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59"/>
  </p:notesMasterIdLst>
  <p:sldIdLst>
    <p:sldId id="256" r:id="rId2"/>
    <p:sldId id="257" r:id="rId3"/>
    <p:sldId id="258" r:id="rId4"/>
    <p:sldId id="259" r:id="rId5"/>
    <p:sldId id="307" r:id="rId6"/>
    <p:sldId id="308"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318" r:id="rId21"/>
    <p:sldId id="274" r:id="rId22"/>
    <p:sldId id="275" r:id="rId23"/>
    <p:sldId id="276" r:id="rId24"/>
    <p:sldId id="277" r:id="rId25"/>
    <p:sldId id="278" r:id="rId26"/>
    <p:sldId id="316" r:id="rId27"/>
    <p:sldId id="280" r:id="rId28"/>
    <p:sldId id="281" r:id="rId29"/>
    <p:sldId id="282" r:id="rId30"/>
    <p:sldId id="310" r:id="rId31"/>
    <p:sldId id="311" r:id="rId32"/>
    <p:sldId id="313" r:id="rId33"/>
    <p:sldId id="312" r:id="rId34"/>
    <p:sldId id="305" r:id="rId35"/>
    <p:sldId id="306" r:id="rId36"/>
    <p:sldId id="283" r:id="rId37"/>
    <p:sldId id="284" r:id="rId38"/>
    <p:sldId id="285" r:id="rId39"/>
    <p:sldId id="286" r:id="rId40"/>
    <p:sldId id="317" r:id="rId41"/>
    <p:sldId id="288" r:id="rId42"/>
    <p:sldId id="289" r:id="rId43"/>
    <p:sldId id="290" r:id="rId44"/>
    <p:sldId id="291" r:id="rId45"/>
    <p:sldId id="319" r:id="rId46"/>
    <p:sldId id="292" r:id="rId47"/>
    <p:sldId id="293" r:id="rId48"/>
    <p:sldId id="294" r:id="rId49"/>
    <p:sldId id="295" r:id="rId50"/>
    <p:sldId id="296" r:id="rId51"/>
    <p:sldId id="315" r:id="rId52"/>
    <p:sldId id="297" r:id="rId53"/>
    <p:sldId id="298" r:id="rId54"/>
    <p:sldId id="299" r:id="rId55"/>
    <p:sldId id="300" r:id="rId56"/>
    <p:sldId id="302" r:id="rId57"/>
    <p:sldId id="303" r:id="rId58"/>
  </p:sldIdLst>
  <p:sldSz cx="12192000" cy="6858000"/>
  <p:notesSz cx="6858000" cy="9144000"/>
  <p:embeddedFontLst>
    <p:embeddedFont>
      <p:font typeface="Helvetica Neue" panose="020B0604020202020204" charset="0"/>
      <p:regular r:id="rId60"/>
      <p:bold r:id="rId61"/>
      <p:italic r:id="rId62"/>
      <p:boldItalic r:id="rId63"/>
    </p:embeddedFont>
    <p:embeddedFont>
      <p:font typeface="Lato" panose="020F0502020204030203" pitchFamily="34" charset="0"/>
      <p:regular r:id="rId64"/>
      <p:bold r:id="rId65"/>
      <p:italic r:id="rId66"/>
      <p:boldItalic r:id="rId67"/>
    </p:embeddedFont>
    <p:embeddedFont>
      <p:font typeface="Raleway" pitchFamily="2" charset="0"/>
      <p:regular r:id="rId68"/>
      <p:bold r:id="rId69"/>
      <p:italic r:id="rId70"/>
      <p:boldItalic r:id="rId71"/>
    </p:embeddedFont>
    <p:embeddedFont>
      <p:font typeface="Roboto" panose="02000000000000000000" pitchFamily="2" charset="0"/>
      <p:regular r:id="rId72"/>
      <p:bold r:id="rId73"/>
      <p:italic r:id="rId74"/>
      <p:boldItalic r:id="rId75"/>
    </p:embeddedFont>
    <p:embeddedFont>
      <p:font typeface="Roboto Mono" panose="00000009000000000000" pitchFamily="49" charset="0"/>
      <p:regular r:id="rId76"/>
      <p:bold r:id="rId77"/>
      <p:italic r:id="rId78"/>
      <p:boldItalic r:id="rId7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 r:id="rId81" roundtripDataSignature="AMtx7mhVaGyPbM3swGD8lzgVqLBgGoCUGQ=="/>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38797BB-A011-576E-86D2-78189D17C878}" v="12" dt="2026-01-25T23:27:28.031"/>
  </p1510:revLst>
</p1510:revInfo>
</file>

<file path=ppt/tableStyles.xml><?xml version="1.0" encoding="utf-8"?>
<a:tblStyleLst xmlns:a="http://schemas.openxmlformats.org/drawingml/2006/main" def="{D78C12EC-E51D-437B-AB1F-C891E92063A1}">
  <a:tblStyle styleId="{D78C12EC-E51D-437B-AB1F-C891E92063A1}" styleName="Table_0">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8EBF5"/>
          </a:solidFill>
        </a:fill>
      </a:tcStyle>
    </a:wholeTbl>
    <a:band1H>
      <a:tcTxStyle/>
      <a:tcStyle>
        <a:tcBdr/>
        <a:fill>
          <a:solidFill>
            <a:srgbClr val="CDD4EA"/>
          </a:solidFill>
        </a:fill>
      </a:tcStyle>
    </a:band1H>
    <a:band2H>
      <a:tcTxStyle/>
      <a:tcStyle>
        <a:tcBdr/>
      </a:tcStyle>
    </a:band2H>
    <a:band1V>
      <a:tcTxStyle/>
      <a:tcStyle>
        <a:tcBdr/>
        <a:fill>
          <a:solidFill>
            <a:srgbClr val="CDD4EA"/>
          </a:solidFill>
        </a:fill>
      </a:tcStyle>
    </a:band1V>
    <a:band2V>
      <a:tcTxStyle/>
      <a:tcStyle>
        <a:tcBdr/>
      </a:tcStyle>
    </a:band2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4.fntdata"/><Relationship Id="rId68" Type="http://schemas.openxmlformats.org/officeDocument/2006/relationships/font" Target="fonts/font9.fntdata"/><Relationship Id="rId84"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15.fntdata"/><Relationship Id="rId79" Type="http://schemas.openxmlformats.org/officeDocument/2006/relationships/font" Target="fonts/font20.fntdata"/><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5.fntdata"/><Relationship Id="rId69" Type="http://schemas.openxmlformats.org/officeDocument/2006/relationships/font" Target="fonts/font10.fntdata"/><Relationship Id="rId77" Type="http://schemas.openxmlformats.org/officeDocument/2006/relationships/font" Target="fonts/font18.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13.fntdata"/><Relationship Id="rId85"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67" Type="http://schemas.openxmlformats.org/officeDocument/2006/relationships/font" Target="fonts/font8.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3.fntdata"/><Relationship Id="rId70" Type="http://schemas.openxmlformats.org/officeDocument/2006/relationships/font" Target="fonts/font11.fntdata"/><Relationship Id="rId75" Type="http://schemas.openxmlformats.org/officeDocument/2006/relationships/font" Target="fonts/font16.fntdata"/><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1.fntdata"/><Relationship Id="rId65" Type="http://schemas.openxmlformats.org/officeDocument/2006/relationships/font" Target="fonts/font6.fntdata"/><Relationship Id="rId73" Type="http://schemas.openxmlformats.org/officeDocument/2006/relationships/font" Target="fonts/font14.fntdata"/><Relationship Id="rId78" Type="http://schemas.openxmlformats.org/officeDocument/2006/relationships/font" Target="fonts/font19.fntdata"/><Relationship Id="rId81" Type="http://customschemas.google.com/relationships/presentationmetadata" Target="metadata"/><Relationship Id="rId86"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17.fntdata"/><Relationship Id="rId7" Type="http://schemas.openxmlformats.org/officeDocument/2006/relationships/slide" Target="slides/slide6.xml"/><Relationship Id="rId71" Type="http://schemas.openxmlformats.org/officeDocument/2006/relationships/font" Target="fonts/font12.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font" Target="fonts/font7.fntdata"/><Relationship Id="rId61" Type="http://schemas.openxmlformats.org/officeDocument/2006/relationships/font" Target="fonts/font2.fntdata"/><Relationship Id="rId82"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44AFEE8-A36B-4795-8F2E-BEFD2A3593A1}" type="doc">
      <dgm:prSet loTypeId="urn:microsoft.com/office/officeart/2005/8/layout/chevron1" loCatId="process" qsTypeId="urn:microsoft.com/office/officeart/2005/8/quickstyle/simple1" qsCatId="simple" csTypeId="urn:microsoft.com/office/officeart/2005/8/colors/colorful1" csCatId="colorful" phldr="1"/>
      <dgm:spPr/>
    </dgm:pt>
    <dgm:pt modelId="{BAF9D492-3214-4B8B-9E18-DC6478DFB227}">
      <dgm:prSet phldrT="[Text]" phldr="0"/>
      <dgm:spPr/>
      <dgm:t>
        <a:bodyPr/>
        <a:lstStyle/>
        <a:p>
          <a:r>
            <a:rPr lang="en-US" dirty="0">
              <a:latin typeface="Arial"/>
            </a:rPr>
            <a:t>FASTQ</a:t>
          </a:r>
          <a:endParaRPr lang="en-US" dirty="0"/>
        </a:p>
      </dgm:t>
    </dgm:pt>
    <dgm:pt modelId="{398AE980-C253-455B-9316-72A8C44EDDCA}" type="parTrans" cxnId="{029683AE-5D40-4A45-ADFF-4833BD873A46}">
      <dgm:prSet/>
      <dgm:spPr/>
    </dgm:pt>
    <dgm:pt modelId="{0C44E2D5-C87F-48E4-BAC9-E4595D375D6F}" type="sibTrans" cxnId="{029683AE-5D40-4A45-ADFF-4833BD873A46}">
      <dgm:prSet/>
      <dgm:spPr/>
    </dgm:pt>
    <dgm:pt modelId="{973170A4-1FF8-42F7-AB21-6CF26F7BFC6C}">
      <dgm:prSet phldrT="[Text]" phldr="0"/>
      <dgm:spPr/>
      <dgm:t>
        <a:bodyPr/>
        <a:lstStyle/>
        <a:p>
          <a:r>
            <a:rPr lang="en-US" dirty="0">
              <a:latin typeface="Arial"/>
            </a:rPr>
            <a:t>SAM/BAM</a:t>
          </a:r>
          <a:endParaRPr lang="en-US" dirty="0"/>
        </a:p>
      </dgm:t>
    </dgm:pt>
    <dgm:pt modelId="{E63C0E8B-2FDB-47A8-BA00-BB0EB0F62B38}" type="parTrans" cxnId="{A4E18379-7652-4033-B10B-3D962A5F6C85}">
      <dgm:prSet/>
      <dgm:spPr/>
    </dgm:pt>
    <dgm:pt modelId="{D56F73A8-F4B1-4E7A-AFFB-03434F1D4EB2}" type="sibTrans" cxnId="{A4E18379-7652-4033-B10B-3D962A5F6C85}">
      <dgm:prSet/>
      <dgm:spPr/>
    </dgm:pt>
    <dgm:pt modelId="{EC314116-8CCF-4227-9CD1-F2435FB105C4}">
      <dgm:prSet phldrT="[Text]" phldr="0"/>
      <dgm:spPr/>
      <dgm:t>
        <a:bodyPr/>
        <a:lstStyle/>
        <a:p>
          <a:pPr rtl="0"/>
          <a:r>
            <a:rPr lang="en-US" dirty="0">
              <a:latin typeface="Arial"/>
            </a:rPr>
            <a:t>Counts Matrix Table</a:t>
          </a:r>
          <a:endParaRPr lang="en-US" dirty="0"/>
        </a:p>
      </dgm:t>
    </dgm:pt>
    <dgm:pt modelId="{074D5B4D-152C-4322-9308-3934A0CB7262}" type="parTrans" cxnId="{1432627D-1FED-4270-99E7-0203E53F88C2}">
      <dgm:prSet/>
      <dgm:spPr/>
    </dgm:pt>
    <dgm:pt modelId="{875BB0A2-0D94-4A1A-8984-F0CAF14179BA}" type="sibTrans" cxnId="{1432627D-1FED-4270-99E7-0203E53F88C2}">
      <dgm:prSet/>
      <dgm:spPr/>
    </dgm:pt>
    <dgm:pt modelId="{6A6EEF3E-CAD0-40CD-A305-D6FE98371002}" type="pres">
      <dgm:prSet presAssocID="{244AFEE8-A36B-4795-8F2E-BEFD2A3593A1}" presName="Name0" presStyleCnt="0">
        <dgm:presLayoutVars>
          <dgm:dir/>
          <dgm:animLvl val="lvl"/>
          <dgm:resizeHandles val="exact"/>
        </dgm:presLayoutVars>
      </dgm:prSet>
      <dgm:spPr/>
    </dgm:pt>
    <dgm:pt modelId="{5EE6EAE3-5771-4BD6-A3EC-DDE04A9B95D1}" type="pres">
      <dgm:prSet presAssocID="{BAF9D492-3214-4B8B-9E18-DC6478DFB227}" presName="parTxOnly" presStyleLbl="node1" presStyleIdx="0" presStyleCnt="3">
        <dgm:presLayoutVars>
          <dgm:chMax val="0"/>
          <dgm:chPref val="0"/>
          <dgm:bulletEnabled val="1"/>
        </dgm:presLayoutVars>
      </dgm:prSet>
      <dgm:spPr/>
    </dgm:pt>
    <dgm:pt modelId="{C5446DFE-0FC6-4660-A967-374FDE51FD30}" type="pres">
      <dgm:prSet presAssocID="{0C44E2D5-C87F-48E4-BAC9-E4595D375D6F}" presName="parTxOnlySpace" presStyleCnt="0"/>
      <dgm:spPr/>
    </dgm:pt>
    <dgm:pt modelId="{9C847322-85AB-4AC4-95C4-B9013193718B}" type="pres">
      <dgm:prSet presAssocID="{973170A4-1FF8-42F7-AB21-6CF26F7BFC6C}" presName="parTxOnly" presStyleLbl="node1" presStyleIdx="1" presStyleCnt="3">
        <dgm:presLayoutVars>
          <dgm:chMax val="0"/>
          <dgm:chPref val="0"/>
          <dgm:bulletEnabled val="1"/>
        </dgm:presLayoutVars>
      </dgm:prSet>
      <dgm:spPr/>
    </dgm:pt>
    <dgm:pt modelId="{59453C00-6F81-4349-A3B5-60B599AD3D1B}" type="pres">
      <dgm:prSet presAssocID="{D56F73A8-F4B1-4E7A-AFFB-03434F1D4EB2}" presName="parTxOnlySpace" presStyleCnt="0"/>
      <dgm:spPr/>
    </dgm:pt>
    <dgm:pt modelId="{0FB4D240-040A-458B-81F4-4A29F4FF01CF}" type="pres">
      <dgm:prSet presAssocID="{EC314116-8CCF-4227-9CD1-F2435FB105C4}" presName="parTxOnly" presStyleLbl="node1" presStyleIdx="2" presStyleCnt="3">
        <dgm:presLayoutVars>
          <dgm:chMax val="0"/>
          <dgm:chPref val="0"/>
          <dgm:bulletEnabled val="1"/>
        </dgm:presLayoutVars>
      </dgm:prSet>
      <dgm:spPr/>
    </dgm:pt>
  </dgm:ptLst>
  <dgm:cxnLst>
    <dgm:cxn modelId="{B14D3610-565D-48A0-ADA3-A7ABEC918AF8}" type="presOf" srcId="{BAF9D492-3214-4B8B-9E18-DC6478DFB227}" destId="{5EE6EAE3-5771-4BD6-A3EC-DDE04A9B95D1}" srcOrd="0" destOrd="0" presId="urn:microsoft.com/office/officeart/2005/8/layout/chevron1"/>
    <dgm:cxn modelId="{C56C4F16-9CF0-432D-8DF0-E3551532A87D}" type="presOf" srcId="{973170A4-1FF8-42F7-AB21-6CF26F7BFC6C}" destId="{9C847322-85AB-4AC4-95C4-B9013193718B}" srcOrd="0" destOrd="0" presId="urn:microsoft.com/office/officeart/2005/8/layout/chevron1"/>
    <dgm:cxn modelId="{4DB3D925-DFAB-4D6B-B0FD-BB9384638D7C}" type="presOf" srcId="{EC314116-8CCF-4227-9CD1-F2435FB105C4}" destId="{0FB4D240-040A-458B-81F4-4A29F4FF01CF}" srcOrd="0" destOrd="0" presId="urn:microsoft.com/office/officeart/2005/8/layout/chevron1"/>
    <dgm:cxn modelId="{6BEC9C2B-490C-436B-BB33-5D7D93AB025B}" type="presOf" srcId="{244AFEE8-A36B-4795-8F2E-BEFD2A3593A1}" destId="{6A6EEF3E-CAD0-40CD-A305-D6FE98371002}" srcOrd="0" destOrd="0" presId="urn:microsoft.com/office/officeart/2005/8/layout/chevron1"/>
    <dgm:cxn modelId="{A4E18379-7652-4033-B10B-3D962A5F6C85}" srcId="{244AFEE8-A36B-4795-8F2E-BEFD2A3593A1}" destId="{973170A4-1FF8-42F7-AB21-6CF26F7BFC6C}" srcOrd="1" destOrd="0" parTransId="{E63C0E8B-2FDB-47A8-BA00-BB0EB0F62B38}" sibTransId="{D56F73A8-F4B1-4E7A-AFFB-03434F1D4EB2}"/>
    <dgm:cxn modelId="{1432627D-1FED-4270-99E7-0203E53F88C2}" srcId="{244AFEE8-A36B-4795-8F2E-BEFD2A3593A1}" destId="{EC314116-8CCF-4227-9CD1-F2435FB105C4}" srcOrd="2" destOrd="0" parTransId="{074D5B4D-152C-4322-9308-3934A0CB7262}" sibTransId="{875BB0A2-0D94-4A1A-8984-F0CAF14179BA}"/>
    <dgm:cxn modelId="{029683AE-5D40-4A45-ADFF-4833BD873A46}" srcId="{244AFEE8-A36B-4795-8F2E-BEFD2A3593A1}" destId="{BAF9D492-3214-4B8B-9E18-DC6478DFB227}" srcOrd="0" destOrd="0" parTransId="{398AE980-C253-455B-9316-72A8C44EDDCA}" sibTransId="{0C44E2D5-C87F-48E4-BAC9-E4595D375D6F}"/>
    <dgm:cxn modelId="{C7154CCD-3AB4-4B21-A273-0B3310901EC1}" type="presParOf" srcId="{6A6EEF3E-CAD0-40CD-A305-D6FE98371002}" destId="{5EE6EAE3-5771-4BD6-A3EC-DDE04A9B95D1}" srcOrd="0" destOrd="0" presId="urn:microsoft.com/office/officeart/2005/8/layout/chevron1"/>
    <dgm:cxn modelId="{749C0DFC-BFFA-45A9-AD0E-D4AFD9FBCCF8}" type="presParOf" srcId="{6A6EEF3E-CAD0-40CD-A305-D6FE98371002}" destId="{C5446DFE-0FC6-4660-A967-374FDE51FD30}" srcOrd="1" destOrd="0" presId="urn:microsoft.com/office/officeart/2005/8/layout/chevron1"/>
    <dgm:cxn modelId="{87AF8358-AD57-405F-9844-F19E923884E4}" type="presParOf" srcId="{6A6EEF3E-CAD0-40CD-A305-D6FE98371002}" destId="{9C847322-85AB-4AC4-95C4-B9013193718B}" srcOrd="2" destOrd="0" presId="urn:microsoft.com/office/officeart/2005/8/layout/chevron1"/>
    <dgm:cxn modelId="{D58AD4C5-D8D9-4DAA-9F5D-CE8788C672A8}" type="presParOf" srcId="{6A6EEF3E-CAD0-40CD-A305-D6FE98371002}" destId="{59453C00-6F81-4349-A3B5-60B599AD3D1B}" srcOrd="3" destOrd="0" presId="urn:microsoft.com/office/officeart/2005/8/layout/chevron1"/>
    <dgm:cxn modelId="{4E729D68-2A8A-4CF7-8CEC-4FB06B44606E}" type="presParOf" srcId="{6A6EEF3E-CAD0-40CD-A305-D6FE98371002}" destId="{0FB4D240-040A-458B-81F4-4A29F4FF01CF}" srcOrd="4"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44AFEE8-A36B-4795-8F2E-BEFD2A3593A1}" type="doc">
      <dgm:prSet loTypeId="urn:microsoft.com/office/officeart/2005/8/layout/chevron1" loCatId="process" qsTypeId="urn:microsoft.com/office/officeart/2005/8/quickstyle/simple1" qsCatId="simple" csTypeId="urn:microsoft.com/office/officeart/2005/8/colors/colorful1" csCatId="colorful" phldr="1"/>
      <dgm:spPr/>
    </dgm:pt>
    <dgm:pt modelId="{BAF9D492-3214-4B8B-9E18-DC6478DFB227}">
      <dgm:prSet phldrT="[Text]" phldr="0"/>
      <dgm:spPr/>
      <dgm:t>
        <a:bodyPr/>
        <a:lstStyle/>
        <a:p>
          <a:r>
            <a:rPr lang="en-US" dirty="0">
              <a:latin typeface="Arial"/>
            </a:rPr>
            <a:t>FASTQ</a:t>
          </a:r>
          <a:endParaRPr lang="en-US" dirty="0"/>
        </a:p>
      </dgm:t>
    </dgm:pt>
    <dgm:pt modelId="{398AE980-C253-455B-9316-72A8C44EDDCA}" type="parTrans" cxnId="{029683AE-5D40-4A45-ADFF-4833BD873A46}">
      <dgm:prSet/>
      <dgm:spPr/>
    </dgm:pt>
    <dgm:pt modelId="{0C44E2D5-C87F-48E4-BAC9-E4595D375D6F}" type="sibTrans" cxnId="{029683AE-5D40-4A45-ADFF-4833BD873A46}">
      <dgm:prSet/>
      <dgm:spPr/>
    </dgm:pt>
    <dgm:pt modelId="{973170A4-1FF8-42F7-AB21-6CF26F7BFC6C}">
      <dgm:prSet phldrT="[Text]" phldr="0"/>
      <dgm:spPr/>
      <dgm:t>
        <a:bodyPr/>
        <a:lstStyle/>
        <a:p>
          <a:r>
            <a:rPr lang="en-US" dirty="0">
              <a:latin typeface="Arial"/>
            </a:rPr>
            <a:t>SAM/BAM</a:t>
          </a:r>
          <a:endParaRPr lang="en-US" dirty="0"/>
        </a:p>
      </dgm:t>
    </dgm:pt>
    <dgm:pt modelId="{E63C0E8B-2FDB-47A8-BA00-BB0EB0F62B38}" type="parTrans" cxnId="{A4E18379-7652-4033-B10B-3D962A5F6C85}">
      <dgm:prSet/>
      <dgm:spPr/>
    </dgm:pt>
    <dgm:pt modelId="{D56F73A8-F4B1-4E7A-AFFB-03434F1D4EB2}" type="sibTrans" cxnId="{A4E18379-7652-4033-B10B-3D962A5F6C85}">
      <dgm:prSet/>
      <dgm:spPr/>
    </dgm:pt>
    <dgm:pt modelId="{EC314116-8CCF-4227-9CD1-F2435FB105C4}">
      <dgm:prSet phldrT="[Text]" phldr="0"/>
      <dgm:spPr/>
      <dgm:t>
        <a:bodyPr/>
        <a:lstStyle/>
        <a:p>
          <a:pPr rtl="0"/>
          <a:r>
            <a:rPr lang="en-US" dirty="0">
              <a:latin typeface="Arial"/>
            </a:rPr>
            <a:t>Counts Matrix Table</a:t>
          </a:r>
          <a:endParaRPr lang="en-US" dirty="0"/>
        </a:p>
      </dgm:t>
    </dgm:pt>
    <dgm:pt modelId="{074D5B4D-152C-4322-9308-3934A0CB7262}" type="parTrans" cxnId="{1432627D-1FED-4270-99E7-0203E53F88C2}">
      <dgm:prSet/>
      <dgm:spPr/>
    </dgm:pt>
    <dgm:pt modelId="{875BB0A2-0D94-4A1A-8984-F0CAF14179BA}" type="sibTrans" cxnId="{1432627D-1FED-4270-99E7-0203E53F88C2}">
      <dgm:prSet/>
      <dgm:spPr/>
    </dgm:pt>
    <dgm:pt modelId="{6A6EEF3E-CAD0-40CD-A305-D6FE98371002}" type="pres">
      <dgm:prSet presAssocID="{244AFEE8-A36B-4795-8F2E-BEFD2A3593A1}" presName="Name0" presStyleCnt="0">
        <dgm:presLayoutVars>
          <dgm:dir/>
          <dgm:animLvl val="lvl"/>
          <dgm:resizeHandles val="exact"/>
        </dgm:presLayoutVars>
      </dgm:prSet>
      <dgm:spPr/>
    </dgm:pt>
    <dgm:pt modelId="{5EE6EAE3-5771-4BD6-A3EC-DDE04A9B95D1}" type="pres">
      <dgm:prSet presAssocID="{BAF9D492-3214-4B8B-9E18-DC6478DFB227}" presName="parTxOnly" presStyleLbl="node1" presStyleIdx="0" presStyleCnt="3">
        <dgm:presLayoutVars>
          <dgm:chMax val="0"/>
          <dgm:chPref val="0"/>
          <dgm:bulletEnabled val="1"/>
        </dgm:presLayoutVars>
      </dgm:prSet>
      <dgm:spPr/>
    </dgm:pt>
    <dgm:pt modelId="{C5446DFE-0FC6-4660-A967-374FDE51FD30}" type="pres">
      <dgm:prSet presAssocID="{0C44E2D5-C87F-48E4-BAC9-E4595D375D6F}" presName="parTxOnlySpace" presStyleCnt="0"/>
      <dgm:spPr/>
    </dgm:pt>
    <dgm:pt modelId="{9C847322-85AB-4AC4-95C4-B9013193718B}" type="pres">
      <dgm:prSet presAssocID="{973170A4-1FF8-42F7-AB21-6CF26F7BFC6C}" presName="parTxOnly" presStyleLbl="node1" presStyleIdx="1" presStyleCnt="3">
        <dgm:presLayoutVars>
          <dgm:chMax val="0"/>
          <dgm:chPref val="0"/>
          <dgm:bulletEnabled val="1"/>
        </dgm:presLayoutVars>
      </dgm:prSet>
      <dgm:spPr/>
    </dgm:pt>
    <dgm:pt modelId="{59453C00-6F81-4349-A3B5-60B599AD3D1B}" type="pres">
      <dgm:prSet presAssocID="{D56F73A8-F4B1-4E7A-AFFB-03434F1D4EB2}" presName="parTxOnlySpace" presStyleCnt="0"/>
      <dgm:spPr/>
    </dgm:pt>
    <dgm:pt modelId="{0FB4D240-040A-458B-81F4-4A29F4FF01CF}" type="pres">
      <dgm:prSet presAssocID="{EC314116-8CCF-4227-9CD1-F2435FB105C4}" presName="parTxOnly" presStyleLbl="node1" presStyleIdx="2" presStyleCnt="3">
        <dgm:presLayoutVars>
          <dgm:chMax val="0"/>
          <dgm:chPref val="0"/>
          <dgm:bulletEnabled val="1"/>
        </dgm:presLayoutVars>
      </dgm:prSet>
      <dgm:spPr/>
    </dgm:pt>
  </dgm:ptLst>
  <dgm:cxnLst>
    <dgm:cxn modelId="{B14D3610-565D-48A0-ADA3-A7ABEC918AF8}" type="presOf" srcId="{BAF9D492-3214-4B8B-9E18-DC6478DFB227}" destId="{5EE6EAE3-5771-4BD6-A3EC-DDE04A9B95D1}" srcOrd="0" destOrd="0" presId="urn:microsoft.com/office/officeart/2005/8/layout/chevron1"/>
    <dgm:cxn modelId="{C56C4F16-9CF0-432D-8DF0-E3551532A87D}" type="presOf" srcId="{973170A4-1FF8-42F7-AB21-6CF26F7BFC6C}" destId="{9C847322-85AB-4AC4-95C4-B9013193718B}" srcOrd="0" destOrd="0" presId="urn:microsoft.com/office/officeart/2005/8/layout/chevron1"/>
    <dgm:cxn modelId="{4DB3D925-DFAB-4D6B-B0FD-BB9384638D7C}" type="presOf" srcId="{EC314116-8CCF-4227-9CD1-F2435FB105C4}" destId="{0FB4D240-040A-458B-81F4-4A29F4FF01CF}" srcOrd="0" destOrd="0" presId="urn:microsoft.com/office/officeart/2005/8/layout/chevron1"/>
    <dgm:cxn modelId="{6BEC9C2B-490C-436B-BB33-5D7D93AB025B}" type="presOf" srcId="{244AFEE8-A36B-4795-8F2E-BEFD2A3593A1}" destId="{6A6EEF3E-CAD0-40CD-A305-D6FE98371002}" srcOrd="0" destOrd="0" presId="urn:microsoft.com/office/officeart/2005/8/layout/chevron1"/>
    <dgm:cxn modelId="{A4E18379-7652-4033-B10B-3D962A5F6C85}" srcId="{244AFEE8-A36B-4795-8F2E-BEFD2A3593A1}" destId="{973170A4-1FF8-42F7-AB21-6CF26F7BFC6C}" srcOrd="1" destOrd="0" parTransId="{E63C0E8B-2FDB-47A8-BA00-BB0EB0F62B38}" sibTransId="{D56F73A8-F4B1-4E7A-AFFB-03434F1D4EB2}"/>
    <dgm:cxn modelId="{1432627D-1FED-4270-99E7-0203E53F88C2}" srcId="{244AFEE8-A36B-4795-8F2E-BEFD2A3593A1}" destId="{EC314116-8CCF-4227-9CD1-F2435FB105C4}" srcOrd="2" destOrd="0" parTransId="{074D5B4D-152C-4322-9308-3934A0CB7262}" sibTransId="{875BB0A2-0D94-4A1A-8984-F0CAF14179BA}"/>
    <dgm:cxn modelId="{029683AE-5D40-4A45-ADFF-4833BD873A46}" srcId="{244AFEE8-A36B-4795-8F2E-BEFD2A3593A1}" destId="{BAF9D492-3214-4B8B-9E18-DC6478DFB227}" srcOrd="0" destOrd="0" parTransId="{398AE980-C253-455B-9316-72A8C44EDDCA}" sibTransId="{0C44E2D5-C87F-48E4-BAC9-E4595D375D6F}"/>
    <dgm:cxn modelId="{C7154CCD-3AB4-4B21-A273-0B3310901EC1}" type="presParOf" srcId="{6A6EEF3E-CAD0-40CD-A305-D6FE98371002}" destId="{5EE6EAE3-5771-4BD6-A3EC-DDE04A9B95D1}" srcOrd="0" destOrd="0" presId="urn:microsoft.com/office/officeart/2005/8/layout/chevron1"/>
    <dgm:cxn modelId="{749C0DFC-BFFA-45A9-AD0E-D4AFD9FBCCF8}" type="presParOf" srcId="{6A6EEF3E-CAD0-40CD-A305-D6FE98371002}" destId="{C5446DFE-0FC6-4660-A967-374FDE51FD30}" srcOrd="1" destOrd="0" presId="urn:microsoft.com/office/officeart/2005/8/layout/chevron1"/>
    <dgm:cxn modelId="{87AF8358-AD57-405F-9844-F19E923884E4}" type="presParOf" srcId="{6A6EEF3E-CAD0-40CD-A305-D6FE98371002}" destId="{9C847322-85AB-4AC4-95C4-B9013193718B}" srcOrd="2" destOrd="0" presId="urn:microsoft.com/office/officeart/2005/8/layout/chevron1"/>
    <dgm:cxn modelId="{D58AD4C5-D8D9-4DAA-9F5D-CE8788C672A8}" type="presParOf" srcId="{6A6EEF3E-CAD0-40CD-A305-D6FE98371002}" destId="{59453C00-6F81-4349-A3B5-60B599AD3D1B}" srcOrd="3" destOrd="0" presId="urn:microsoft.com/office/officeart/2005/8/layout/chevron1"/>
    <dgm:cxn modelId="{4E729D68-2A8A-4CF7-8CEC-4FB06B44606E}" type="presParOf" srcId="{6A6EEF3E-CAD0-40CD-A305-D6FE98371002}" destId="{0FB4D240-040A-458B-81F4-4A29F4FF01CF}" srcOrd="4"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44AFEE8-A36B-4795-8F2E-BEFD2A3593A1}" type="doc">
      <dgm:prSet loTypeId="urn:microsoft.com/office/officeart/2005/8/layout/chevron1" loCatId="process" qsTypeId="urn:microsoft.com/office/officeart/2005/8/quickstyle/simple1" qsCatId="simple" csTypeId="urn:microsoft.com/office/officeart/2005/8/colors/colorful1" csCatId="colorful" phldr="1"/>
      <dgm:spPr/>
    </dgm:pt>
    <dgm:pt modelId="{BAF9D492-3214-4B8B-9E18-DC6478DFB227}">
      <dgm:prSet phldrT="[Text]" phldr="0"/>
      <dgm:spPr/>
      <dgm:t>
        <a:bodyPr/>
        <a:lstStyle/>
        <a:p>
          <a:r>
            <a:rPr lang="en-US" dirty="0">
              <a:latin typeface="Arial"/>
            </a:rPr>
            <a:t>FASTQ</a:t>
          </a:r>
          <a:endParaRPr lang="en-US" dirty="0"/>
        </a:p>
      </dgm:t>
    </dgm:pt>
    <dgm:pt modelId="{398AE980-C253-455B-9316-72A8C44EDDCA}" type="parTrans" cxnId="{029683AE-5D40-4A45-ADFF-4833BD873A46}">
      <dgm:prSet/>
      <dgm:spPr/>
    </dgm:pt>
    <dgm:pt modelId="{0C44E2D5-C87F-48E4-BAC9-E4595D375D6F}" type="sibTrans" cxnId="{029683AE-5D40-4A45-ADFF-4833BD873A46}">
      <dgm:prSet/>
      <dgm:spPr/>
    </dgm:pt>
    <dgm:pt modelId="{973170A4-1FF8-42F7-AB21-6CF26F7BFC6C}">
      <dgm:prSet phldrT="[Text]" phldr="0"/>
      <dgm:spPr/>
      <dgm:t>
        <a:bodyPr/>
        <a:lstStyle/>
        <a:p>
          <a:r>
            <a:rPr lang="en-US" dirty="0">
              <a:latin typeface="Arial"/>
            </a:rPr>
            <a:t>SAM/BAM</a:t>
          </a:r>
          <a:endParaRPr lang="en-US" dirty="0"/>
        </a:p>
      </dgm:t>
    </dgm:pt>
    <dgm:pt modelId="{E63C0E8B-2FDB-47A8-BA00-BB0EB0F62B38}" type="parTrans" cxnId="{A4E18379-7652-4033-B10B-3D962A5F6C85}">
      <dgm:prSet/>
      <dgm:spPr/>
    </dgm:pt>
    <dgm:pt modelId="{D56F73A8-F4B1-4E7A-AFFB-03434F1D4EB2}" type="sibTrans" cxnId="{A4E18379-7652-4033-B10B-3D962A5F6C85}">
      <dgm:prSet/>
      <dgm:spPr/>
    </dgm:pt>
    <dgm:pt modelId="{EC314116-8CCF-4227-9CD1-F2435FB105C4}">
      <dgm:prSet phldrT="[Text]" phldr="0"/>
      <dgm:spPr/>
      <dgm:t>
        <a:bodyPr/>
        <a:lstStyle/>
        <a:p>
          <a:pPr rtl="0"/>
          <a:r>
            <a:rPr lang="en-US" dirty="0">
              <a:latin typeface="Arial"/>
            </a:rPr>
            <a:t>Counts Matrix Table</a:t>
          </a:r>
          <a:endParaRPr lang="en-US" dirty="0"/>
        </a:p>
      </dgm:t>
    </dgm:pt>
    <dgm:pt modelId="{074D5B4D-152C-4322-9308-3934A0CB7262}" type="parTrans" cxnId="{1432627D-1FED-4270-99E7-0203E53F88C2}">
      <dgm:prSet/>
      <dgm:spPr/>
    </dgm:pt>
    <dgm:pt modelId="{875BB0A2-0D94-4A1A-8984-F0CAF14179BA}" type="sibTrans" cxnId="{1432627D-1FED-4270-99E7-0203E53F88C2}">
      <dgm:prSet/>
      <dgm:spPr/>
    </dgm:pt>
    <dgm:pt modelId="{6A6EEF3E-CAD0-40CD-A305-D6FE98371002}" type="pres">
      <dgm:prSet presAssocID="{244AFEE8-A36B-4795-8F2E-BEFD2A3593A1}" presName="Name0" presStyleCnt="0">
        <dgm:presLayoutVars>
          <dgm:dir/>
          <dgm:animLvl val="lvl"/>
          <dgm:resizeHandles val="exact"/>
        </dgm:presLayoutVars>
      </dgm:prSet>
      <dgm:spPr/>
    </dgm:pt>
    <dgm:pt modelId="{5EE6EAE3-5771-4BD6-A3EC-DDE04A9B95D1}" type="pres">
      <dgm:prSet presAssocID="{BAF9D492-3214-4B8B-9E18-DC6478DFB227}" presName="parTxOnly" presStyleLbl="node1" presStyleIdx="0" presStyleCnt="3">
        <dgm:presLayoutVars>
          <dgm:chMax val="0"/>
          <dgm:chPref val="0"/>
          <dgm:bulletEnabled val="1"/>
        </dgm:presLayoutVars>
      </dgm:prSet>
      <dgm:spPr/>
    </dgm:pt>
    <dgm:pt modelId="{C5446DFE-0FC6-4660-A967-374FDE51FD30}" type="pres">
      <dgm:prSet presAssocID="{0C44E2D5-C87F-48E4-BAC9-E4595D375D6F}" presName="parTxOnlySpace" presStyleCnt="0"/>
      <dgm:spPr/>
    </dgm:pt>
    <dgm:pt modelId="{9C847322-85AB-4AC4-95C4-B9013193718B}" type="pres">
      <dgm:prSet presAssocID="{973170A4-1FF8-42F7-AB21-6CF26F7BFC6C}" presName="parTxOnly" presStyleLbl="node1" presStyleIdx="1" presStyleCnt="3">
        <dgm:presLayoutVars>
          <dgm:chMax val="0"/>
          <dgm:chPref val="0"/>
          <dgm:bulletEnabled val="1"/>
        </dgm:presLayoutVars>
      </dgm:prSet>
      <dgm:spPr/>
    </dgm:pt>
    <dgm:pt modelId="{59453C00-6F81-4349-A3B5-60B599AD3D1B}" type="pres">
      <dgm:prSet presAssocID="{D56F73A8-F4B1-4E7A-AFFB-03434F1D4EB2}" presName="parTxOnlySpace" presStyleCnt="0"/>
      <dgm:spPr/>
    </dgm:pt>
    <dgm:pt modelId="{0FB4D240-040A-458B-81F4-4A29F4FF01CF}" type="pres">
      <dgm:prSet presAssocID="{EC314116-8CCF-4227-9CD1-F2435FB105C4}" presName="parTxOnly" presStyleLbl="node1" presStyleIdx="2" presStyleCnt="3">
        <dgm:presLayoutVars>
          <dgm:chMax val="0"/>
          <dgm:chPref val="0"/>
          <dgm:bulletEnabled val="1"/>
        </dgm:presLayoutVars>
      </dgm:prSet>
      <dgm:spPr/>
    </dgm:pt>
  </dgm:ptLst>
  <dgm:cxnLst>
    <dgm:cxn modelId="{B14D3610-565D-48A0-ADA3-A7ABEC918AF8}" type="presOf" srcId="{BAF9D492-3214-4B8B-9E18-DC6478DFB227}" destId="{5EE6EAE3-5771-4BD6-A3EC-DDE04A9B95D1}" srcOrd="0" destOrd="0" presId="urn:microsoft.com/office/officeart/2005/8/layout/chevron1"/>
    <dgm:cxn modelId="{C56C4F16-9CF0-432D-8DF0-E3551532A87D}" type="presOf" srcId="{973170A4-1FF8-42F7-AB21-6CF26F7BFC6C}" destId="{9C847322-85AB-4AC4-95C4-B9013193718B}" srcOrd="0" destOrd="0" presId="urn:microsoft.com/office/officeart/2005/8/layout/chevron1"/>
    <dgm:cxn modelId="{4DB3D925-DFAB-4D6B-B0FD-BB9384638D7C}" type="presOf" srcId="{EC314116-8CCF-4227-9CD1-F2435FB105C4}" destId="{0FB4D240-040A-458B-81F4-4A29F4FF01CF}" srcOrd="0" destOrd="0" presId="urn:microsoft.com/office/officeart/2005/8/layout/chevron1"/>
    <dgm:cxn modelId="{6BEC9C2B-490C-436B-BB33-5D7D93AB025B}" type="presOf" srcId="{244AFEE8-A36B-4795-8F2E-BEFD2A3593A1}" destId="{6A6EEF3E-CAD0-40CD-A305-D6FE98371002}" srcOrd="0" destOrd="0" presId="urn:microsoft.com/office/officeart/2005/8/layout/chevron1"/>
    <dgm:cxn modelId="{A4E18379-7652-4033-B10B-3D962A5F6C85}" srcId="{244AFEE8-A36B-4795-8F2E-BEFD2A3593A1}" destId="{973170A4-1FF8-42F7-AB21-6CF26F7BFC6C}" srcOrd="1" destOrd="0" parTransId="{E63C0E8B-2FDB-47A8-BA00-BB0EB0F62B38}" sibTransId="{D56F73A8-F4B1-4E7A-AFFB-03434F1D4EB2}"/>
    <dgm:cxn modelId="{1432627D-1FED-4270-99E7-0203E53F88C2}" srcId="{244AFEE8-A36B-4795-8F2E-BEFD2A3593A1}" destId="{EC314116-8CCF-4227-9CD1-F2435FB105C4}" srcOrd="2" destOrd="0" parTransId="{074D5B4D-152C-4322-9308-3934A0CB7262}" sibTransId="{875BB0A2-0D94-4A1A-8984-F0CAF14179BA}"/>
    <dgm:cxn modelId="{029683AE-5D40-4A45-ADFF-4833BD873A46}" srcId="{244AFEE8-A36B-4795-8F2E-BEFD2A3593A1}" destId="{BAF9D492-3214-4B8B-9E18-DC6478DFB227}" srcOrd="0" destOrd="0" parTransId="{398AE980-C253-455B-9316-72A8C44EDDCA}" sibTransId="{0C44E2D5-C87F-48E4-BAC9-E4595D375D6F}"/>
    <dgm:cxn modelId="{C7154CCD-3AB4-4B21-A273-0B3310901EC1}" type="presParOf" srcId="{6A6EEF3E-CAD0-40CD-A305-D6FE98371002}" destId="{5EE6EAE3-5771-4BD6-A3EC-DDE04A9B95D1}" srcOrd="0" destOrd="0" presId="urn:microsoft.com/office/officeart/2005/8/layout/chevron1"/>
    <dgm:cxn modelId="{749C0DFC-BFFA-45A9-AD0E-D4AFD9FBCCF8}" type="presParOf" srcId="{6A6EEF3E-CAD0-40CD-A305-D6FE98371002}" destId="{C5446DFE-0FC6-4660-A967-374FDE51FD30}" srcOrd="1" destOrd="0" presId="urn:microsoft.com/office/officeart/2005/8/layout/chevron1"/>
    <dgm:cxn modelId="{87AF8358-AD57-405F-9844-F19E923884E4}" type="presParOf" srcId="{6A6EEF3E-CAD0-40CD-A305-D6FE98371002}" destId="{9C847322-85AB-4AC4-95C4-B9013193718B}" srcOrd="2" destOrd="0" presId="urn:microsoft.com/office/officeart/2005/8/layout/chevron1"/>
    <dgm:cxn modelId="{D58AD4C5-D8D9-4DAA-9F5D-CE8788C672A8}" type="presParOf" srcId="{6A6EEF3E-CAD0-40CD-A305-D6FE98371002}" destId="{59453C00-6F81-4349-A3B5-60B599AD3D1B}" srcOrd="3" destOrd="0" presId="urn:microsoft.com/office/officeart/2005/8/layout/chevron1"/>
    <dgm:cxn modelId="{4E729D68-2A8A-4CF7-8CEC-4FB06B44606E}" type="presParOf" srcId="{6A6EEF3E-CAD0-40CD-A305-D6FE98371002}" destId="{0FB4D240-040A-458B-81F4-4A29F4FF01CF}" srcOrd="4"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E6EAE3-5771-4BD6-A3EC-DDE04A9B95D1}">
      <dsp:nvSpPr>
        <dsp:cNvPr id="0" name=""/>
        <dsp:cNvSpPr/>
      </dsp:nvSpPr>
      <dsp:spPr>
        <a:xfrm>
          <a:off x="1339" y="1502419"/>
          <a:ext cx="1631900" cy="652760"/>
        </a:xfrm>
        <a:prstGeom prst="chevron">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latin typeface="Arial"/>
            </a:rPr>
            <a:t>FASTQ</a:t>
          </a:r>
          <a:endParaRPr lang="en-US" sz="1500" kern="1200" dirty="0"/>
        </a:p>
      </dsp:txBody>
      <dsp:txXfrm>
        <a:off x="327719" y="1502419"/>
        <a:ext cx="979140" cy="652760"/>
      </dsp:txXfrm>
    </dsp:sp>
    <dsp:sp modelId="{9C847322-85AB-4AC4-95C4-B9013193718B}">
      <dsp:nvSpPr>
        <dsp:cNvPr id="0" name=""/>
        <dsp:cNvSpPr/>
      </dsp:nvSpPr>
      <dsp:spPr>
        <a:xfrm>
          <a:off x="1470049" y="1502419"/>
          <a:ext cx="1631900" cy="652760"/>
        </a:xfrm>
        <a:prstGeom prst="chevron">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latin typeface="Arial"/>
            </a:rPr>
            <a:t>SAM/BAM</a:t>
          </a:r>
          <a:endParaRPr lang="en-US" sz="1500" kern="1200" dirty="0"/>
        </a:p>
      </dsp:txBody>
      <dsp:txXfrm>
        <a:off x="1796429" y="1502419"/>
        <a:ext cx="979140" cy="652760"/>
      </dsp:txXfrm>
    </dsp:sp>
    <dsp:sp modelId="{0FB4D240-040A-458B-81F4-4A29F4FF01CF}">
      <dsp:nvSpPr>
        <dsp:cNvPr id="0" name=""/>
        <dsp:cNvSpPr/>
      </dsp:nvSpPr>
      <dsp:spPr>
        <a:xfrm>
          <a:off x="2938760" y="1502419"/>
          <a:ext cx="1631900" cy="652760"/>
        </a:xfrm>
        <a:prstGeom prst="chevron">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rtl="0">
            <a:lnSpc>
              <a:spcPct val="90000"/>
            </a:lnSpc>
            <a:spcBef>
              <a:spcPct val="0"/>
            </a:spcBef>
            <a:spcAft>
              <a:spcPct val="35000"/>
            </a:spcAft>
            <a:buNone/>
          </a:pPr>
          <a:r>
            <a:rPr lang="en-US" sz="1500" kern="1200" dirty="0">
              <a:latin typeface="Arial"/>
            </a:rPr>
            <a:t>Counts Matrix Table</a:t>
          </a:r>
          <a:endParaRPr lang="en-US" sz="1500" kern="1200" dirty="0"/>
        </a:p>
      </dsp:txBody>
      <dsp:txXfrm>
        <a:off x="3265140" y="1502419"/>
        <a:ext cx="979140" cy="65276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E6EAE3-5771-4BD6-A3EC-DDE04A9B95D1}">
      <dsp:nvSpPr>
        <dsp:cNvPr id="0" name=""/>
        <dsp:cNvSpPr/>
      </dsp:nvSpPr>
      <dsp:spPr>
        <a:xfrm>
          <a:off x="1339" y="1502419"/>
          <a:ext cx="1631900" cy="652760"/>
        </a:xfrm>
        <a:prstGeom prst="chevron">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latin typeface="Arial"/>
            </a:rPr>
            <a:t>FASTQ</a:t>
          </a:r>
          <a:endParaRPr lang="en-US" sz="1500" kern="1200" dirty="0"/>
        </a:p>
      </dsp:txBody>
      <dsp:txXfrm>
        <a:off x="327719" y="1502419"/>
        <a:ext cx="979140" cy="652760"/>
      </dsp:txXfrm>
    </dsp:sp>
    <dsp:sp modelId="{9C847322-85AB-4AC4-95C4-B9013193718B}">
      <dsp:nvSpPr>
        <dsp:cNvPr id="0" name=""/>
        <dsp:cNvSpPr/>
      </dsp:nvSpPr>
      <dsp:spPr>
        <a:xfrm>
          <a:off x="1470049" y="1502419"/>
          <a:ext cx="1631900" cy="652760"/>
        </a:xfrm>
        <a:prstGeom prst="chevron">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latin typeface="Arial"/>
            </a:rPr>
            <a:t>SAM/BAM</a:t>
          </a:r>
          <a:endParaRPr lang="en-US" sz="1500" kern="1200" dirty="0"/>
        </a:p>
      </dsp:txBody>
      <dsp:txXfrm>
        <a:off x="1796429" y="1502419"/>
        <a:ext cx="979140" cy="652760"/>
      </dsp:txXfrm>
    </dsp:sp>
    <dsp:sp modelId="{0FB4D240-040A-458B-81F4-4A29F4FF01CF}">
      <dsp:nvSpPr>
        <dsp:cNvPr id="0" name=""/>
        <dsp:cNvSpPr/>
      </dsp:nvSpPr>
      <dsp:spPr>
        <a:xfrm>
          <a:off x="2938760" y="1502419"/>
          <a:ext cx="1631900" cy="652760"/>
        </a:xfrm>
        <a:prstGeom prst="chevron">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rtl="0">
            <a:lnSpc>
              <a:spcPct val="90000"/>
            </a:lnSpc>
            <a:spcBef>
              <a:spcPct val="0"/>
            </a:spcBef>
            <a:spcAft>
              <a:spcPct val="35000"/>
            </a:spcAft>
            <a:buNone/>
          </a:pPr>
          <a:r>
            <a:rPr lang="en-US" sz="1500" kern="1200" dirty="0">
              <a:latin typeface="Arial"/>
            </a:rPr>
            <a:t>Counts Matrix Table</a:t>
          </a:r>
          <a:endParaRPr lang="en-US" sz="1500" kern="1200" dirty="0"/>
        </a:p>
      </dsp:txBody>
      <dsp:txXfrm>
        <a:off x="3265140" y="1502419"/>
        <a:ext cx="979140" cy="65276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E6EAE3-5771-4BD6-A3EC-DDE04A9B95D1}">
      <dsp:nvSpPr>
        <dsp:cNvPr id="0" name=""/>
        <dsp:cNvSpPr/>
      </dsp:nvSpPr>
      <dsp:spPr>
        <a:xfrm>
          <a:off x="1339" y="1502419"/>
          <a:ext cx="1631900" cy="652760"/>
        </a:xfrm>
        <a:prstGeom prst="chevron">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latin typeface="Arial"/>
            </a:rPr>
            <a:t>FASTQ</a:t>
          </a:r>
          <a:endParaRPr lang="en-US" sz="1500" kern="1200" dirty="0"/>
        </a:p>
      </dsp:txBody>
      <dsp:txXfrm>
        <a:off x="327719" y="1502419"/>
        <a:ext cx="979140" cy="652760"/>
      </dsp:txXfrm>
    </dsp:sp>
    <dsp:sp modelId="{9C847322-85AB-4AC4-95C4-B9013193718B}">
      <dsp:nvSpPr>
        <dsp:cNvPr id="0" name=""/>
        <dsp:cNvSpPr/>
      </dsp:nvSpPr>
      <dsp:spPr>
        <a:xfrm>
          <a:off x="1470049" y="1502419"/>
          <a:ext cx="1631900" cy="652760"/>
        </a:xfrm>
        <a:prstGeom prst="chevron">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latin typeface="Arial"/>
            </a:rPr>
            <a:t>SAM/BAM</a:t>
          </a:r>
          <a:endParaRPr lang="en-US" sz="1500" kern="1200" dirty="0"/>
        </a:p>
      </dsp:txBody>
      <dsp:txXfrm>
        <a:off x="1796429" y="1502419"/>
        <a:ext cx="979140" cy="652760"/>
      </dsp:txXfrm>
    </dsp:sp>
    <dsp:sp modelId="{0FB4D240-040A-458B-81F4-4A29F4FF01CF}">
      <dsp:nvSpPr>
        <dsp:cNvPr id="0" name=""/>
        <dsp:cNvSpPr/>
      </dsp:nvSpPr>
      <dsp:spPr>
        <a:xfrm>
          <a:off x="2938760" y="1502419"/>
          <a:ext cx="1631900" cy="652760"/>
        </a:xfrm>
        <a:prstGeom prst="chevron">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rtl="0">
            <a:lnSpc>
              <a:spcPct val="90000"/>
            </a:lnSpc>
            <a:spcBef>
              <a:spcPct val="0"/>
            </a:spcBef>
            <a:spcAft>
              <a:spcPct val="35000"/>
            </a:spcAft>
            <a:buNone/>
          </a:pPr>
          <a:r>
            <a:rPr lang="en-US" sz="1500" kern="1200" dirty="0">
              <a:latin typeface="Arial"/>
            </a:rPr>
            <a:t>Counts Matrix Table</a:t>
          </a:r>
          <a:endParaRPr lang="en-US" sz="1500" kern="1200" dirty="0"/>
        </a:p>
      </dsp:txBody>
      <dsp:txXfrm>
        <a:off x="3265140" y="1502419"/>
        <a:ext cx="979140" cy="652760"/>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www.nature.com/articles/s41598-018-23226-4#ref-CR8" TargetMode="External"/><Relationship Id="rId2" Type="http://schemas.openxmlformats.org/officeDocument/2006/relationships/slide" Target="../slides/slide10.xml"/><Relationship Id="rId1" Type="http://schemas.openxmlformats.org/officeDocument/2006/relationships/notesMaster" Target="../notesMasters/notesMaster1.xml"/><Relationship Id="rId4" Type="http://schemas.openxmlformats.org/officeDocument/2006/relationships/hyperlink" Target="https://en.wikipedia.org/wiki/Ribosomal_RNA#cite_note-:72-1" TargetMode="External"/></Relationships>
</file>

<file path=ppt/notesSlides/_rels/notesSlide11.xml.rels><?xml version="1.0" encoding="UTF-8" standalone="yes"?>
<Relationships xmlns="http://schemas.openxmlformats.org/package/2006/relationships"><Relationship Id="rId8" Type="http://schemas.openxmlformats.org/officeDocument/2006/relationships/hyperlink" Target="https://www.labome.com/method/RNA-seq.html#ref20" TargetMode="External"/><Relationship Id="rId3" Type="http://schemas.openxmlformats.org/officeDocument/2006/relationships/hyperlink" Target="https://www.labome.com/method/RNA-seq.html#ref13" TargetMode="External"/><Relationship Id="rId7" Type="http://schemas.openxmlformats.org/officeDocument/2006/relationships/hyperlink" Target="https://www.labome.com/method/RNA-seq.html#ref19" TargetMode="External"/><Relationship Id="rId2" Type="http://schemas.openxmlformats.org/officeDocument/2006/relationships/slide" Target="../slides/slide11.xml"/><Relationship Id="rId1" Type="http://schemas.openxmlformats.org/officeDocument/2006/relationships/notesMaster" Target="../notesMasters/notesMaster1.xml"/><Relationship Id="rId6" Type="http://schemas.openxmlformats.org/officeDocument/2006/relationships/hyperlink" Target="https://www.labome.com/method/RNA-seq.html#ref18" TargetMode="External"/><Relationship Id="rId5" Type="http://schemas.openxmlformats.org/officeDocument/2006/relationships/hyperlink" Target="https://www.labome.com/method/RNA-seq.html#ref17" TargetMode="External"/><Relationship Id="rId10" Type="http://schemas.openxmlformats.org/officeDocument/2006/relationships/hyperlink" Target="https://www.labome.com/method/RNA-seq.html#ref21" TargetMode="External"/><Relationship Id="rId4" Type="http://schemas.openxmlformats.org/officeDocument/2006/relationships/hyperlink" Target="https://www.labome.com/method/RNA-seq.html#ref16" TargetMode="External"/><Relationship Id="rId9" Type="http://schemas.openxmlformats.org/officeDocument/2006/relationships/hyperlink" Target="https://www.labome.com/method/RNA-seq.html#ref14" TargetMode="Externa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www.labome.com/method/RNA-seq.html#ref22"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www.illumina.com/science/technology/next-generation-sequencing/plan-experiments/paired-end-vs-single-read.html"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8" Type="http://schemas.openxmlformats.org/officeDocument/2006/relationships/hyperlink" Target="http://en.wikipedia.org/wiki/Protein" TargetMode="External"/><Relationship Id="rId13" Type="http://schemas.openxmlformats.org/officeDocument/2006/relationships/hyperlink" Target="http://en.wikipedia.org/wiki/Retrovirus" TargetMode="External"/><Relationship Id="rId3" Type="http://schemas.openxmlformats.org/officeDocument/2006/relationships/hyperlink" Target="http://en.wikipedia.org/wiki/Molecular_biology" TargetMode="External"/><Relationship Id="rId7" Type="http://schemas.openxmlformats.org/officeDocument/2006/relationships/hyperlink" Target="http://en.wikipedia.org/wiki/RNA" TargetMode="External"/><Relationship Id="rId12" Type="http://schemas.openxmlformats.org/officeDocument/2006/relationships/hyperlink" Target="http://en.wikipedia.org/wiki/Scientific_theory" TargetMode="External"/><Relationship Id="rId2" Type="http://schemas.openxmlformats.org/officeDocument/2006/relationships/slide" Target="../slides/slide2.xml"/><Relationship Id="rId1" Type="http://schemas.openxmlformats.org/officeDocument/2006/relationships/notesMaster" Target="../notesMasters/notesMaster1.xml"/><Relationship Id="rId6" Type="http://schemas.openxmlformats.org/officeDocument/2006/relationships/hyperlink" Target="http://en.wikipedia.org/wiki/DNA" TargetMode="External"/><Relationship Id="rId11" Type="http://schemas.openxmlformats.org/officeDocument/2006/relationships/hyperlink" Target="http://en.wikipedia.org/wiki/Dogma" TargetMode="External"/><Relationship Id="rId5" Type="http://schemas.openxmlformats.org/officeDocument/2006/relationships/hyperlink" Target="http://en.wikipedia.org/wiki/Genetics" TargetMode="External"/><Relationship Id="rId15" Type="http://schemas.openxmlformats.org/officeDocument/2006/relationships/hyperlink" Target="http://en.wikipedia.org/wiki/Prion" TargetMode="External"/><Relationship Id="rId10" Type="http://schemas.openxmlformats.org/officeDocument/2006/relationships/hyperlink" Target="http://en.wikipedia.org/wiki/Biological_cell" TargetMode="External"/><Relationship Id="rId4" Type="http://schemas.openxmlformats.org/officeDocument/2006/relationships/hyperlink" Target="http://en.wikipedia.org/wiki/Francis_Crick" TargetMode="External"/><Relationship Id="rId9" Type="http://schemas.openxmlformats.org/officeDocument/2006/relationships/hyperlink" Target="https://groups.inf.ed.ac.uk/bionlp/links/central-dogma.html#Exceptions_to_the_central_dogma" TargetMode="External"/><Relationship Id="rId14" Type="http://schemas.openxmlformats.org/officeDocument/2006/relationships/hyperlink" Target="http://en.wikipedia.org/wiki/Reverse_transcriptase" TargetMode="Externa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www.mdpi.com/2078-2489/7/4/56/htm" TargetMode="External"/><Relationship Id="rId2" Type="http://schemas.openxmlformats.org/officeDocument/2006/relationships/slide" Target="../slides/slide23.xml"/><Relationship Id="rId1" Type="http://schemas.openxmlformats.org/officeDocument/2006/relationships/notesMaster" Target="../notesMasters/notesMaster1.xml"/><Relationship Id="rId6" Type="http://schemas.openxmlformats.org/officeDocument/2006/relationships/hyperlink" Target="https://en.wikipedia.org/wiki/ASCII" TargetMode="External"/><Relationship Id="rId5" Type="http://schemas.openxmlformats.org/officeDocument/2006/relationships/hyperlink" Target="https://en.wikipedia.org/wiki/Telecommunications_equipment" TargetMode="External"/><Relationship Id="rId4" Type="http://schemas.openxmlformats.org/officeDocument/2006/relationships/hyperlink" Target="https://en.wikipedia.org/wiki/Character_encoding" TargetMode="Externa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www.nature.com/scitable/definition/poly-a-tail-276/"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academic.oup.com/bioinformatics/article/32/12/i192/2288985/RapMap-a-rapid-sensitive-and-accurate-tool-for" TargetMode="External"/><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8" Type="http://schemas.openxmlformats.org/officeDocument/2006/relationships/hyperlink" Target="https://www.nature.com/articles/s41576-019-0150-2#ref-CR142" TargetMode="External"/><Relationship Id="rId13" Type="http://schemas.openxmlformats.org/officeDocument/2006/relationships/hyperlink" Target="https://www.nature.com/articles/s41576-019-0150-2#ref-CR120" TargetMode="External"/><Relationship Id="rId18" Type="http://schemas.openxmlformats.org/officeDocument/2006/relationships/hyperlink" Target="https://www.nature.com/articles/s41576-019-0150-2#ref-CR132" TargetMode="External"/><Relationship Id="rId3" Type="http://schemas.openxmlformats.org/officeDocument/2006/relationships/hyperlink" Target="https://www.nature.com/articles/s41576-019-0150-2#ref-CR112" TargetMode="External"/><Relationship Id="rId7" Type="http://schemas.openxmlformats.org/officeDocument/2006/relationships/hyperlink" Target="https://www.nature.com/articles/s41576-019-0150-2#ref-CR134" TargetMode="External"/><Relationship Id="rId12" Type="http://schemas.openxmlformats.org/officeDocument/2006/relationships/hyperlink" Target="https://www.nature.com/articles/s41576-019-0150-2#ref-CR119" TargetMode="External"/><Relationship Id="rId17" Type="http://schemas.openxmlformats.org/officeDocument/2006/relationships/hyperlink" Target="https://www.nature.com/articles/s41576-019-0150-2#ref-CR105" TargetMode="External"/><Relationship Id="rId2" Type="http://schemas.openxmlformats.org/officeDocument/2006/relationships/slide" Target="../slides/slide57.xml"/><Relationship Id="rId16" Type="http://schemas.openxmlformats.org/officeDocument/2006/relationships/hyperlink" Target="https://www.nature.com/articles/s41576-019-0150-2#ref-CR116" TargetMode="External"/><Relationship Id="rId20" Type="http://schemas.openxmlformats.org/officeDocument/2006/relationships/hyperlink" Target="https://www.nature.com/articles/s41576-019-0150-2#ref-CR117" TargetMode="External"/><Relationship Id="rId1" Type="http://schemas.openxmlformats.org/officeDocument/2006/relationships/notesMaster" Target="../notesMasters/notesMaster1.xml"/><Relationship Id="rId6" Type="http://schemas.openxmlformats.org/officeDocument/2006/relationships/hyperlink" Target="https://www.nature.com/articles/s41576-019-0150-2#ref-CR133" TargetMode="External"/><Relationship Id="rId11" Type="http://schemas.openxmlformats.org/officeDocument/2006/relationships/hyperlink" Target="https://www.nature.com/articles/s41576-019-0150-2#ref-CR156" TargetMode="External"/><Relationship Id="rId5" Type="http://schemas.openxmlformats.org/officeDocument/2006/relationships/hyperlink" Target="https://www.nature.com/articles/s41576-019-0150-2#ref-CR114" TargetMode="External"/><Relationship Id="rId15" Type="http://schemas.openxmlformats.org/officeDocument/2006/relationships/hyperlink" Target="https://www.nature.com/articles/s41576-019-0150-2#ref-CR131" TargetMode="External"/><Relationship Id="rId10" Type="http://schemas.openxmlformats.org/officeDocument/2006/relationships/hyperlink" Target="https://www.nature.com/articles/s41576-019-0150-2#ref-CR155" TargetMode="External"/><Relationship Id="rId19" Type="http://schemas.openxmlformats.org/officeDocument/2006/relationships/hyperlink" Target="https://www.nature.com/articles/s41576-019-0150-2#ref-CR157" TargetMode="External"/><Relationship Id="rId4" Type="http://schemas.openxmlformats.org/officeDocument/2006/relationships/hyperlink" Target="https://www.nature.com/articles/s41576-019-0150-2#ref-CR113" TargetMode="External"/><Relationship Id="rId9" Type="http://schemas.openxmlformats.org/officeDocument/2006/relationships/hyperlink" Target="https://www.nature.com/articles/s41576-019-0150-2#ref-CR143" TargetMode="External"/><Relationship Id="rId14" Type="http://schemas.openxmlformats.org/officeDocument/2006/relationships/hyperlink" Target="https://www.nature.com/articles/s41576-019-0150-2#ref-CR130"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0" name="Google Shape;90;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6" name="Google Shape;196;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SzPts val="1200"/>
            </a:pPr>
            <a:r>
              <a:rPr lang="en-US"/>
              <a:t>Figure by  </a:t>
            </a:r>
            <a:r>
              <a:rPr lang="en-US" err="1"/>
              <a:t>BioRender</a:t>
            </a:r>
            <a:endParaRPr lang="en-US"/>
          </a:p>
          <a:p>
            <a:pPr marL="0" lvl="0" indent="0" algn="l" rtl="0">
              <a:spcBef>
                <a:spcPts val="0"/>
              </a:spcBef>
              <a:spcAft>
                <a:spcPts val="0"/>
              </a:spcAft>
              <a:buClr>
                <a:schemeClr val="dk1"/>
              </a:buClr>
              <a:buSzPts val="1200"/>
              <a:buFont typeface="Calibri"/>
              <a:buNone/>
            </a:pPr>
            <a:endParaRPr/>
          </a:p>
          <a:p>
            <a:pPr marL="0" lvl="0" indent="0" algn="l" rtl="0">
              <a:spcBef>
                <a:spcPts val="0"/>
              </a:spcBef>
              <a:spcAft>
                <a:spcPts val="0"/>
              </a:spcAft>
              <a:buClr>
                <a:schemeClr val="dk1"/>
              </a:buClr>
              <a:buSzPts val="1200"/>
              <a:buFont typeface="Calibri"/>
              <a:buNone/>
            </a:pPr>
            <a:r>
              <a:rPr lang="en-US"/>
              <a:t>Script:</a:t>
            </a:r>
            <a:endParaRPr/>
          </a:p>
          <a:p>
            <a:pPr marL="0" indent="0">
              <a:buClr>
                <a:schemeClr val="dk1"/>
              </a:buClr>
              <a:buSzPts val="1200"/>
              <a:buFont typeface="Calibri"/>
            </a:pPr>
            <a:r>
              <a:rPr lang="en-US"/>
              <a:t>-RNA extraction – binding of RNA to silica gel based membranes - negative charge of the nucleic acid backbone interacting with positively charged sites on the silica surface</a:t>
            </a:r>
            <a:endParaRPr/>
          </a:p>
          <a:p>
            <a:pPr marL="0" indent="0">
              <a:buClr>
                <a:schemeClr val="dk1"/>
              </a:buClr>
              <a:buSzPts val="1200"/>
            </a:pPr>
            <a:r>
              <a:rPr lang="en-US"/>
              <a:t>-Phenol/chloroform extraction with separation into aqueous phase with RNA, organic phase, interphase - the nucleic acid is more soluble in the aqueous phase of the extraction, while the proteins and lipids are more soluble in the organic phase</a:t>
            </a:r>
            <a:endParaRPr/>
          </a:p>
          <a:p>
            <a:pPr marL="0" lvl="0" indent="0" algn="l" rtl="0">
              <a:spcBef>
                <a:spcPts val="0"/>
              </a:spcBef>
              <a:spcAft>
                <a:spcPts val="0"/>
              </a:spcAft>
              <a:buClr>
                <a:schemeClr val="dk1"/>
              </a:buClr>
              <a:buSzPts val="1200"/>
              <a:buFont typeface="Calibri"/>
              <a:buNone/>
            </a:pPr>
            <a:endParaRPr/>
          </a:p>
          <a:p>
            <a:pPr marL="0" lvl="0" indent="0" algn="l" rtl="0">
              <a:spcBef>
                <a:spcPts val="0"/>
              </a:spcBef>
              <a:spcAft>
                <a:spcPts val="0"/>
              </a:spcAft>
              <a:buClr>
                <a:schemeClr val="dk1"/>
              </a:buClr>
              <a:buSzPts val="1200"/>
              <a:buFont typeface="Calibri"/>
              <a:buNone/>
            </a:pPr>
            <a:r>
              <a:rPr lang="en-US"/>
              <a:t>-RNA enrichment can happen in the library prep stage as explained in next few slides</a:t>
            </a:r>
            <a:endParaRPr/>
          </a:p>
          <a:p>
            <a:pPr marL="0" lvl="0" indent="0" algn="l" rtl="0">
              <a:spcBef>
                <a:spcPts val="0"/>
              </a:spcBef>
              <a:spcAft>
                <a:spcPts val="0"/>
              </a:spcAft>
              <a:buClr>
                <a:schemeClr val="dk1"/>
              </a:buClr>
              <a:buSzPts val="1200"/>
              <a:buFont typeface="Calibri"/>
              <a:buNone/>
            </a:pPr>
            <a:r>
              <a:rPr lang="en-US"/>
              <a:t>-rRNA is non-coding RNA which is a primary component of ribosomes, makes up 80% of cellular RNA</a:t>
            </a:r>
            <a:endParaRPr/>
          </a:p>
          <a:p>
            <a:pPr marL="0" lvl="0" indent="0" algn="l" rtl="0">
              <a:spcBef>
                <a:spcPts val="0"/>
              </a:spcBef>
              <a:spcAft>
                <a:spcPts val="0"/>
              </a:spcAft>
              <a:buClr>
                <a:schemeClr val="dk1"/>
              </a:buClr>
              <a:buSzPts val="1200"/>
              <a:buFont typeface="Calibri"/>
              <a:buNone/>
            </a:pPr>
            <a:r>
              <a:rPr lang="en-US"/>
              <a:t>-tRNA is an adaptor molecule that serves as physical link between mRNA and amino acid sequence of protein, necessary for translation</a:t>
            </a:r>
            <a:endParaRPr/>
          </a:p>
          <a:p>
            <a:pPr marL="0" lvl="0" indent="0" algn="l" rtl="0">
              <a:spcBef>
                <a:spcPts val="0"/>
              </a:spcBef>
              <a:spcAft>
                <a:spcPts val="0"/>
              </a:spcAft>
              <a:buClr>
                <a:schemeClr val="dk1"/>
              </a:buClr>
              <a:buSzPts val="1200"/>
              <a:buFont typeface="Calibri"/>
              <a:buNone/>
            </a:pPr>
            <a:r>
              <a:rPr lang="en-US"/>
              <a:t>-mRNA protein coding</a:t>
            </a:r>
            <a:endParaRPr/>
          </a:p>
          <a:p>
            <a:pPr marL="0" lvl="0" indent="0" algn="l" rtl="0">
              <a:spcBef>
                <a:spcPts val="0"/>
              </a:spcBef>
              <a:spcAft>
                <a:spcPts val="0"/>
              </a:spcAft>
              <a:buClr>
                <a:schemeClr val="dk1"/>
              </a:buClr>
              <a:buSzPts val="1200"/>
              <a:buFont typeface="Calibri"/>
              <a:buNone/>
            </a:pPr>
            <a:endParaRPr/>
          </a:p>
          <a:p>
            <a:pPr marL="0" lvl="0" indent="0" algn="l" rtl="0">
              <a:spcBef>
                <a:spcPts val="0"/>
              </a:spcBef>
              <a:spcAft>
                <a:spcPts val="0"/>
              </a:spcAft>
              <a:buClr>
                <a:schemeClr val="dk1"/>
              </a:buClr>
              <a:buSzPts val="1200"/>
              <a:buFont typeface="Calibri"/>
              <a:buNone/>
            </a:pPr>
            <a:r>
              <a:rPr lang="en-US"/>
              <a:t>Information: </a:t>
            </a:r>
            <a:endParaRPr/>
          </a:p>
          <a:p>
            <a:pPr marL="0" lvl="0" indent="0" algn="l" rtl="0">
              <a:spcBef>
                <a:spcPts val="0"/>
              </a:spcBef>
              <a:spcAft>
                <a:spcPts val="0"/>
              </a:spcAft>
              <a:buClr>
                <a:schemeClr val="dk1"/>
              </a:buClr>
              <a:buSzPts val="1200"/>
              <a:buFont typeface="Calibri"/>
              <a:buNone/>
            </a:pPr>
            <a:endParaRPr lang="en-US"/>
          </a:p>
          <a:p>
            <a:pPr marL="0" lvl="0" indent="0" algn="l" rtl="0">
              <a:spcBef>
                <a:spcPts val="0"/>
              </a:spcBef>
              <a:spcAft>
                <a:spcPts val="0"/>
              </a:spcAft>
              <a:buClr>
                <a:schemeClr val="dk1"/>
              </a:buClr>
              <a:buSzPts val="1200"/>
              <a:buFont typeface="Calibri"/>
              <a:buNone/>
            </a:pPr>
            <a:r>
              <a:rPr lang="en-US" sz="1200" b="0" i="0">
                <a:solidFill>
                  <a:schemeClr val="dk1"/>
                </a:solidFill>
                <a:latin typeface="Calibri"/>
                <a:ea typeface="Calibri"/>
                <a:cs typeface="Calibri"/>
                <a:sym typeface="Calibri"/>
              </a:rPr>
              <a:t>https://www.nature.com/articles/s41598-018-23226-4</a:t>
            </a:r>
            <a:endParaRPr/>
          </a:p>
          <a:p>
            <a:pPr marL="0" lvl="0" indent="0" algn="l" rtl="0">
              <a:spcBef>
                <a:spcPts val="0"/>
              </a:spcBef>
              <a:spcAft>
                <a:spcPts val="0"/>
              </a:spcAft>
              <a:buClr>
                <a:schemeClr val="dk1"/>
              </a:buClr>
              <a:buSzPts val="1200"/>
              <a:buFont typeface="Calibri"/>
              <a:buNone/>
            </a:pPr>
            <a:r>
              <a:rPr lang="en-US" sz="1200" b="0" i="0">
                <a:solidFill>
                  <a:schemeClr val="dk1"/>
                </a:solidFill>
                <a:latin typeface="Calibri"/>
                <a:ea typeface="Calibri"/>
                <a:cs typeface="Calibri"/>
                <a:sym typeface="Calibri"/>
              </a:rPr>
              <a:t>Standard approaches include selection of polyadenylated RNA (</a:t>
            </a:r>
            <a:r>
              <a:rPr lang="en-US" sz="1200" b="0" i="0" err="1">
                <a:solidFill>
                  <a:schemeClr val="dk1"/>
                </a:solidFill>
                <a:latin typeface="Calibri"/>
                <a:ea typeface="Calibri"/>
                <a:cs typeface="Calibri"/>
                <a:sym typeface="Calibri"/>
              </a:rPr>
              <a:t>polyA</a:t>
            </a:r>
            <a:r>
              <a:rPr lang="en-US" sz="1200" b="0" i="0">
                <a:solidFill>
                  <a:schemeClr val="dk1"/>
                </a:solidFill>
                <a:latin typeface="Calibri"/>
                <a:ea typeface="Calibri"/>
                <a:cs typeface="Calibri"/>
                <a:sym typeface="Calibri"/>
              </a:rPr>
              <a:t>) transcripts using oligo (dT) primers, and depletion of highly abundant rRNAs through hybridization capture followed by magnetic bead separation. However, the </a:t>
            </a:r>
            <a:r>
              <a:rPr lang="en-US" sz="1200" b="0" i="0" err="1">
                <a:solidFill>
                  <a:schemeClr val="dk1"/>
                </a:solidFill>
                <a:latin typeface="Calibri"/>
                <a:ea typeface="Calibri"/>
                <a:cs typeface="Calibri"/>
                <a:sym typeface="Calibri"/>
              </a:rPr>
              <a:t>polyA</a:t>
            </a:r>
            <a:r>
              <a:rPr lang="en-US" sz="1200" b="0" i="0">
                <a:solidFill>
                  <a:schemeClr val="dk1"/>
                </a:solidFill>
                <a:latin typeface="Calibri"/>
                <a:ea typeface="Calibri"/>
                <a:cs typeface="Calibri"/>
                <a:sym typeface="Calibri"/>
              </a:rPr>
              <a:t>+ selection and rRNA depletion methods each have unique advantages and limitations. </a:t>
            </a:r>
            <a:r>
              <a:rPr lang="en-US" sz="1200" b="0" i="0" err="1">
                <a:solidFill>
                  <a:schemeClr val="dk1"/>
                </a:solidFill>
                <a:latin typeface="Calibri"/>
                <a:ea typeface="Calibri"/>
                <a:cs typeface="Calibri"/>
                <a:sym typeface="Calibri"/>
              </a:rPr>
              <a:t>polyA</a:t>
            </a:r>
            <a:r>
              <a:rPr lang="en-US" sz="1200" b="0" i="0">
                <a:solidFill>
                  <a:schemeClr val="dk1"/>
                </a:solidFill>
                <a:latin typeface="Calibri"/>
                <a:ea typeface="Calibri"/>
                <a:cs typeface="Calibri"/>
                <a:sym typeface="Calibri"/>
              </a:rPr>
              <a:t>+ selection is used for most transcriptome studies because the sequencing depth required is relatively low when the focus is mainly on the protein-coding fraction of a transcriptome</a:t>
            </a:r>
            <a:r>
              <a:rPr lang="en-US" sz="1200" b="0" i="0" u="sng" baseline="30000">
                <a:solidFill>
                  <a:schemeClr val="dk1"/>
                </a:solidFill>
                <a:latin typeface="Calibri"/>
                <a:ea typeface="Calibri"/>
                <a:cs typeface="Calibri"/>
                <a:sym typeface="Calibri"/>
                <a:hlinkClick r:id="rId3">
                  <a:extLst>
                    <a:ext uri="{A12FA001-AC4F-418D-AE19-62706E023703}">
                      <ahyp:hlinkClr xmlns:ahyp="http://schemas.microsoft.com/office/drawing/2018/hyperlinkcolor" val="tx"/>
                    </a:ext>
                  </a:extLst>
                </a:hlinkClick>
              </a:rPr>
              <a:t>8</a:t>
            </a:r>
            <a:r>
              <a:rPr lang="en-US" sz="1200" b="0" i="0">
                <a:solidFill>
                  <a:schemeClr val="dk1"/>
                </a:solidFill>
                <a:latin typeface="Calibri"/>
                <a:ea typeface="Calibri"/>
                <a:cs typeface="Calibri"/>
                <a:sym typeface="Calibri"/>
              </a:rPr>
              <a:t>. Several recent studies have noted that although rRNA-depleted RNA libraries cost more than </a:t>
            </a:r>
            <a:r>
              <a:rPr lang="en-US" sz="1200" b="0" i="0" err="1">
                <a:solidFill>
                  <a:schemeClr val="dk1"/>
                </a:solidFill>
                <a:latin typeface="Calibri"/>
                <a:ea typeface="Calibri"/>
                <a:cs typeface="Calibri"/>
                <a:sym typeface="Calibri"/>
              </a:rPr>
              <a:t>polyA</a:t>
            </a:r>
            <a:r>
              <a:rPr lang="en-US" sz="1200" b="0" i="0">
                <a:solidFill>
                  <a:schemeClr val="dk1"/>
                </a:solidFill>
                <a:latin typeface="Calibri"/>
                <a:ea typeface="Calibri"/>
                <a:cs typeface="Calibri"/>
                <a:sym typeface="Calibri"/>
              </a:rPr>
              <a:t>+ selection libraries to achieve comparable coverage of protein-coding reads in a transcriptome, it provides more information on </a:t>
            </a:r>
            <a:r>
              <a:rPr lang="en-US" sz="1200" b="0" i="0" err="1">
                <a:solidFill>
                  <a:schemeClr val="dk1"/>
                </a:solidFill>
                <a:latin typeface="Calibri"/>
                <a:ea typeface="Calibri"/>
                <a:cs typeface="Calibri"/>
                <a:sym typeface="Calibri"/>
              </a:rPr>
              <a:t>polyA</a:t>
            </a:r>
            <a:r>
              <a:rPr lang="en-US" sz="1200" b="0" i="0">
                <a:solidFill>
                  <a:schemeClr val="dk1"/>
                </a:solidFill>
                <a:latin typeface="Calibri"/>
                <a:ea typeface="Calibri"/>
                <a:cs typeface="Calibri"/>
                <a:sym typeface="Calibri"/>
              </a:rPr>
              <a:t>- transcripts. Another technical advantage that </a:t>
            </a:r>
            <a:r>
              <a:rPr lang="en-US" sz="1200" b="0" i="0" err="1">
                <a:solidFill>
                  <a:schemeClr val="dk1"/>
                </a:solidFill>
                <a:latin typeface="Calibri"/>
                <a:ea typeface="Calibri"/>
                <a:cs typeface="Calibri"/>
                <a:sym typeface="Calibri"/>
              </a:rPr>
              <a:t>favours</a:t>
            </a:r>
            <a:r>
              <a:rPr lang="en-US" sz="1200" b="0" i="0">
                <a:solidFill>
                  <a:schemeClr val="dk1"/>
                </a:solidFill>
                <a:latin typeface="Calibri"/>
                <a:ea typeface="Calibri"/>
                <a:cs typeface="Calibri"/>
                <a:sym typeface="Calibri"/>
              </a:rPr>
              <a:t> RNA-seq of rRNA-depleted libraries compared with </a:t>
            </a:r>
            <a:r>
              <a:rPr lang="en-US" sz="1200" b="0" i="0" err="1">
                <a:solidFill>
                  <a:schemeClr val="dk1"/>
                </a:solidFill>
                <a:latin typeface="Calibri"/>
                <a:ea typeface="Calibri"/>
                <a:cs typeface="Calibri"/>
                <a:sym typeface="Calibri"/>
              </a:rPr>
              <a:t>polyA</a:t>
            </a:r>
            <a:r>
              <a:rPr lang="en-US" sz="1200" b="0" i="0">
                <a:solidFill>
                  <a:schemeClr val="dk1"/>
                </a:solidFill>
                <a:latin typeface="Calibri"/>
                <a:ea typeface="Calibri"/>
                <a:cs typeface="Calibri"/>
                <a:sym typeface="Calibri"/>
              </a:rPr>
              <a:t>-selected libraries is that its performance is better for degraded </a:t>
            </a:r>
            <a:r>
              <a:rPr lang="en-US"/>
              <a:t>RNAs</a:t>
            </a:r>
          </a:p>
          <a:p>
            <a:pPr marL="0" lvl="0" indent="0" algn="l" rtl="0">
              <a:spcBef>
                <a:spcPts val="0"/>
              </a:spcBef>
              <a:spcAft>
                <a:spcPts val="0"/>
              </a:spcAft>
              <a:buClr>
                <a:schemeClr val="dk1"/>
              </a:buClr>
              <a:buSzPts val="1200"/>
              <a:buFont typeface="Calibri"/>
              <a:buNone/>
            </a:pPr>
            <a:endParaRPr sz="1200" b="0" i="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200"/>
              <a:buFont typeface="Calibri"/>
              <a:buNone/>
            </a:pPr>
            <a:r>
              <a:rPr lang="en-US" sz="1200" b="0" i="0">
                <a:solidFill>
                  <a:schemeClr val="dk1"/>
                </a:solidFill>
                <a:latin typeface="Calibri"/>
                <a:ea typeface="Calibri"/>
                <a:cs typeface="Calibri"/>
                <a:sym typeface="Calibri"/>
              </a:rPr>
              <a:t>https://www.thermofisher.com/us/en/home/life-science/dna-rna-purification-analysis/rna-extraction/rna-applications/ribosomal-rna-depletion.html</a:t>
            </a:r>
            <a:endParaRPr sz="1200" b="0" i="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200"/>
              <a:buFont typeface="Calibri"/>
              <a:buNone/>
            </a:pPr>
            <a:r>
              <a:rPr lang="en-US" sz="1200" b="0" i="0">
                <a:solidFill>
                  <a:schemeClr val="dk1"/>
                </a:solidFill>
                <a:latin typeface="Calibri"/>
                <a:ea typeface="Calibri"/>
                <a:cs typeface="Calibri"/>
                <a:sym typeface="Calibri"/>
              </a:rPr>
              <a:t>Ribosomal RNA is a type of non-coding RNA which is the primary component of ribosomes, essential to all cells. Ribosomal RNA is transcribed from ribosomal DNA (rDNA) and then bound to ribosomal proteins to form small and large ribosome subunits. rRNA is the physical and mechanical actor of the ribosome that forces transfer RNA (tRNA) and messenger RNA (mRNA) to process and translate the latter into proteins.</a:t>
            </a:r>
            <a:r>
              <a:rPr lang="en-US" sz="1200" b="0" i="0" u="sng" strike="noStrike" baseline="30000">
                <a:solidFill>
                  <a:schemeClr val="dk1"/>
                </a:solidFill>
                <a:latin typeface="Calibri"/>
                <a:ea typeface="Calibri"/>
                <a:cs typeface="Calibri"/>
                <a:sym typeface="Calibri"/>
                <a:hlinkClick r:id="rId4">
                  <a:extLst>
                    <a:ext uri="{A12FA001-AC4F-418D-AE19-62706E023703}">
                      <ahyp:hlinkClr xmlns:ahyp="http://schemas.microsoft.com/office/drawing/2018/hyperlinkcolor" val="tx"/>
                    </a:ext>
                  </a:extLst>
                </a:hlinkClick>
              </a:rPr>
              <a:t>[1]</a:t>
            </a:r>
            <a:r>
              <a:rPr lang="en-US" sz="1200" b="0" i="0">
                <a:solidFill>
                  <a:schemeClr val="dk1"/>
                </a:solidFill>
                <a:latin typeface="Calibri"/>
                <a:ea typeface="Calibri"/>
                <a:cs typeface="Calibri"/>
                <a:sym typeface="Calibri"/>
              </a:rPr>
              <a:t> Ribosomal RNA is the predominant form of RNA found in most cells; it makes up &gt;80% of cellular RNA despite never being translated into proteins </a:t>
            </a:r>
            <a:r>
              <a:rPr lang="en-US" sz="1200" b="0" i="0" u="none" strike="noStrike">
                <a:solidFill>
                  <a:schemeClr val="dk1"/>
                </a:solidFill>
                <a:latin typeface="Calibri"/>
                <a:ea typeface="Calibri"/>
                <a:cs typeface="Calibri"/>
                <a:sym typeface="Calibri"/>
              </a:rPr>
              <a:t>itself.</a:t>
            </a:r>
            <a:endParaRPr sz="1200" b="0" i="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200"/>
              <a:buFont typeface="Calibri"/>
              <a:buNone/>
            </a:pPr>
            <a:endParaRPr sz="1200">
              <a:latin typeface="Arial"/>
              <a:ea typeface="Arial"/>
              <a:cs typeface="Arial"/>
              <a:sym typeface="Arial"/>
            </a:endParaRPr>
          </a:p>
          <a:p>
            <a:pPr marL="0" marR="0" lvl="0" indent="0" algn="l" rtl="0">
              <a:lnSpc>
                <a:spcPct val="100000"/>
              </a:lnSpc>
              <a:spcBef>
                <a:spcPts val="0"/>
              </a:spcBef>
              <a:spcAft>
                <a:spcPts val="0"/>
              </a:spcAft>
              <a:buClr>
                <a:schemeClr val="dk1"/>
              </a:buClr>
              <a:buSzPts val="1200"/>
              <a:buFont typeface="Arial"/>
              <a:buNone/>
            </a:pPr>
            <a:r>
              <a:rPr lang="en-US" sz="1200">
                <a:latin typeface="Arial"/>
                <a:ea typeface="Arial"/>
                <a:cs typeface="Arial"/>
                <a:sym typeface="Arial"/>
              </a:rPr>
              <a:t>https://chagall.med.cornell.edu/RNASEQcourse/Intro2RNAseq.pdf</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7" name="Google Shape;207;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200" b="0">
                <a:solidFill>
                  <a:schemeClr val="dk1"/>
                </a:solidFill>
                <a:latin typeface="Calibri"/>
                <a:ea typeface="Calibri"/>
                <a:cs typeface="Calibri"/>
                <a:sym typeface="Calibri"/>
              </a:rPr>
              <a:t>Figures: </a:t>
            </a:r>
            <a:r>
              <a:rPr lang="en-US" sz="1200" b="0" err="1">
                <a:solidFill>
                  <a:schemeClr val="dk1"/>
                </a:solidFill>
                <a:latin typeface="Calibri"/>
                <a:ea typeface="Calibri"/>
                <a:cs typeface="Calibri"/>
                <a:sym typeface="Calibri"/>
              </a:rPr>
              <a:t>Biorender</a:t>
            </a:r>
            <a:endParaRPr sz="1200" b="0">
              <a:solidFill>
                <a:schemeClr val="dk1"/>
              </a:solidFill>
              <a:latin typeface="Calibri"/>
              <a:ea typeface="Calibri"/>
              <a:cs typeface="Calibri"/>
              <a:sym typeface="Calibri"/>
            </a:endParaRPr>
          </a:p>
          <a:p>
            <a:pPr marL="0" lvl="0" indent="0" algn="l" rtl="0">
              <a:spcBef>
                <a:spcPts val="0"/>
              </a:spcBef>
              <a:spcAft>
                <a:spcPts val="0"/>
              </a:spcAft>
              <a:buNone/>
            </a:pPr>
            <a:endParaRPr sz="1200" b="0">
              <a:solidFill>
                <a:schemeClr val="dk1"/>
              </a:solidFill>
              <a:latin typeface="Calibri"/>
              <a:ea typeface="Calibri"/>
              <a:cs typeface="Calibri"/>
              <a:sym typeface="Calibri"/>
            </a:endParaRPr>
          </a:p>
          <a:p>
            <a:pPr marL="0" lvl="0" indent="0" algn="l" rtl="0">
              <a:spcBef>
                <a:spcPts val="0"/>
              </a:spcBef>
              <a:spcAft>
                <a:spcPts val="0"/>
              </a:spcAft>
              <a:buNone/>
            </a:pPr>
            <a:r>
              <a:rPr lang="en-US" sz="1200" b="0">
                <a:solidFill>
                  <a:schemeClr val="dk1"/>
                </a:solidFill>
                <a:latin typeface="Calibri"/>
                <a:ea typeface="Calibri"/>
                <a:cs typeface="Calibri"/>
                <a:sym typeface="Calibri"/>
              </a:rPr>
              <a:t>Script:</a:t>
            </a:r>
            <a:endParaRPr/>
          </a:p>
          <a:p>
            <a:pPr marL="0" lvl="0" indent="0" algn="l" rtl="0">
              <a:spcBef>
                <a:spcPts val="0"/>
              </a:spcBef>
              <a:spcAft>
                <a:spcPts val="0"/>
              </a:spcAft>
              <a:buNone/>
            </a:pPr>
            <a:r>
              <a:rPr lang="en-US" sz="1200" b="0">
                <a:solidFill>
                  <a:schemeClr val="dk1"/>
                </a:solidFill>
                <a:latin typeface="Calibri"/>
                <a:ea typeface="Calibri"/>
                <a:cs typeface="Calibri"/>
                <a:sym typeface="Calibri"/>
              </a:rPr>
              <a:t>Lib prep broadly consist of these steps</a:t>
            </a:r>
            <a:endParaRPr/>
          </a:p>
          <a:p>
            <a:pPr marL="171450" lvl="0" indent="-171450" algn="l" rtl="0">
              <a:spcBef>
                <a:spcPts val="0"/>
              </a:spcBef>
              <a:spcAft>
                <a:spcPts val="0"/>
              </a:spcAft>
              <a:buClr>
                <a:schemeClr val="dk1"/>
              </a:buClr>
              <a:buSzPts val="1200"/>
              <a:buFont typeface="Calibri"/>
              <a:buChar char="-"/>
            </a:pPr>
            <a:r>
              <a:rPr lang="en-US" sz="1200" b="0">
                <a:solidFill>
                  <a:schemeClr val="dk1"/>
                </a:solidFill>
                <a:latin typeface="Calibri"/>
                <a:ea typeface="Calibri"/>
                <a:cs typeface="Calibri"/>
                <a:sym typeface="Calibri"/>
              </a:rPr>
              <a:t>Total RNA including mRNA</a:t>
            </a:r>
            <a:endParaRPr/>
          </a:p>
          <a:p>
            <a:pPr marL="171450" lvl="0" indent="-171450" algn="l" rtl="0">
              <a:spcBef>
                <a:spcPts val="0"/>
              </a:spcBef>
              <a:spcAft>
                <a:spcPts val="0"/>
              </a:spcAft>
              <a:buClr>
                <a:schemeClr val="dk1"/>
              </a:buClr>
              <a:buSzPts val="1200"/>
              <a:buFont typeface="Calibri"/>
              <a:buChar char="-"/>
            </a:pPr>
            <a:r>
              <a:rPr lang="en-US" sz="1200" b="0">
                <a:solidFill>
                  <a:schemeClr val="dk1"/>
                </a:solidFill>
                <a:latin typeface="Calibri"/>
                <a:ea typeface="Calibri"/>
                <a:cs typeface="Calibri"/>
                <a:sym typeface="Calibri"/>
              </a:rPr>
              <a:t>Removal of genomic DNA</a:t>
            </a:r>
            <a:endParaRPr/>
          </a:p>
          <a:p>
            <a:pPr marL="171450" lvl="0" indent="-171450" algn="l" rtl="0">
              <a:spcBef>
                <a:spcPts val="0"/>
              </a:spcBef>
              <a:spcAft>
                <a:spcPts val="0"/>
              </a:spcAft>
              <a:buClr>
                <a:schemeClr val="dk1"/>
              </a:buClr>
              <a:buSzPts val="1200"/>
              <a:buFont typeface="Calibri"/>
              <a:buChar char="-"/>
            </a:pPr>
            <a:r>
              <a:rPr lang="en-US" sz="1200" b="0">
                <a:solidFill>
                  <a:schemeClr val="dk1"/>
                </a:solidFill>
                <a:latin typeface="Calibri"/>
                <a:ea typeface="Calibri"/>
                <a:cs typeface="Calibri"/>
                <a:sym typeface="Calibri"/>
              </a:rPr>
              <a:t>Either rRNA depletion (hybridization to complementary biotinylated oligo probes) or Poly A selection (oligo dT primers) but you lose non-</a:t>
            </a:r>
            <a:r>
              <a:rPr lang="en-US" sz="1200" b="0" err="1">
                <a:solidFill>
                  <a:schemeClr val="dk1"/>
                </a:solidFill>
                <a:latin typeface="Calibri"/>
                <a:ea typeface="Calibri"/>
                <a:cs typeface="Calibri"/>
                <a:sym typeface="Calibri"/>
              </a:rPr>
              <a:t>polyA</a:t>
            </a:r>
            <a:r>
              <a:rPr lang="en-US" sz="1200" b="0">
                <a:solidFill>
                  <a:schemeClr val="dk1"/>
                </a:solidFill>
                <a:latin typeface="Calibri"/>
                <a:ea typeface="Calibri"/>
                <a:cs typeface="Calibri"/>
                <a:sym typeface="Calibri"/>
              </a:rPr>
              <a:t> transcripts </a:t>
            </a:r>
            <a:r>
              <a:rPr lang="en-US" sz="1200" b="0" err="1">
                <a:solidFill>
                  <a:schemeClr val="dk1"/>
                </a:solidFill>
                <a:latin typeface="Calibri"/>
                <a:ea typeface="Calibri"/>
                <a:cs typeface="Calibri"/>
                <a:sym typeface="Calibri"/>
              </a:rPr>
              <a:t>etc</a:t>
            </a:r>
            <a:endParaRPr/>
          </a:p>
          <a:p>
            <a:pPr marL="171450" lvl="0" indent="-171450" algn="l" rtl="0">
              <a:spcBef>
                <a:spcPts val="0"/>
              </a:spcBef>
              <a:spcAft>
                <a:spcPts val="0"/>
              </a:spcAft>
              <a:buClr>
                <a:schemeClr val="dk1"/>
              </a:buClr>
              <a:buSzPts val="1200"/>
              <a:buFont typeface="Calibri"/>
              <a:buChar char="-"/>
            </a:pPr>
            <a:r>
              <a:rPr lang="en-US" sz="1200" b="0">
                <a:solidFill>
                  <a:schemeClr val="dk1"/>
                </a:solidFill>
                <a:latin typeface="Calibri"/>
                <a:ea typeface="Calibri"/>
                <a:cs typeface="Calibri"/>
                <a:sym typeface="Calibri"/>
              </a:rPr>
              <a:t>RNA fragmentation- enzymatic/heat/sonication</a:t>
            </a:r>
            <a:endParaRPr/>
          </a:p>
          <a:p>
            <a:pPr marL="0" lvl="0" indent="0" algn="l" rtl="0">
              <a:spcBef>
                <a:spcPts val="0"/>
              </a:spcBef>
              <a:spcAft>
                <a:spcPts val="0"/>
              </a:spcAft>
              <a:buNone/>
            </a:pPr>
            <a:endParaRPr sz="1200" b="1">
              <a:solidFill>
                <a:schemeClr val="dk1"/>
              </a:solidFill>
              <a:latin typeface="Calibri"/>
              <a:ea typeface="Calibri"/>
              <a:cs typeface="Calibri"/>
              <a:sym typeface="Calibri"/>
            </a:endParaRPr>
          </a:p>
          <a:p>
            <a:pPr marL="0" lvl="0" indent="0" algn="l" rtl="0">
              <a:spcBef>
                <a:spcPts val="0"/>
              </a:spcBef>
              <a:spcAft>
                <a:spcPts val="0"/>
              </a:spcAft>
              <a:buNone/>
            </a:pPr>
            <a:r>
              <a:rPr lang="en-US" sz="1200" b="0">
                <a:solidFill>
                  <a:schemeClr val="dk1"/>
                </a:solidFill>
                <a:latin typeface="Calibri"/>
                <a:ea typeface="Calibri"/>
                <a:cs typeface="Calibri"/>
                <a:sym typeface="Calibri"/>
              </a:rPr>
              <a:t>Information:</a:t>
            </a:r>
            <a:endParaRPr/>
          </a:p>
          <a:p>
            <a:pPr marL="0" lvl="0" indent="0" algn="l" rtl="0">
              <a:spcBef>
                <a:spcPts val="0"/>
              </a:spcBef>
              <a:spcAft>
                <a:spcPts val="0"/>
              </a:spcAft>
              <a:buNone/>
            </a:pPr>
            <a:r>
              <a:rPr lang="en-US" sz="1200" b="0">
                <a:solidFill>
                  <a:schemeClr val="dk1"/>
                </a:solidFill>
                <a:latin typeface="Calibri"/>
                <a:ea typeface="Calibri"/>
                <a:cs typeface="Calibri"/>
                <a:sym typeface="Calibri"/>
              </a:rPr>
              <a:t>https://rnaseq.uoregon.edu/#library-prep</a:t>
            </a:r>
            <a:endParaRPr/>
          </a:p>
          <a:p>
            <a:pPr marL="0" lvl="0" indent="0" algn="l" rtl="0">
              <a:spcBef>
                <a:spcPts val="0"/>
              </a:spcBef>
              <a:spcAft>
                <a:spcPts val="0"/>
              </a:spcAft>
              <a:buNone/>
            </a:pPr>
            <a:r>
              <a:rPr lang="en-US" sz="1200" b="0">
                <a:solidFill>
                  <a:schemeClr val="dk1"/>
                </a:solidFill>
                <a:latin typeface="Calibri"/>
                <a:ea typeface="Calibri"/>
                <a:cs typeface="Calibri"/>
                <a:sym typeface="Calibri"/>
              </a:rPr>
              <a:t>https://www.labome.com/method/RNA-seq.html</a:t>
            </a:r>
            <a:endParaRPr sz="1200" b="0">
              <a:solidFill>
                <a:schemeClr val="dk1"/>
              </a:solidFill>
              <a:latin typeface="Calibri"/>
              <a:ea typeface="Calibri"/>
              <a:cs typeface="Calibri"/>
              <a:sym typeface="Calibri"/>
            </a:endParaRPr>
          </a:p>
          <a:p>
            <a:pPr marL="0" lvl="0" indent="0" algn="l" rtl="0">
              <a:spcBef>
                <a:spcPts val="0"/>
              </a:spcBef>
              <a:spcAft>
                <a:spcPts val="0"/>
              </a:spcAft>
              <a:buNone/>
            </a:pPr>
            <a:r>
              <a:rPr lang="en-US" sz="1200" b="0">
                <a:solidFill>
                  <a:schemeClr val="dk1"/>
                </a:solidFill>
                <a:latin typeface="Calibri"/>
                <a:ea typeface="Calibri"/>
                <a:cs typeface="Calibri"/>
                <a:sym typeface="Calibri"/>
              </a:rPr>
              <a:t>Library preparation</a:t>
            </a:r>
            <a:endParaRPr/>
          </a:p>
          <a:p>
            <a:pPr marL="0" lvl="0" indent="0" algn="l" rtl="0">
              <a:spcBef>
                <a:spcPts val="0"/>
              </a:spcBef>
              <a:spcAft>
                <a:spcPts val="0"/>
              </a:spcAft>
              <a:buNone/>
            </a:pPr>
            <a:r>
              <a:rPr lang="en-US" sz="1200" b="0" i="0">
                <a:solidFill>
                  <a:schemeClr val="dk1"/>
                </a:solidFill>
                <a:latin typeface="Calibri"/>
                <a:ea typeface="Calibri"/>
                <a:cs typeface="Calibri"/>
                <a:sym typeface="Calibri"/>
              </a:rPr>
              <a:t>Library preparation can be accomplished through commercial kits such as the </a:t>
            </a:r>
            <a:r>
              <a:rPr lang="en-US" sz="1200" b="0" i="0" err="1">
                <a:solidFill>
                  <a:schemeClr val="dk1"/>
                </a:solidFill>
                <a:latin typeface="Calibri"/>
                <a:ea typeface="Calibri"/>
                <a:cs typeface="Calibri"/>
                <a:sym typeface="Calibri"/>
              </a:rPr>
              <a:t>NEXTflex</a:t>
            </a:r>
            <a:r>
              <a:rPr lang="en-US" sz="1200" b="0" i="0">
                <a:solidFill>
                  <a:schemeClr val="dk1"/>
                </a:solidFill>
                <a:latin typeface="Calibri"/>
                <a:ea typeface="Calibri"/>
                <a:cs typeface="Calibri"/>
                <a:sym typeface="Calibri"/>
              </a:rPr>
              <a:t> kit from </a:t>
            </a:r>
            <a:r>
              <a:rPr lang="en-US" sz="1200" b="0" i="0" err="1">
                <a:solidFill>
                  <a:schemeClr val="dk1"/>
                </a:solidFill>
                <a:latin typeface="Calibri"/>
                <a:ea typeface="Calibri"/>
                <a:cs typeface="Calibri"/>
                <a:sym typeface="Calibri"/>
              </a:rPr>
              <a:t>Bioo</a:t>
            </a:r>
            <a:r>
              <a:rPr lang="en-US" sz="1200" b="0" i="0">
                <a:solidFill>
                  <a:schemeClr val="dk1"/>
                </a:solidFill>
                <a:latin typeface="Calibri"/>
                <a:ea typeface="Calibri"/>
                <a:cs typeface="Calibri"/>
                <a:sym typeface="Calibri"/>
              </a:rPr>
              <a:t> Scientific) [</a:t>
            </a:r>
            <a:r>
              <a:rPr lang="en-US" sz="1200" b="0" i="0" u="sng" strike="noStrike">
                <a:solidFill>
                  <a:schemeClr val="dk1"/>
                </a:solidFill>
                <a:latin typeface="Calibri"/>
                <a:ea typeface="Calibri"/>
                <a:cs typeface="Calibri"/>
                <a:sym typeface="Calibri"/>
                <a:hlinkClick r:id="rId3">
                  <a:extLst>
                    <a:ext uri="{A12FA001-AC4F-418D-AE19-62706E023703}">
                      <ahyp:hlinkClr xmlns:ahyp="http://schemas.microsoft.com/office/drawing/2018/hyperlinkcolor" val="tx"/>
                    </a:ext>
                  </a:extLst>
                </a:hlinkClick>
              </a:rPr>
              <a:t>13</a:t>
            </a:r>
            <a:r>
              <a:rPr lang="en-US" sz="1200" b="0" i="0">
                <a:solidFill>
                  <a:schemeClr val="dk1"/>
                </a:solidFill>
                <a:latin typeface="Calibri"/>
                <a:ea typeface="Calibri"/>
                <a:cs typeface="Calibri"/>
                <a:sym typeface="Calibri"/>
              </a:rPr>
              <a:t>], </a:t>
            </a:r>
            <a:r>
              <a:rPr lang="en-US" sz="1200" b="0" i="0" err="1">
                <a:solidFill>
                  <a:schemeClr val="dk1"/>
                </a:solidFill>
                <a:latin typeface="Calibri"/>
                <a:ea typeface="Calibri"/>
                <a:cs typeface="Calibri"/>
                <a:sym typeface="Calibri"/>
              </a:rPr>
              <a:t>SMARTer</a:t>
            </a:r>
            <a:r>
              <a:rPr lang="en-US" sz="1200" b="0" i="0">
                <a:solidFill>
                  <a:schemeClr val="dk1"/>
                </a:solidFill>
                <a:latin typeface="Calibri"/>
                <a:ea typeface="Calibri"/>
                <a:cs typeface="Calibri"/>
                <a:sym typeface="Calibri"/>
              </a:rPr>
              <a:t> Stranded RNA-Seq Kits from Takara (634837) [</a:t>
            </a:r>
            <a:r>
              <a:rPr lang="en-US" sz="1200" b="0" i="0" u="sng" strike="noStrike">
                <a:solidFill>
                  <a:schemeClr val="dk1"/>
                </a:solidFill>
                <a:latin typeface="Calibri"/>
                <a:ea typeface="Calibri"/>
                <a:cs typeface="Calibri"/>
                <a:sym typeface="Calibri"/>
                <a:hlinkClick r:id="rId4">
                  <a:extLst>
                    <a:ext uri="{A12FA001-AC4F-418D-AE19-62706E023703}">
                      <ahyp:hlinkClr xmlns:ahyp="http://schemas.microsoft.com/office/drawing/2018/hyperlinkcolor" val="tx"/>
                    </a:ext>
                  </a:extLst>
                </a:hlinkClick>
              </a:rPr>
              <a:t>16</a:t>
            </a:r>
            <a:r>
              <a:rPr lang="en-US" sz="1200" b="0" i="0">
                <a:solidFill>
                  <a:schemeClr val="dk1"/>
                </a:solidFill>
                <a:latin typeface="Calibri"/>
                <a:ea typeface="Calibri"/>
                <a:cs typeface="Calibri"/>
                <a:sym typeface="Calibri"/>
              </a:rPr>
              <a:t>] or SMART-Seq® v4 Ultra® Low Input RNA Kit from Takara (634890) with Nextera XT DNA Library Prep Kit from Illumina (FC-131-1096) [</a:t>
            </a:r>
            <a:r>
              <a:rPr lang="en-US" sz="1200" b="0" i="0" u="sng" strike="noStrike">
                <a:solidFill>
                  <a:schemeClr val="dk1"/>
                </a:solidFill>
                <a:latin typeface="Calibri"/>
                <a:ea typeface="Calibri"/>
                <a:cs typeface="Calibri"/>
                <a:sym typeface="Calibri"/>
                <a:hlinkClick r:id="rId5">
                  <a:extLst>
                    <a:ext uri="{A12FA001-AC4F-418D-AE19-62706E023703}">
                      <ahyp:hlinkClr xmlns:ahyp="http://schemas.microsoft.com/office/drawing/2018/hyperlinkcolor" val="tx"/>
                    </a:ext>
                  </a:extLst>
                </a:hlinkClick>
              </a:rPr>
              <a:t>17</a:t>
            </a:r>
            <a:r>
              <a:rPr lang="en-US" sz="1200" b="0" i="0">
                <a:solidFill>
                  <a:schemeClr val="dk1"/>
                </a:solidFill>
                <a:latin typeface="Calibri"/>
                <a:ea typeface="Calibri"/>
                <a:cs typeface="Calibri"/>
                <a:sym typeface="Calibri"/>
              </a:rPr>
              <a:t>], </a:t>
            </a:r>
            <a:r>
              <a:rPr lang="en-US" sz="1200" b="0" i="0" err="1">
                <a:solidFill>
                  <a:schemeClr val="dk1"/>
                </a:solidFill>
                <a:latin typeface="Calibri"/>
                <a:ea typeface="Calibri"/>
                <a:cs typeface="Calibri"/>
                <a:sym typeface="Calibri"/>
              </a:rPr>
              <a:t>TruSeq</a:t>
            </a:r>
            <a:r>
              <a:rPr lang="en-US" sz="1200" b="0" i="0">
                <a:solidFill>
                  <a:schemeClr val="dk1"/>
                </a:solidFill>
                <a:latin typeface="Calibri"/>
                <a:ea typeface="Calibri"/>
                <a:cs typeface="Calibri"/>
                <a:sym typeface="Calibri"/>
              </a:rPr>
              <a:t> from Illumina [</a:t>
            </a:r>
            <a:r>
              <a:rPr lang="en-US" sz="1200" b="0" i="0" u="sng" strike="noStrike">
                <a:solidFill>
                  <a:schemeClr val="dk1"/>
                </a:solidFill>
                <a:latin typeface="Calibri"/>
                <a:ea typeface="Calibri"/>
                <a:cs typeface="Calibri"/>
                <a:sym typeface="Calibri"/>
                <a:hlinkClick r:id="rId6">
                  <a:extLst>
                    <a:ext uri="{A12FA001-AC4F-418D-AE19-62706E023703}">
                      <ahyp:hlinkClr xmlns:ahyp="http://schemas.microsoft.com/office/drawing/2018/hyperlinkcolor" val="tx"/>
                    </a:ext>
                  </a:extLst>
                </a:hlinkClick>
              </a:rPr>
              <a:t>18</a:t>
            </a:r>
            <a:r>
              <a:rPr lang="en-US" sz="1200" b="0" i="0">
                <a:solidFill>
                  <a:schemeClr val="dk1"/>
                </a:solidFill>
                <a:latin typeface="Calibri"/>
                <a:ea typeface="Calibri"/>
                <a:cs typeface="Calibri"/>
                <a:sym typeface="Calibri"/>
              </a:rPr>
              <a:t>, </a:t>
            </a:r>
            <a:r>
              <a:rPr lang="en-US" sz="1200" b="0" i="0" u="sng" strike="noStrike">
                <a:solidFill>
                  <a:schemeClr val="dk1"/>
                </a:solidFill>
                <a:latin typeface="Calibri"/>
                <a:ea typeface="Calibri"/>
                <a:cs typeface="Calibri"/>
                <a:sym typeface="Calibri"/>
                <a:hlinkClick r:id="rId7">
                  <a:extLst>
                    <a:ext uri="{A12FA001-AC4F-418D-AE19-62706E023703}">
                      <ahyp:hlinkClr xmlns:ahyp="http://schemas.microsoft.com/office/drawing/2018/hyperlinkcolor" val="tx"/>
                    </a:ext>
                  </a:extLst>
                </a:hlinkClick>
              </a:rPr>
              <a:t>19</a:t>
            </a:r>
            <a:r>
              <a:rPr lang="en-US" sz="1200" b="0" i="0">
                <a:solidFill>
                  <a:schemeClr val="dk1"/>
                </a:solidFill>
                <a:latin typeface="Calibri"/>
                <a:ea typeface="Calibri"/>
                <a:cs typeface="Calibri"/>
                <a:sym typeface="Calibri"/>
              </a:rPr>
              <a:t>], Ovation </a:t>
            </a:r>
            <a:r>
              <a:rPr lang="en-US" sz="1200" b="0" i="0" err="1">
                <a:solidFill>
                  <a:schemeClr val="dk1"/>
                </a:solidFill>
                <a:latin typeface="Calibri"/>
                <a:ea typeface="Calibri"/>
                <a:cs typeface="Calibri"/>
                <a:sym typeface="Calibri"/>
              </a:rPr>
              <a:t>SoLo</a:t>
            </a:r>
            <a:r>
              <a:rPr lang="en-US" sz="1200" b="0" i="0">
                <a:solidFill>
                  <a:schemeClr val="dk1"/>
                </a:solidFill>
                <a:latin typeface="Calibri"/>
                <a:ea typeface="Calibri"/>
                <a:cs typeface="Calibri"/>
                <a:sym typeface="Calibri"/>
              </a:rPr>
              <a:t> kit from </a:t>
            </a:r>
            <a:r>
              <a:rPr lang="en-US" sz="1200" b="0" i="0" err="1">
                <a:solidFill>
                  <a:schemeClr val="dk1"/>
                </a:solidFill>
                <a:latin typeface="Calibri"/>
                <a:ea typeface="Calibri"/>
                <a:cs typeface="Calibri"/>
                <a:sym typeface="Calibri"/>
              </a:rPr>
              <a:t>NuGEN</a:t>
            </a:r>
            <a:r>
              <a:rPr lang="en-US" sz="1200" b="0" i="0">
                <a:solidFill>
                  <a:schemeClr val="dk1"/>
                </a:solidFill>
                <a:latin typeface="Calibri"/>
                <a:ea typeface="Calibri"/>
                <a:cs typeface="Calibri"/>
                <a:sym typeface="Calibri"/>
              </a:rPr>
              <a:t> (0501-32) [</a:t>
            </a:r>
            <a:r>
              <a:rPr lang="en-US" sz="1200" b="0" i="0" u="sng" strike="noStrike">
                <a:solidFill>
                  <a:schemeClr val="dk1"/>
                </a:solidFill>
                <a:latin typeface="Calibri"/>
                <a:ea typeface="Calibri"/>
                <a:cs typeface="Calibri"/>
                <a:sym typeface="Calibri"/>
                <a:hlinkClick r:id="rId8">
                  <a:extLst>
                    <a:ext uri="{A12FA001-AC4F-418D-AE19-62706E023703}">
                      <ahyp:hlinkClr xmlns:ahyp="http://schemas.microsoft.com/office/drawing/2018/hyperlinkcolor" val="tx"/>
                    </a:ext>
                  </a:extLst>
                </a:hlinkClick>
              </a:rPr>
              <a:t>20</a:t>
            </a:r>
            <a:r>
              <a:rPr lang="en-US" sz="1200" b="0" i="0">
                <a:solidFill>
                  <a:schemeClr val="dk1"/>
                </a:solidFill>
                <a:latin typeface="Calibri"/>
                <a:ea typeface="Calibri"/>
                <a:cs typeface="Calibri"/>
                <a:sym typeface="Calibri"/>
              </a:rPr>
              <a:t>], or their variants [</a:t>
            </a:r>
            <a:r>
              <a:rPr lang="en-US" sz="1200" b="0" i="0" u="sng" strike="noStrike">
                <a:solidFill>
                  <a:schemeClr val="dk1"/>
                </a:solidFill>
                <a:latin typeface="Calibri"/>
                <a:ea typeface="Calibri"/>
                <a:cs typeface="Calibri"/>
                <a:sym typeface="Calibri"/>
                <a:hlinkClick r:id="rId9">
                  <a:extLst>
                    <a:ext uri="{A12FA001-AC4F-418D-AE19-62706E023703}">
                      <ahyp:hlinkClr xmlns:ahyp="http://schemas.microsoft.com/office/drawing/2018/hyperlinkcolor" val="tx"/>
                    </a:ext>
                  </a:extLst>
                </a:hlinkClick>
              </a:rPr>
              <a:t>14</a:t>
            </a:r>
            <a:r>
              <a:rPr lang="en-US" sz="1200" b="0" i="0">
                <a:solidFill>
                  <a:schemeClr val="dk1"/>
                </a:solidFill>
                <a:latin typeface="Calibri"/>
                <a:ea typeface="Calibri"/>
                <a:cs typeface="Calibri"/>
                <a:sym typeface="Calibri"/>
              </a:rPr>
              <a:t>, </a:t>
            </a:r>
            <a:r>
              <a:rPr lang="en-US" sz="1200" b="0" i="0" u="sng" strike="noStrike">
                <a:solidFill>
                  <a:schemeClr val="dk1"/>
                </a:solidFill>
                <a:latin typeface="Calibri"/>
                <a:ea typeface="Calibri"/>
                <a:cs typeface="Calibri"/>
                <a:sym typeface="Calibri"/>
                <a:hlinkClick r:id="rId10">
                  <a:extLst>
                    <a:ext uri="{A12FA001-AC4F-418D-AE19-62706E023703}">
                      <ahyp:hlinkClr xmlns:ahyp="http://schemas.microsoft.com/office/drawing/2018/hyperlinkcolor" val="tx"/>
                    </a:ext>
                  </a:extLst>
                </a:hlinkClick>
              </a:rPr>
              <a:t>21</a:t>
            </a:r>
            <a:r>
              <a:rPr lang="en-US" sz="1200" b="0" i="0">
                <a:solidFill>
                  <a:schemeClr val="dk1"/>
                </a:solidFill>
                <a:latin typeface="Calibri"/>
                <a:ea typeface="Calibri"/>
                <a:cs typeface="Calibri"/>
                <a:sym typeface="Calibri"/>
              </a:rPr>
              <a:t>]. Library preparation consists of:</a:t>
            </a:r>
            <a:endParaRPr/>
          </a:p>
          <a:p>
            <a:pPr marL="0" lvl="0" indent="0" algn="l" rtl="0">
              <a:spcBef>
                <a:spcPts val="0"/>
              </a:spcBef>
              <a:spcAft>
                <a:spcPts val="0"/>
              </a:spcAft>
              <a:buNone/>
            </a:pPr>
            <a:r>
              <a:rPr lang="en-US" sz="1200" b="0" i="0">
                <a:solidFill>
                  <a:schemeClr val="dk1"/>
                </a:solidFill>
                <a:latin typeface="Calibri"/>
                <a:ea typeface="Calibri"/>
                <a:cs typeface="Calibri"/>
                <a:sym typeface="Calibri"/>
              </a:rPr>
              <a:t>RNA fragmentation</a:t>
            </a:r>
            <a:endParaRPr/>
          </a:p>
          <a:p>
            <a:pPr marL="0" lvl="0" indent="0" algn="l" rtl="0">
              <a:spcBef>
                <a:spcPts val="0"/>
              </a:spcBef>
              <a:spcAft>
                <a:spcPts val="0"/>
              </a:spcAft>
              <a:buNone/>
            </a:pPr>
            <a:r>
              <a:rPr lang="en-US" sz="1200" b="0" i="0">
                <a:solidFill>
                  <a:schemeClr val="dk1"/>
                </a:solidFill>
                <a:latin typeface="Calibri"/>
                <a:ea typeface="Calibri"/>
                <a:cs typeface="Calibri"/>
                <a:sym typeface="Calibri"/>
              </a:rPr>
              <a:t>Unlike short RNAs, mRNAs are typically fragmented to smaller pieces of RNA to enable sequencing. </a:t>
            </a:r>
            <a:endParaRPr/>
          </a:p>
          <a:p>
            <a:pPr marL="0" lvl="0" indent="0" algn="l" rtl="0">
              <a:spcBef>
                <a:spcPts val="0"/>
              </a:spcBef>
              <a:spcAft>
                <a:spcPts val="0"/>
              </a:spcAft>
              <a:buNone/>
            </a:pPr>
            <a:endParaRPr sz="1200" b="0" i="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200"/>
              <a:buFont typeface="Calibri"/>
              <a:buNone/>
            </a:pPr>
            <a:r>
              <a:rPr lang="en-US" sz="1200" b="0">
                <a:solidFill>
                  <a:schemeClr val="dk1"/>
                </a:solidFill>
                <a:latin typeface="Calibri"/>
                <a:ea typeface="Calibri"/>
                <a:cs typeface="Calibri"/>
                <a:sym typeface="Calibri"/>
              </a:rPr>
              <a:t>https://rnaseq.uoregon.edu/#library-prep</a:t>
            </a:r>
            <a:endParaRPr sz="1200" b="0" i="0">
              <a:solidFill>
                <a:schemeClr val="dk1"/>
              </a:solidFill>
              <a:latin typeface="Calibri"/>
              <a:ea typeface="Calibri"/>
              <a:cs typeface="Calibri"/>
              <a:sym typeface="Calibri"/>
            </a:endParaRPr>
          </a:p>
          <a:p>
            <a:pPr marL="0" indent="0"/>
            <a:r>
              <a:rPr lang="en-US" sz="1200" b="0" i="0">
                <a:solidFill>
                  <a:schemeClr val="dk1"/>
                </a:solidFill>
                <a:latin typeface="Calibri"/>
                <a:ea typeface="Calibri"/>
                <a:cs typeface="Calibri"/>
                <a:sym typeface="Calibri"/>
              </a:rPr>
              <a:t>Most current sequencing platforms are capable of providing only relatively short sequence reads (~40-400bp depending upon the platform). Therefore, most protocols incorporate a fragmentation step to improve sequence coverage over the transcriptome. However, protocols differ as to when the fragmentation is performed. Most of the original protocols fragmented cDNA; however, fragmentation of the RNA (before converting it to cDNA) is becoming more popular. Four different methods are commonly used to fragment RNA: enzymatic, metal ion, heat, and sonication.</a:t>
            </a:r>
            <a:r>
              <a:rPr lang="en-US"/>
              <a:t> </a:t>
            </a:r>
            <a:r>
              <a:rPr lang="en-US" sz="1200" b="0" i="0">
                <a:solidFill>
                  <a:schemeClr val="dk1"/>
                </a:solidFill>
                <a:latin typeface="Calibri"/>
                <a:ea typeface="Calibri"/>
                <a:cs typeface="Calibri"/>
                <a:sym typeface="Calibri"/>
              </a:rPr>
              <a:t>Although all of these methods are commonly used to fragment RNA, little information has been published comparing their relative performance. The goal is to produce a population of RNA fragments that are on average about 200 bp. The effectiveness of the fragmentation reaction should be assessed by evaluating the RNA on a gel or by using an Agilent Bioanalyzer</a:t>
            </a:r>
            <a:br>
              <a:rPr lang="en-US"/>
            </a:b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7" name="Google Shape;237;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Figure: Biorender</a:t>
            </a:r>
            <a:endParaRPr/>
          </a:p>
          <a:p>
            <a:pPr marL="0" lvl="0" indent="0" algn="l" rtl="0">
              <a:spcBef>
                <a:spcPts val="0"/>
              </a:spcBef>
              <a:spcAft>
                <a:spcPts val="0"/>
              </a:spcAft>
              <a:buNone/>
            </a:pPr>
            <a:endParaRPr/>
          </a:p>
          <a:p>
            <a:pPr marL="0" lvl="0" indent="0" algn="l" rtl="0">
              <a:spcBef>
                <a:spcPts val="0"/>
              </a:spcBef>
              <a:spcAft>
                <a:spcPts val="0"/>
              </a:spcAft>
              <a:buNone/>
            </a:pPr>
            <a:r>
              <a:rPr lang="en-US"/>
              <a:t>Script:</a:t>
            </a:r>
            <a:endParaRPr/>
          </a:p>
          <a:p>
            <a:pPr marL="171450" lvl="0" indent="-171450" algn="l" rtl="0">
              <a:spcBef>
                <a:spcPts val="0"/>
              </a:spcBef>
              <a:spcAft>
                <a:spcPts val="0"/>
              </a:spcAft>
              <a:buClr>
                <a:schemeClr val="dk1"/>
              </a:buClr>
              <a:buSzPts val="1200"/>
              <a:buFont typeface="Calibri"/>
              <a:buChar char="-"/>
            </a:pPr>
            <a:r>
              <a:rPr lang="en-US"/>
              <a:t>Reverse transcriptase is used to synthesize a DNA strand using RNA as a template (oligo-dT/random priming)</a:t>
            </a:r>
            <a:endParaRPr/>
          </a:p>
          <a:p>
            <a:pPr marL="171450" lvl="0" indent="-171450" algn="l" rtl="0">
              <a:spcBef>
                <a:spcPts val="0"/>
              </a:spcBef>
              <a:spcAft>
                <a:spcPts val="0"/>
              </a:spcAft>
              <a:buClr>
                <a:schemeClr val="dk1"/>
              </a:buClr>
              <a:buSzPts val="1200"/>
              <a:buFont typeface="Calibri"/>
              <a:buChar char="-"/>
            </a:pPr>
            <a:r>
              <a:rPr lang="en-US"/>
              <a:t>Second cDNA strand synthesized from first strand using DNA polymerase</a:t>
            </a:r>
            <a:endParaRPr/>
          </a:p>
          <a:p>
            <a:pPr marL="171450" lvl="0" indent="-171450" algn="l" rtl="0">
              <a:spcBef>
                <a:spcPts val="0"/>
              </a:spcBef>
              <a:spcAft>
                <a:spcPts val="0"/>
              </a:spcAft>
              <a:buClr>
                <a:schemeClr val="dk1"/>
              </a:buClr>
              <a:buSzPts val="1200"/>
              <a:buFont typeface="Calibri"/>
              <a:buChar char="-"/>
            </a:pPr>
            <a:r>
              <a:rPr lang="en-US"/>
              <a:t>Adapters ligated to each end</a:t>
            </a:r>
            <a:endParaRPr/>
          </a:p>
          <a:p>
            <a:pPr marL="171450" lvl="0" indent="-95250" algn="l" rtl="0">
              <a:spcBef>
                <a:spcPts val="0"/>
              </a:spcBef>
              <a:spcAft>
                <a:spcPts val="0"/>
              </a:spcAft>
              <a:buClr>
                <a:schemeClr val="dk1"/>
              </a:buClr>
              <a:buSzPts val="1200"/>
              <a:buFont typeface="Calibri"/>
              <a:buNone/>
            </a:pPr>
            <a:endParaRPr/>
          </a:p>
          <a:p>
            <a:pPr marL="171450" lvl="0" indent="-95250" algn="l" rtl="0">
              <a:spcBef>
                <a:spcPts val="0"/>
              </a:spcBef>
              <a:spcAft>
                <a:spcPts val="0"/>
              </a:spcAft>
              <a:buClr>
                <a:schemeClr val="dk1"/>
              </a:buClr>
              <a:buSzPts val="1200"/>
              <a:buFont typeface="Calibri"/>
              <a:buNone/>
            </a:pPr>
            <a:endParaRPr/>
          </a:p>
          <a:p>
            <a:pPr marL="0" lvl="0" indent="0" algn="l" rtl="0">
              <a:spcBef>
                <a:spcPts val="0"/>
              </a:spcBef>
              <a:spcAft>
                <a:spcPts val="0"/>
              </a:spcAft>
              <a:buNone/>
            </a:pPr>
            <a:r>
              <a:rPr lang="en-US" sz="1200" b="0">
                <a:solidFill>
                  <a:schemeClr val="dk1"/>
                </a:solidFill>
                <a:latin typeface="Calibri"/>
                <a:ea typeface="Calibri"/>
                <a:cs typeface="Calibri"/>
                <a:sym typeface="Calibri"/>
              </a:rPr>
              <a:t>Information:</a:t>
            </a:r>
            <a:endParaRPr/>
          </a:p>
          <a:p>
            <a:pPr marL="0" lvl="0" indent="0" algn="l" rtl="0">
              <a:spcBef>
                <a:spcPts val="0"/>
              </a:spcBef>
              <a:spcAft>
                <a:spcPts val="0"/>
              </a:spcAft>
              <a:buNone/>
            </a:pPr>
            <a:r>
              <a:rPr lang="en-US" sz="1200" b="0">
                <a:solidFill>
                  <a:schemeClr val="dk1"/>
                </a:solidFill>
                <a:latin typeface="Calibri"/>
                <a:ea typeface="Calibri"/>
                <a:cs typeface="Calibri"/>
                <a:sym typeface="Calibri"/>
              </a:rPr>
              <a:t>https://rnaseq.uoregon.edu/#library-prep</a:t>
            </a:r>
            <a:endParaRPr/>
          </a:p>
          <a:p>
            <a:pPr marL="0" lvl="0" indent="0" algn="l" rtl="0">
              <a:spcBef>
                <a:spcPts val="0"/>
              </a:spcBef>
              <a:spcAft>
                <a:spcPts val="0"/>
              </a:spcAft>
              <a:buNone/>
            </a:pPr>
            <a:r>
              <a:rPr lang="en-US" sz="1200" b="0">
                <a:solidFill>
                  <a:schemeClr val="dk1"/>
                </a:solidFill>
                <a:latin typeface="Calibri"/>
                <a:ea typeface="Calibri"/>
                <a:cs typeface="Calibri"/>
                <a:sym typeface="Calibri"/>
              </a:rPr>
              <a:t>https://www.labome.com/method/RNA-seq.html</a:t>
            </a:r>
            <a:endParaRPr sz="1200" b="0">
              <a:solidFill>
                <a:schemeClr val="dk1"/>
              </a:solidFill>
              <a:latin typeface="Calibri"/>
              <a:ea typeface="Calibri"/>
              <a:cs typeface="Calibri"/>
              <a:sym typeface="Calibri"/>
            </a:endParaRPr>
          </a:p>
          <a:p>
            <a:pPr marL="0" lvl="0" indent="0" algn="l" rtl="0">
              <a:spcBef>
                <a:spcPts val="0"/>
              </a:spcBef>
              <a:spcAft>
                <a:spcPts val="0"/>
              </a:spcAft>
              <a:buNone/>
            </a:pPr>
            <a:r>
              <a:rPr lang="en-US" sz="1200" b="1">
                <a:solidFill>
                  <a:schemeClr val="dk1"/>
                </a:solidFill>
                <a:latin typeface="Calibri"/>
                <a:ea typeface="Calibri"/>
                <a:cs typeface="Calibri"/>
                <a:sym typeface="Calibri"/>
              </a:rPr>
              <a:t>Library preparation</a:t>
            </a:r>
            <a:endParaRPr/>
          </a:p>
          <a:p>
            <a:pPr marL="0" lvl="0" indent="0" algn="l" rtl="0">
              <a:spcBef>
                <a:spcPts val="0"/>
              </a:spcBef>
              <a:spcAft>
                <a:spcPts val="0"/>
              </a:spcAft>
              <a:buNone/>
            </a:pPr>
            <a:r>
              <a:rPr lang="en-US" sz="1200" b="0" i="0">
                <a:solidFill>
                  <a:schemeClr val="dk1"/>
                </a:solidFill>
                <a:latin typeface="Calibri"/>
                <a:ea typeface="Calibri"/>
                <a:cs typeface="Calibri"/>
                <a:sym typeface="Calibri"/>
              </a:rPr>
              <a:t>Reverse transcription</a:t>
            </a:r>
            <a:endParaRPr/>
          </a:p>
          <a:p>
            <a:pPr marL="0" lvl="0" indent="0" algn="l" rtl="0">
              <a:spcBef>
                <a:spcPts val="0"/>
              </a:spcBef>
              <a:spcAft>
                <a:spcPts val="0"/>
              </a:spcAft>
              <a:buNone/>
            </a:pPr>
            <a:r>
              <a:rPr lang="en-US" sz="1200" b="0" i="0">
                <a:solidFill>
                  <a:schemeClr val="dk1"/>
                </a:solidFill>
                <a:latin typeface="Calibri"/>
                <a:ea typeface="Calibri"/>
                <a:cs typeface="Calibri"/>
                <a:sym typeface="Calibri"/>
              </a:rPr>
              <a:t>First and second strand cDNA is reverse transcribed from fragmented RNA using random hexamers or oligo(dT) primers.</a:t>
            </a:r>
            <a:endParaRPr/>
          </a:p>
          <a:p>
            <a:pPr marL="0" lvl="0" indent="0" algn="l" rtl="0">
              <a:spcBef>
                <a:spcPts val="0"/>
              </a:spcBef>
              <a:spcAft>
                <a:spcPts val="0"/>
              </a:spcAft>
              <a:buNone/>
            </a:pPr>
            <a:r>
              <a:rPr lang="en-US" sz="1200" b="0" i="0">
                <a:solidFill>
                  <a:schemeClr val="dk1"/>
                </a:solidFill>
                <a:latin typeface="Calibri"/>
                <a:ea typeface="Calibri"/>
                <a:cs typeface="Calibri"/>
                <a:sym typeface="Calibri"/>
              </a:rPr>
              <a:t>Oligo dT- 3’ bias, non polyA mRNAs lost</a:t>
            </a:r>
            <a:endParaRPr/>
          </a:p>
          <a:p>
            <a:pPr marL="0" lvl="0" indent="0" algn="l" rtl="0">
              <a:spcBef>
                <a:spcPts val="0"/>
              </a:spcBef>
              <a:spcAft>
                <a:spcPts val="0"/>
              </a:spcAft>
              <a:buNone/>
            </a:pPr>
            <a:r>
              <a:rPr lang="en-US" sz="1200" b="0" i="0">
                <a:solidFill>
                  <a:schemeClr val="dk1"/>
                </a:solidFill>
                <a:latin typeface="Calibri"/>
                <a:ea typeface="Calibri"/>
                <a:cs typeface="Calibri"/>
                <a:sym typeface="Calibri"/>
              </a:rPr>
              <a:t>Random priming- ncRNAs, no 3’ bias. Priming hotspots observed</a:t>
            </a:r>
            <a:endParaRPr/>
          </a:p>
          <a:p>
            <a:pPr marL="0" lvl="0" indent="0" algn="l" rtl="0">
              <a:spcBef>
                <a:spcPts val="0"/>
              </a:spcBef>
              <a:spcAft>
                <a:spcPts val="0"/>
              </a:spcAft>
              <a:buNone/>
            </a:pPr>
            <a:endParaRPr sz="1200" b="0" i="0">
              <a:solidFill>
                <a:schemeClr val="dk1"/>
              </a:solidFill>
              <a:latin typeface="Calibri"/>
              <a:ea typeface="Calibri"/>
              <a:cs typeface="Calibri"/>
              <a:sym typeface="Calibri"/>
            </a:endParaRPr>
          </a:p>
          <a:p>
            <a:pPr marL="0" lvl="0" indent="0" algn="l" rtl="0">
              <a:spcBef>
                <a:spcPts val="0"/>
              </a:spcBef>
              <a:spcAft>
                <a:spcPts val="0"/>
              </a:spcAft>
              <a:buNone/>
            </a:pPr>
            <a:r>
              <a:rPr lang="en-US" sz="1200" b="0" i="0">
                <a:solidFill>
                  <a:schemeClr val="dk1"/>
                </a:solidFill>
                <a:latin typeface="Calibri"/>
                <a:ea typeface="Calibri"/>
                <a:cs typeface="Calibri"/>
                <a:sym typeface="Calibri"/>
              </a:rPr>
              <a:t>Adapter ligation</a:t>
            </a:r>
            <a:endParaRPr/>
          </a:p>
          <a:p>
            <a:pPr marL="0" lvl="0" indent="0" algn="l" rtl="0">
              <a:spcBef>
                <a:spcPts val="0"/>
              </a:spcBef>
              <a:spcAft>
                <a:spcPts val="0"/>
              </a:spcAft>
              <a:buNone/>
            </a:pPr>
            <a:r>
              <a:rPr lang="en-US" sz="1200" b="0" i="0">
                <a:solidFill>
                  <a:schemeClr val="dk1"/>
                </a:solidFill>
                <a:latin typeface="Calibri"/>
                <a:ea typeface="Calibri"/>
                <a:cs typeface="Calibri"/>
                <a:sym typeface="Calibri"/>
              </a:rPr>
              <a:t>The 5’ and/or 3’ ends of cDNA are repaired, and adapters (containing sequences to allow hybridization to a flow cell) are ligated.</a:t>
            </a:r>
            <a:endParaRPr/>
          </a:p>
          <a:p>
            <a:pPr marL="0" lvl="0" indent="0" algn="l" rtl="0">
              <a:spcBef>
                <a:spcPts val="0"/>
              </a:spcBef>
              <a:spcAft>
                <a:spcPts val="0"/>
              </a:spcAft>
              <a:buNone/>
            </a:pPr>
            <a:endParaRPr sz="1200" b="0" i="0">
              <a:solidFill>
                <a:schemeClr val="dk1"/>
              </a:solidFill>
              <a:latin typeface="Calibri"/>
              <a:ea typeface="Calibri"/>
              <a:cs typeface="Calibri"/>
              <a:sym typeface="Calibri"/>
            </a:endParaRPr>
          </a:p>
          <a:p>
            <a:pPr marL="0" lvl="0" indent="0" algn="l" rtl="0">
              <a:spcBef>
                <a:spcPts val="0"/>
              </a:spcBef>
              <a:spcAft>
                <a:spcPts val="0"/>
              </a:spcAft>
              <a:buNone/>
            </a:pPr>
            <a:r>
              <a:rPr lang="en-US" sz="1200" b="0" i="0">
                <a:solidFill>
                  <a:schemeClr val="dk1"/>
                </a:solidFill>
                <a:latin typeface="Calibri"/>
                <a:ea typeface="Calibri"/>
                <a:cs typeface="Calibri"/>
                <a:sym typeface="Calibri"/>
              </a:rPr>
              <a:t>Most of the current sequencing platforms use clonal amplification to create clusters of identical molecules that are tethered next to each other on a solid support. For the Illumina platform the clusters are attached to the surface of a flow-cell, while for the 454, IonTorrent, and SOLiD platforms the clusters are generated on beads using emulsion PCR. Regardless of the platform, two types of sequence elements are required: (1) Terminal platform-dependent sequences that are required for clonal amplification and attachment to the sequencing support. (2) Sequences for priming the sequencing reaction. In addition several optional elements may be present. These include sequence tags to allow for multiplexing (known as barcodes or indices), and a second sequence-priming site to allow for sequencing of the insert from the other side (known as paired-end sequencing). </a:t>
            </a:r>
            <a:endParaRPr/>
          </a:p>
          <a:p>
            <a:pPr marL="0" lvl="0" indent="0" algn="l" rtl="0">
              <a:spcBef>
                <a:spcPts val="0"/>
              </a:spcBef>
              <a:spcAft>
                <a:spcPts val="0"/>
              </a:spcAft>
              <a:buNone/>
            </a:pPr>
            <a:endParaRPr sz="1200" b="0" i="0">
              <a:solidFill>
                <a:schemeClr val="dk1"/>
              </a:solidFill>
              <a:latin typeface="Calibri"/>
              <a:ea typeface="Calibri"/>
              <a:cs typeface="Calibri"/>
              <a:sym typeface="Calibri"/>
            </a:endParaRPr>
          </a:p>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7" name="Google Shape;287;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Figure: Biorender</a:t>
            </a:r>
            <a:endParaRPr/>
          </a:p>
          <a:p>
            <a:pPr marL="0" lvl="0" indent="0" algn="l" rtl="0">
              <a:spcBef>
                <a:spcPts val="0"/>
              </a:spcBef>
              <a:spcAft>
                <a:spcPts val="0"/>
              </a:spcAft>
              <a:buNone/>
            </a:pPr>
            <a:r>
              <a:rPr lang="en-US"/>
              <a:t>BioA: https://support.illumina.com/bulletins/2020/12/how-short-inserts-affect-sequencing-performance.html</a:t>
            </a:r>
            <a:endParaRPr/>
          </a:p>
          <a:p>
            <a:pPr marL="0" marR="0" lvl="0" indent="0" algn="l" rtl="0">
              <a:lnSpc>
                <a:spcPct val="100000"/>
              </a:lnSpc>
              <a:spcBef>
                <a:spcPts val="0"/>
              </a:spcBef>
              <a:spcAft>
                <a:spcPts val="0"/>
              </a:spcAft>
              <a:buClr>
                <a:schemeClr val="dk1"/>
              </a:buClr>
              <a:buSzPts val="1200"/>
              <a:buFont typeface="Arial"/>
              <a:buNone/>
            </a:pPr>
            <a:r>
              <a:rPr lang="en-US" sz="1200">
                <a:latin typeface="Arial"/>
                <a:ea typeface="Arial"/>
                <a:cs typeface="Arial"/>
                <a:sym typeface="Arial"/>
              </a:rPr>
              <a:t>https://support.illumina.com/bulletins/2019/10/what-are-adapter-dimers-.html</a:t>
            </a:r>
            <a:endParaRPr/>
          </a:p>
          <a:p>
            <a:pPr marL="0" lvl="0" indent="0" algn="l" rtl="0">
              <a:spcBef>
                <a:spcPts val="0"/>
              </a:spcBef>
              <a:spcAft>
                <a:spcPts val="0"/>
              </a:spcAft>
              <a:buNone/>
            </a:pPr>
            <a:r>
              <a:rPr lang="en-US"/>
              <a:t>https://rnaseq.uoregon.edu/#library-prep</a:t>
            </a:r>
            <a:endParaRPr/>
          </a:p>
          <a:p>
            <a:pPr marL="0" lvl="0" indent="0" algn="l" rtl="0">
              <a:spcBef>
                <a:spcPts val="0"/>
              </a:spcBef>
              <a:spcAft>
                <a:spcPts val="0"/>
              </a:spcAft>
              <a:buNone/>
            </a:pPr>
            <a:r>
              <a:rPr lang="en-US"/>
              <a:t>https://support.illumina.com/bulletins/2020/06/illumina-adapter-portfolio.html</a:t>
            </a:r>
            <a:endParaRPr sz="1200">
              <a:latin typeface="Arial"/>
              <a:ea typeface="Arial"/>
              <a:cs typeface="Arial"/>
              <a:sym typeface="Arial"/>
            </a:endParaRPr>
          </a:p>
          <a:p>
            <a:pPr marL="0" lvl="0" indent="0" algn="l" rtl="0">
              <a:spcBef>
                <a:spcPts val="0"/>
              </a:spcBef>
              <a:spcAft>
                <a:spcPts val="0"/>
              </a:spcAft>
              <a:buNone/>
            </a:pPr>
            <a:endParaRPr/>
          </a:p>
          <a:p>
            <a:pPr marL="0" lvl="0" indent="0" algn="l" rtl="0">
              <a:spcBef>
                <a:spcPts val="0"/>
              </a:spcBef>
              <a:spcAft>
                <a:spcPts val="0"/>
              </a:spcAft>
              <a:buNone/>
            </a:pPr>
            <a:r>
              <a:rPr lang="en-US"/>
              <a:t>Script:</a:t>
            </a:r>
            <a:endParaRPr/>
          </a:p>
          <a:p>
            <a:pPr marL="0" lvl="0" indent="0" algn="l" rtl="0">
              <a:spcBef>
                <a:spcPts val="0"/>
              </a:spcBef>
              <a:spcAft>
                <a:spcPts val="0"/>
              </a:spcAft>
              <a:buNone/>
            </a:pPr>
            <a:r>
              <a:rPr lang="en-US"/>
              <a:t>-Adapters contain:</a:t>
            </a:r>
            <a:endParaRPr/>
          </a:p>
          <a:p>
            <a:pPr marL="0" lvl="0" indent="0" algn="l" rtl="0">
              <a:spcBef>
                <a:spcPts val="0"/>
              </a:spcBef>
              <a:spcAft>
                <a:spcPts val="0"/>
              </a:spcAft>
              <a:buNone/>
            </a:pPr>
            <a:r>
              <a:rPr lang="en-US" sz="1200" b="0" i="0">
                <a:solidFill>
                  <a:schemeClr val="dk1"/>
                </a:solidFill>
                <a:latin typeface="Calibri"/>
                <a:ea typeface="Calibri"/>
                <a:cs typeface="Calibri"/>
                <a:sym typeface="Calibri"/>
              </a:rPr>
              <a:t>Sequences that allow the library to bind and generate clusters on the flow cell (p5 and p7 sequences)</a:t>
            </a:r>
            <a:endParaRPr/>
          </a:p>
          <a:p>
            <a:pPr marL="0" lvl="0" indent="0" algn="l" rtl="0">
              <a:spcBef>
                <a:spcPts val="0"/>
              </a:spcBef>
              <a:spcAft>
                <a:spcPts val="0"/>
              </a:spcAft>
              <a:buNone/>
            </a:pPr>
            <a:r>
              <a:rPr lang="en-US" sz="1200" b="0" i="0">
                <a:solidFill>
                  <a:schemeClr val="dk1"/>
                </a:solidFill>
                <a:latin typeface="Calibri"/>
                <a:ea typeface="Calibri"/>
                <a:cs typeface="Calibri"/>
                <a:sym typeface="Calibri"/>
              </a:rPr>
              <a:t>Sequencing primer binding sites to initiate sequencing (Rd1 SP and Rd2 SP)</a:t>
            </a:r>
            <a:endParaRPr/>
          </a:p>
          <a:p>
            <a:pPr marL="0" lvl="0" indent="0" algn="l" rtl="0">
              <a:spcBef>
                <a:spcPts val="0"/>
              </a:spcBef>
              <a:spcAft>
                <a:spcPts val="0"/>
              </a:spcAft>
              <a:buNone/>
            </a:pPr>
            <a:r>
              <a:rPr lang="en-US" sz="1200" b="0" i="0">
                <a:solidFill>
                  <a:schemeClr val="dk1"/>
                </a:solidFill>
                <a:latin typeface="Calibri"/>
                <a:ea typeface="Calibri"/>
                <a:cs typeface="Calibri"/>
                <a:sym typeface="Calibri"/>
              </a:rPr>
              <a:t>Index sequences (Index 1 and, where applicable, Index 2), which are sample identifiers that allow multiplexing/pooling of multiple samples in a single sequencing run or flow cell lane.</a:t>
            </a:r>
            <a:endParaRPr/>
          </a:p>
          <a:p>
            <a:pPr marL="0" lvl="0" indent="0" algn="l" rtl="0">
              <a:spcBef>
                <a:spcPts val="0"/>
              </a:spcBef>
              <a:spcAft>
                <a:spcPts val="0"/>
              </a:spcAft>
              <a:buNone/>
            </a:pPr>
            <a:r>
              <a:rPr lang="en-US" sz="1200" b="0" i="0">
                <a:solidFill>
                  <a:schemeClr val="dk1"/>
                </a:solidFill>
                <a:latin typeface="Calibri"/>
                <a:ea typeface="Calibri"/>
                <a:cs typeface="Calibri"/>
                <a:sym typeface="Calibri"/>
              </a:rPr>
              <a:t>-QC is conducted, bioA to check library size. BioA measures size in terms of fluorescence units. Adapter dimer is a distinct peak to look for, and is the reason size selection is done. </a:t>
            </a:r>
            <a:endParaRPr/>
          </a:p>
          <a:p>
            <a:pPr marL="0" lvl="0" indent="0" algn="l" rtl="0">
              <a:spcBef>
                <a:spcPts val="0"/>
              </a:spcBef>
              <a:spcAft>
                <a:spcPts val="0"/>
              </a:spcAft>
              <a:buNone/>
            </a:pPr>
            <a:r>
              <a:rPr lang="en-US" sz="1200" b="0" i="0">
                <a:solidFill>
                  <a:schemeClr val="dk1"/>
                </a:solidFill>
                <a:latin typeface="Calibri"/>
                <a:ea typeface="Calibri"/>
                <a:cs typeface="Calibri"/>
                <a:sym typeface="Calibri"/>
              </a:rPr>
              <a:t>-Sequencing is conducted. Several different types of Illumina Sequencers</a:t>
            </a:r>
            <a:endParaRPr/>
          </a:p>
          <a:p>
            <a:pPr marL="0" lvl="0" indent="0" algn="l" rtl="0">
              <a:spcBef>
                <a:spcPts val="0"/>
              </a:spcBef>
              <a:spcAft>
                <a:spcPts val="0"/>
              </a:spcAft>
              <a:buNone/>
            </a:pPr>
            <a:r>
              <a:rPr lang="en-US" sz="1200" b="0" i="0">
                <a:solidFill>
                  <a:schemeClr val="dk1"/>
                </a:solidFill>
                <a:latin typeface="Calibri"/>
                <a:ea typeface="Calibri"/>
                <a:cs typeface="Calibri"/>
                <a:sym typeface="Calibri"/>
              </a:rPr>
              <a:t>-Adapter dimers contain full-length adapter sequences that are able to bind and cluster on the flow cell and generate sequencing data. In contrast, primer dimers do not contain complete adapter sequences, and are not able to bind or cluster on the flow cell, so are not sequenced.</a:t>
            </a:r>
            <a:endParaRPr/>
          </a:p>
          <a:p>
            <a:pPr marL="0" lvl="0" indent="0" algn="l" rtl="0">
              <a:spcBef>
                <a:spcPts val="0"/>
              </a:spcBef>
              <a:spcAft>
                <a:spcPts val="0"/>
              </a:spcAft>
              <a:buNone/>
            </a:pPr>
            <a:r>
              <a:rPr lang="en-US" sz="1200" b="0" i="0">
                <a:solidFill>
                  <a:schemeClr val="dk1"/>
                </a:solidFill>
                <a:latin typeface="Calibri"/>
                <a:ea typeface="Calibri"/>
                <a:cs typeface="Calibri"/>
                <a:sym typeface="Calibri"/>
              </a:rPr>
              <a:t>-Show library prep kit and array selector for Illumina</a:t>
            </a:r>
            <a:endParaRPr/>
          </a:p>
          <a:p>
            <a:pPr marL="0" lvl="0" indent="0" algn="l" rtl="0">
              <a:spcBef>
                <a:spcPts val="0"/>
              </a:spcBef>
              <a:spcAft>
                <a:spcPts val="0"/>
              </a:spcAft>
              <a:buNone/>
            </a:pPr>
            <a:endParaRPr sz="1200" b="0">
              <a:solidFill>
                <a:schemeClr val="dk1"/>
              </a:solidFill>
              <a:latin typeface="Calibri"/>
              <a:ea typeface="Calibri"/>
              <a:cs typeface="Calibri"/>
              <a:sym typeface="Calibri"/>
            </a:endParaRPr>
          </a:p>
          <a:p>
            <a:pPr marL="0" lvl="0" indent="0" algn="l" rtl="0">
              <a:spcBef>
                <a:spcPts val="0"/>
              </a:spcBef>
              <a:spcAft>
                <a:spcPts val="0"/>
              </a:spcAft>
              <a:buNone/>
            </a:pPr>
            <a:r>
              <a:rPr lang="en-US" sz="1200" b="0">
                <a:solidFill>
                  <a:schemeClr val="dk1"/>
                </a:solidFill>
                <a:latin typeface="Calibri"/>
                <a:ea typeface="Calibri"/>
                <a:cs typeface="Calibri"/>
                <a:sym typeface="Calibri"/>
              </a:rPr>
              <a:t>https://www.labome.com/method/RNA-seq.html</a:t>
            </a:r>
            <a:endParaRPr/>
          </a:p>
          <a:p>
            <a:pPr marL="0" lvl="0" indent="0" algn="l" rtl="0">
              <a:spcBef>
                <a:spcPts val="0"/>
              </a:spcBef>
              <a:spcAft>
                <a:spcPts val="0"/>
              </a:spcAft>
              <a:buNone/>
            </a:pPr>
            <a:r>
              <a:rPr lang="en-US" sz="1200" b="0" i="0">
                <a:solidFill>
                  <a:schemeClr val="dk1"/>
                </a:solidFill>
                <a:latin typeface="Calibri"/>
                <a:ea typeface="Calibri"/>
                <a:cs typeface="Calibri"/>
                <a:sym typeface="Calibri"/>
              </a:rPr>
              <a:t>Library cleanup and amplification</a:t>
            </a:r>
            <a:endParaRPr/>
          </a:p>
          <a:p>
            <a:pPr marL="0" lvl="0" indent="0" algn="l" rtl="0">
              <a:spcBef>
                <a:spcPts val="0"/>
              </a:spcBef>
              <a:spcAft>
                <a:spcPts val="0"/>
              </a:spcAft>
              <a:buNone/>
            </a:pPr>
            <a:r>
              <a:rPr lang="en-US" sz="1200" b="0" i="0">
                <a:solidFill>
                  <a:schemeClr val="dk1"/>
                </a:solidFill>
                <a:latin typeface="Calibri"/>
                <a:ea typeface="Calibri"/>
                <a:cs typeface="Calibri"/>
                <a:sym typeface="Calibri"/>
              </a:rPr>
              <a:t>Libraries are enriched for correctly ligated cDNA fragments and amplified by PCR to add any remaining sequencing primer sequences.</a:t>
            </a:r>
            <a:endParaRPr/>
          </a:p>
          <a:p>
            <a:pPr marL="0" lvl="0" indent="0" algn="l" rtl="0">
              <a:spcBef>
                <a:spcPts val="0"/>
              </a:spcBef>
              <a:spcAft>
                <a:spcPts val="0"/>
              </a:spcAft>
              <a:buNone/>
            </a:pPr>
            <a:r>
              <a:rPr lang="en-US" sz="1200" b="0" i="0">
                <a:solidFill>
                  <a:schemeClr val="dk1"/>
                </a:solidFill>
                <a:latin typeface="Calibri"/>
                <a:ea typeface="Calibri"/>
                <a:cs typeface="Calibri"/>
                <a:sym typeface="Calibri"/>
              </a:rPr>
              <a:t>Library quantification, quality control and sequencing</a:t>
            </a:r>
            <a:endParaRPr/>
          </a:p>
          <a:p>
            <a:pPr marL="0" lvl="0" indent="0" algn="l" rtl="0">
              <a:spcBef>
                <a:spcPts val="0"/>
              </a:spcBef>
              <a:spcAft>
                <a:spcPts val="0"/>
              </a:spcAft>
              <a:buNone/>
            </a:pPr>
            <a:r>
              <a:rPr lang="en-US" sz="1200" b="0" i="0">
                <a:solidFill>
                  <a:schemeClr val="dk1"/>
                </a:solidFill>
                <a:latin typeface="Calibri"/>
                <a:ea typeface="Calibri"/>
                <a:cs typeface="Calibri"/>
                <a:sym typeface="Calibri"/>
              </a:rPr>
              <a:t>Library concentration is assessed using qRT-PCR and/or Bioanalyzer, for example, Agilent Bioanalyzer 2100 [</a:t>
            </a:r>
            <a:r>
              <a:rPr lang="en-US" sz="1200" b="0" i="0" u="sng" strike="noStrike">
                <a:solidFill>
                  <a:schemeClr val="dk1"/>
                </a:solidFill>
                <a:latin typeface="Calibri"/>
                <a:ea typeface="Calibri"/>
                <a:cs typeface="Calibri"/>
                <a:sym typeface="Calibri"/>
                <a:hlinkClick r:id="rId3">
                  <a:extLst>
                    <a:ext uri="{A12FA001-AC4F-418D-AE19-62706E023703}">
                      <ahyp:hlinkClr xmlns:ahyp="http://schemas.microsoft.com/office/drawing/2018/hyperlinkcolor" val="tx"/>
                    </a:ext>
                  </a:extLst>
                </a:hlinkClick>
              </a:rPr>
              <a:t>22</a:t>
            </a:r>
            <a:r>
              <a:rPr lang="en-US" sz="1200" b="0" i="0">
                <a:solidFill>
                  <a:schemeClr val="dk1"/>
                </a:solidFill>
                <a:latin typeface="Calibri"/>
                <a:ea typeface="Calibri"/>
                <a:cs typeface="Calibri"/>
                <a:sym typeface="Calibri"/>
              </a:rPr>
              <a:t>], and is ready for sequencing.</a:t>
            </a:r>
            <a:endParaRPr/>
          </a:p>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4" name="Google Shape;334;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a:latin typeface="Arial"/>
                <a:ea typeface="Arial"/>
                <a:cs typeface="Arial"/>
                <a:sym typeface="Arial"/>
              </a:rPr>
              <a:t>Information and figures:</a:t>
            </a:r>
            <a:endParaRPr/>
          </a:p>
          <a:p>
            <a:pPr marL="0" marR="0" lvl="0" indent="0" algn="l" rtl="0">
              <a:lnSpc>
                <a:spcPct val="100000"/>
              </a:lnSpc>
              <a:spcBef>
                <a:spcPts val="0"/>
              </a:spcBef>
              <a:spcAft>
                <a:spcPts val="0"/>
              </a:spcAft>
              <a:buClr>
                <a:schemeClr val="dk1"/>
              </a:buClr>
              <a:buSzPts val="1200"/>
              <a:buFont typeface="Arial"/>
              <a:buNone/>
            </a:pPr>
            <a:r>
              <a:rPr lang="en-US" sz="1200">
                <a:latin typeface="Arial"/>
                <a:ea typeface="Arial"/>
                <a:cs typeface="Arial"/>
                <a:sym typeface="Arial"/>
              </a:rPr>
              <a:t>https://www.well.ox.ac.uk/ogc/wp-content/uploads/2017/09/Illumina_Sequencing_Overview_15045845_D.pdf</a:t>
            </a:r>
            <a:endParaRPr/>
          </a:p>
          <a:p>
            <a:pPr marL="0" marR="0" lvl="0" indent="0" algn="l" rtl="0">
              <a:lnSpc>
                <a:spcPct val="100000"/>
              </a:lnSpc>
              <a:spcBef>
                <a:spcPts val="0"/>
              </a:spcBef>
              <a:spcAft>
                <a:spcPts val="0"/>
              </a:spcAft>
              <a:buClr>
                <a:schemeClr val="dk1"/>
              </a:buClr>
              <a:buSzPts val="1200"/>
              <a:buFont typeface="Calibri"/>
              <a:buNone/>
            </a:pPr>
            <a:endParaRPr sz="1200">
              <a:latin typeface="Arial"/>
              <a:ea typeface="Arial"/>
              <a:cs typeface="Arial"/>
              <a:sym typeface="Arial"/>
            </a:endParaRPr>
          </a:p>
          <a:p>
            <a:pPr marL="0" marR="0" lvl="0" indent="0" algn="l" rtl="0">
              <a:lnSpc>
                <a:spcPct val="100000"/>
              </a:lnSpc>
              <a:spcBef>
                <a:spcPts val="0"/>
              </a:spcBef>
              <a:spcAft>
                <a:spcPts val="0"/>
              </a:spcAft>
              <a:buClr>
                <a:schemeClr val="dk1"/>
              </a:buClr>
              <a:buSzPts val="1200"/>
              <a:buFont typeface="Arial"/>
              <a:buNone/>
            </a:pPr>
            <a:r>
              <a:rPr lang="en-US" sz="1200">
                <a:latin typeface="Arial"/>
                <a:ea typeface="Arial"/>
                <a:cs typeface="Arial"/>
                <a:sym typeface="Arial"/>
              </a:rPr>
              <a:t>Script:</a:t>
            </a:r>
            <a:endParaRPr/>
          </a:p>
          <a:p>
            <a:pPr marL="0" marR="0" lvl="0" indent="0" algn="l" rtl="0">
              <a:lnSpc>
                <a:spcPct val="100000"/>
              </a:lnSpc>
              <a:spcBef>
                <a:spcPts val="0"/>
              </a:spcBef>
              <a:spcAft>
                <a:spcPts val="0"/>
              </a:spcAft>
              <a:buClr>
                <a:schemeClr val="dk1"/>
              </a:buClr>
              <a:buSzPts val="1200"/>
              <a:buFont typeface="Arial"/>
              <a:buNone/>
            </a:pPr>
            <a:r>
              <a:rPr lang="en-US" sz="1200">
                <a:latin typeface="Arial"/>
                <a:ea typeface="Arial"/>
                <a:cs typeface="Arial"/>
                <a:sym typeface="Arial"/>
              </a:rPr>
              <a:t>Cluster generation occurs on an Illumina Flow cell</a:t>
            </a:r>
            <a:endParaRPr/>
          </a:p>
          <a:p>
            <a:pPr marL="0" marR="0" lvl="0" indent="0" algn="l" rtl="0">
              <a:lnSpc>
                <a:spcPct val="100000"/>
              </a:lnSpc>
              <a:spcBef>
                <a:spcPts val="0"/>
              </a:spcBef>
              <a:spcAft>
                <a:spcPts val="0"/>
              </a:spcAft>
              <a:buClr>
                <a:schemeClr val="dk1"/>
              </a:buClr>
              <a:buSzPts val="1200"/>
              <a:buFont typeface="Arial"/>
              <a:buNone/>
            </a:pPr>
            <a:r>
              <a:rPr lang="en-US" sz="1200">
                <a:latin typeface="Arial"/>
                <a:ea typeface="Arial"/>
                <a:cs typeface="Arial"/>
                <a:sym typeface="Arial"/>
              </a:rPr>
              <a:t>Flow cell is a glass slide with channels or lanes</a:t>
            </a:r>
            <a:endParaRPr/>
          </a:p>
          <a:p>
            <a:pPr marL="0" marR="0" lvl="0" indent="0" algn="l" rtl="0">
              <a:lnSpc>
                <a:spcPct val="100000"/>
              </a:lnSpc>
              <a:spcBef>
                <a:spcPts val="0"/>
              </a:spcBef>
              <a:spcAft>
                <a:spcPts val="0"/>
              </a:spcAft>
              <a:buClr>
                <a:schemeClr val="dk1"/>
              </a:buClr>
              <a:buSzPts val="1200"/>
              <a:buFont typeface="Arial"/>
              <a:buNone/>
            </a:pPr>
            <a:r>
              <a:rPr lang="en-US" sz="1200">
                <a:latin typeface="Arial"/>
                <a:ea typeface="Arial"/>
                <a:cs typeface="Arial"/>
                <a:sym typeface="Arial"/>
              </a:rPr>
              <a:t>There are coated with oligos that are complementary to lib adapters</a:t>
            </a:r>
            <a:endParaRPr/>
          </a:p>
          <a:p>
            <a:pPr marL="0" marR="0" lvl="0" indent="0" algn="l" rtl="0">
              <a:lnSpc>
                <a:spcPct val="100000"/>
              </a:lnSpc>
              <a:spcBef>
                <a:spcPts val="0"/>
              </a:spcBef>
              <a:spcAft>
                <a:spcPts val="0"/>
              </a:spcAft>
              <a:buClr>
                <a:schemeClr val="dk1"/>
              </a:buClr>
              <a:buSzPts val="1200"/>
              <a:buFont typeface="Calibri"/>
              <a:buNone/>
            </a:pPr>
            <a:endParaRPr sz="1200">
              <a:latin typeface="Arial"/>
              <a:ea typeface="Arial"/>
              <a:cs typeface="Arial"/>
              <a:sym typeface="Arial"/>
            </a:endParaRPr>
          </a:p>
          <a:p>
            <a:pPr marL="0" marR="0" lvl="0" indent="0" algn="l" rtl="0">
              <a:lnSpc>
                <a:spcPct val="100000"/>
              </a:lnSpc>
              <a:spcBef>
                <a:spcPts val="0"/>
              </a:spcBef>
              <a:spcAft>
                <a:spcPts val="0"/>
              </a:spcAft>
              <a:buClr>
                <a:schemeClr val="dk1"/>
              </a:buClr>
              <a:buSzPts val="1200"/>
              <a:buFont typeface="Arial"/>
              <a:buNone/>
            </a:pPr>
            <a:r>
              <a:rPr lang="en-US" sz="1200">
                <a:latin typeface="Arial"/>
                <a:ea typeface="Arial"/>
                <a:cs typeface="Arial"/>
                <a:sym typeface="Arial"/>
              </a:rPr>
              <a:t>Each “cluster” is a bright spot on the image</a:t>
            </a:r>
            <a:endParaRPr/>
          </a:p>
          <a:p>
            <a:pPr marL="0" marR="0" lvl="0" indent="0" algn="l" rtl="0">
              <a:lnSpc>
                <a:spcPct val="100000"/>
              </a:lnSpc>
              <a:spcBef>
                <a:spcPts val="0"/>
              </a:spcBef>
              <a:spcAft>
                <a:spcPts val="0"/>
              </a:spcAft>
              <a:buClr>
                <a:schemeClr val="dk1"/>
              </a:buClr>
              <a:buSzPts val="1200"/>
              <a:buFont typeface="Arial"/>
              <a:buNone/>
            </a:pPr>
            <a:r>
              <a:rPr lang="en-US" sz="1200">
                <a:latin typeface="Arial"/>
                <a:ea typeface="Arial"/>
                <a:cs typeface="Arial"/>
                <a:sym typeface="Arial"/>
              </a:rPr>
              <a:t>Each single DNA strand is amplified to thousands of copies in an amplified clonal cluster</a:t>
            </a:r>
            <a:endParaRPr/>
          </a:p>
          <a:p>
            <a:pPr marL="0" marR="0" lvl="0" indent="0" algn="l" rtl="0">
              <a:lnSpc>
                <a:spcPct val="100000"/>
              </a:lnSpc>
              <a:spcBef>
                <a:spcPts val="0"/>
              </a:spcBef>
              <a:spcAft>
                <a:spcPts val="0"/>
              </a:spcAft>
              <a:buClr>
                <a:schemeClr val="dk1"/>
              </a:buClr>
              <a:buSzPts val="1200"/>
              <a:buFont typeface="Calibri"/>
              <a:buNone/>
            </a:pPr>
            <a:endParaRPr sz="1200">
              <a:latin typeface="Arial"/>
              <a:ea typeface="Arial"/>
              <a:cs typeface="Arial"/>
              <a:sym typeface="Arial"/>
            </a:endParaRPr>
          </a:p>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2" name="Google Shape;342;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US"/>
              <a:t>Figures: Illumina </a:t>
            </a:r>
            <a:endParaRPr/>
          </a:p>
          <a:p>
            <a:pPr marL="0" marR="0" lvl="0" indent="0" algn="l" rtl="0">
              <a:lnSpc>
                <a:spcPct val="100000"/>
              </a:lnSpc>
              <a:spcBef>
                <a:spcPts val="0"/>
              </a:spcBef>
              <a:spcAft>
                <a:spcPts val="0"/>
              </a:spcAft>
              <a:buClr>
                <a:schemeClr val="dk1"/>
              </a:buClr>
              <a:buSzPts val="1200"/>
              <a:buFont typeface="Calibri"/>
              <a:buNone/>
            </a:pPr>
            <a:endParaRPr/>
          </a:p>
          <a:p>
            <a:pPr marL="0" marR="0" lvl="0" indent="0" algn="l" rtl="0">
              <a:lnSpc>
                <a:spcPct val="100000"/>
              </a:lnSpc>
              <a:spcBef>
                <a:spcPts val="0"/>
              </a:spcBef>
              <a:spcAft>
                <a:spcPts val="0"/>
              </a:spcAft>
              <a:buClr>
                <a:schemeClr val="dk1"/>
              </a:buClr>
              <a:buSzPts val="1200"/>
              <a:buFont typeface="Calibri"/>
              <a:buNone/>
            </a:pPr>
            <a:r>
              <a:rPr lang="en-US"/>
              <a:t>Script: Watch 5 min video</a:t>
            </a:r>
            <a:endParaRPr/>
          </a:p>
          <a:p>
            <a:pPr marL="0" marR="0" lvl="0" indent="0" algn="l" rtl="0">
              <a:lnSpc>
                <a:spcPct val="100000"/>
              </a:lnSpc>
              <a:spcBef>
                <a:spcPts val="0"/>
              </a:spcBef>
              <a:spcAft>
                <a:spcPts val="0"/>
              </a:spcAft>
              <a:buClr>
                <a:schemeClr val="dk1"/>
              </a:buClr>
              <a:buSzPts val="1200"/>
              <a:buFont typeface="Calibri"/>
              <a:buNone/>
            </a:pPr>
            <a:r>
              <a:rPr lang="en-US"/>
              <a:t>-As mentioned in the video, cluster generation occurs by bridge amplification.</a:t>
            </a:r>
            <a:endParaRPr/>
          </a:p>
          <a:p>
            <a:pPr marL="0" lvl="0" indent="0" algn="l" rtl="0">
              <a:spcBef>
                <a:spcPts val="0"/>
              </a:spcBef>
              <a:spcAft>
                <a:spcPts val="0"/>
              </a:spcAft>
              <a:buNone/>
            </a:pPr>
            <a:r>
              <a:rPr lang="en-US" sz="1200" b="0" i="0">
                <a:solidFill>
                  <a:schemeClr val="dk1"/>
                </a:solidFill>
                <a:latin typeface="Calibri"/>
                <a:ea typeface="Calibri"/>
                <a:cs typeface="Calibri"/>
                <a:sym typeface="Calibri"/>
              </a:rPr>
              <a:t>-In a process called sequencing by synthesis (SBS), chemically modified nucleotides bind to the DNA template strand through natural complementarity</a:t>
            </a:r>
            <a:endParaRPr/>
          </a:p>
          <a:p>
            <a:pPr marL="0" lvl="0" indent="0" algn="l" rtl="0">
              <a:spcBef>
                <a:spcPts val="0"/>
              </a:spcBef>
              <a:spcAft>
                <a:spcPts val="0"/>
              </a:spcAft>
              <a:buNone/>
            </a:pPr>
            <a:r>
              <a:rPr lang="en-US"/>
              <a:t>-The nucleotide order of each fragment is revealed through PCR with fluorophore-labelled nucleotides</a:t>
            </a:r>
            <a:endParaRPr/>
          </a:p>
          <a:p>
            <a:pPr marL="0" lvl="0" indent="0" algn="l" rtl="0">
              <a:spcBef>
                <a:spcPts val="0"/>
              </a:spcBef>
              <a:spcAft>
                <a:spcPts val="0"/>
              </a:spcAft>
              <a:buNone/>
            </a:pPr>
            <a:r>
              <a:rPr lang="en-US"/>
              <a:t>-Images are taken after each round of nucleotide incorporation and bases are identified based on the recorded excitation spectra. </a:t>
            </a:r>
            <a:endParaRPr sz="1200" b="0" i="0">
              <a:solidFill>
                <a:schemeClr val="dk1"/>
              </a:solidFill>
              <a:latin typeface="Calibri"/>
              <a:ea typeface="Calibri"/>
              <a:cs typeface="Calibri"/>
              <a:sym typeface="Calibri"/>
            </a:endParaRPr>
          </a:p>
          <a:p>
            <a:pPr marL="0" lvl="0" indent="0" algn="l" rtl="0">
              <a:spcBef>
                <a:spcPts val="0"/>
              </a:spcBef>
              <a:spcAft>
                <a:spcPts val="0"/>
              </a:spcAft>
              <a:buNone/>
            </a:pPr>
            <a:r>
              <a:rPr lang="en-US" sz="1200" b="0" i="0">
                <a:solidFill>
                  <a:schemeClr val="dk1"/>
                </a:solidFill>
                <a:latin typeface="Calibri"/>
                <a:ea typeface="Calibri"/>
                <a:cs typeface="Calibri"/>
                <a:sym typeface="Calibri"/>
              </a:rPr>
              <a:t>-Each nucleotide contains a fluorescent tag and a reversible terminator that blocks incorporation of the next base</a:t>
            </a:r>
            <a:endParaRPr/>
          </a:p>
          <a:p>
            <a:pPr marL="0" lvl="0" indent="0" algn="l" rtl="0">
              <a:spcBef>
                <a:spcPts val="0"/>
              </a:spcBef>
              <a:spcAft>
                <a:spcPts val="0"/>
              </a:spcAft>
              <a:buNone/>
            </a:pPr>
            <a:r>
              <a:rPr lang="en-US" sz="1200" b="0" i="0">
                <a:solidFill>
                  <a:schemeClr val="dk1"/>
                </a:solidFill>
                <a:latin typeface="Calibri"/>
                <a:ea typeface="Calibri"/>
                <a:cs typeface="Calibri"/>
                <a:sym typeface="Calibri"/>
              </a:rPr>
              <a:t>-The fluorescent signal indicates which nucleotide has been added, and the terminator is cleaved so the next base can bind.</a:t>
            </a:r>
            <a:endParaRPr/>
          </a:p>
          <a:p>
            <a:pPr marL="0" lvl="0" indent="0" algn="l" rtl="0">
              <a:spcBef>
                <a:spcPts val="0"/>
              </a:spcBef>
              <a:spcAft>
                <a:spcPts val="0"/>
              </a:spcAft>
              <a:buNone/>
            </a:pPr>
            <a:r>
              <a:rPr lang="en-US" sz="1200" b="0" i="0">
                <a:solidFill>
                  <a:schemeClr val="dk1"/>
                </a:solidFill>
                <a:latin typeface="Calibri"/>
                <a:ea typeface="Calibri"/>
                <a:cs typeface="Calibri"/>
                <a:sym typeface="Calibri"/>
              </a:rPr>
              <a:t>-After reading the forward DNA strand, the reads are washed away, and the process repeats for the reverse strand. This method is called paired-end sequencing.</a:t>
            </a:r>
            <a:endParaRPr/>
          </a:p>
          <a:p>
            <a:pPr marL="0" lvl="0" indent="0" algn="l" rtl="0">
              <a:spcBef>
                <a:spcPts val="0"/>
              </a:spcBef>
              <a:spcAft>
                <a:spcPts val="0"/>
              </a:spcAft>
              <a:buNone/>
            </a:pPr>
            <a:r>
              <a:rPr lang="en-US" sz="1200" b="0" i="0">
                <a:solidFill>
                  <a:schemeClr val="dk1"/>
                </a:solidFill>
                <a:latin typeface="Calibri"/>
                <a:ea typeface="Calibri"/>
                <a:cs typeface="Calibri"/>
                <a:sym typeface="Calibri"/>
              </a:rPr>
              <a:t>-DNA polymerase- adds NT to DNA strand. RNA polymerase- copies DNA into an RNA sequence (transcription)</a:t>
            </a:r>
            <a:endParaRPr/>
          </a:p>
          <a:p>
            <a:pPr marL="0" marR="0" lvl="0" indent="0" algn="l" rtl="0">
              <a:lnSpc>
                <a:spcPct val="100000"/>
              </a:lnSpc>
              <a:spcBef>
                <a:spcPts val="0"/>
              </a:spcBef>
              <a:spcAft>
                <a:spcPts val="0"/>
              </a:spcAft>
              <a:buClr>
                <a:schemeClr val="dk1"/>
              </a:buClr>
              <a:buSzPts val="1200"/>
              <a:buFont typeface="Calibri"/>
              <a:buNone/>
            </a:pPr>
            <a:endParaRPr/>
          </a:p>
          <a:p>
            <a:pPr marL="0" marR="0" lvl="0" indent="0" algn="l" rtl="0">
              <a:lnSpc>
                <a:spcPct val="100000"/>
              </a:lnSpc>
              <a:spcBef>
                <a:spcPts val="0"/>
              </a:spcBef>
              <a:spcAft>
                <a:spcPts val="0"/>
              </a:spcAft>
              <a:buClr>
                <a:schemeClr val="dk1"/>
              </a:buClr>
              <a:buSzPts val="1200"/>
              <a:buFont typeface="Calibri"/>
              <a:buNone/>
            </a:pPr>
            <a:r>
              <a:rPr lang="en-US"/>
              <a:t>Information: </a:t>
            </a:r>
            <a:r>
              <a:rPr lang="en-US" sz="1200">
                <a:latin typeface="Arial"/>
                <a:ea typeface="Arial"/>
                <a:cs typeface="Arial"/>
                <a:sym typeface="Arial"/>
              </a:rPr>
              <a:t>https://chagall.med.cornell.edu/RNASEQcourse/Intro2RNAseq.pdf</a:t>
            </a:r>
            <a:endParaRPr/>
          </a:p>
          <a:p>
            <a:pPr marL="0" lvl="0" indent="0" algn="l" rtl="0">
              <a:spcBef>
                <a:spcPts val="0"/>
              </a:spcBef>
              <a:spcAft>
                <a:spcPts val="0"/>
              </a:spcAft>
              <a:buNone/>
            </a:pPr>
            <a:r>
              <a:rPr lang="en-US"/>
              <a:t>The different steps of sequencing with Illumina’s sequencing by synthesis method. Library preparation: Adapters are ligated to each cDNA fragment to eventually attach them to the </a:t>
            </a:r>
            <a:r>
              <a:rPr lang="en-US" err="1"/>
              <a:t>flowcell</a:t>
            </a:r>
            <a:r>
              <a:rPr lang="en-US"/>
              <a:t> on which they are going to be sequenced. To increase the signal of the sequencing step, every fragment is first clonally amplified after the hybridization onto the </a:t>
            </a:r>
            <a:r>
              <a:rPr lang="en-US" err="1"/>
              <a:t>flowcell</a:t>
            </a:r>
            <a:r>
              <a:rPr lang="en-US"/>
              <a:t> (cluster generation). Finally, the nucleotide order of each fragment is revealed through PCR with fluorophore-labelled nucleotides: Images are taken after each round of nucleotide incorporation and bases are identified based on the recorded excitation spectra. Figure from Illumina.</a:t>
            </a:r>
            <a:endParaRPr sz="1200" b="0" i="0">
              <a:solidFill>
                <a:schemeClr val="dk1"/>
              </a:solidFill>
              <a:latin typeface="Calibri"/>
              <a:ea typeface="Calibri"/>
              <a:cs typeface="Calibri"/>
              <a:sym typeface="Calibri"/>
            </a:endParaRPr>
          </a:p>
          <a:p>
            <a:pPr marL="0" lvl="0" indent="0" algn="l" rtl="0">
              <a:spcBef>
                <a:spcPts val="0"/>
              </a:spcBef>
              <a:spcAft>
                <a:spcPts val="0"/>
              </a:spcAft>
              <a:buNone/>
            </a:pPr>
            <a:endParaRPr sz="1200" b="0" i="0">
              <a:solidFill>
                <a:schemeClr val="dk1"/>
              </a:solidFill>
              <a:latin typeface="Calibri"/>
              <a:ea typeface="Calibri"/>
              <a:cs typeface="Calibri"/>
              <a:sym typeface="Calibri"/>
            </a:endParaRPr>
          </a:p>
          <a:p>
            <a:pPr marL="0" lvl="0" indent="0" algn="l" rtl="0">
              <a:spcBef>
                <a:spcPts val="0"/>
              </a:spcBef>
              <a:spcAft>
                <a:spcPts val="0"/>
              </a:spcAft>
              <a:buNone/>
            </a:pPr>
            <a:r>
              <a:rPr lang="en-US" sz="1200" b="0" i="0">
                <a:solidFill>
                  <a:schemeClr val="dk1"/>
                </a:solidFill>
                <a:latin typeface="Calibri"/>
                <a:ea typeface="Calibri"/>
                <a:cs typeface="Calibri"/>
                <a:sym typeface="Calibri"/>
              </a:rPr>
              <a:t>During the sequencing step of the NGS workflow, libraries are loaded onto a flow cell and placed on the sequencer. The clusters of DNA fragments are amplified in a process called cluster generation, resulting in millions of copies of single-stranded DNA. On most Illumina sequencing instruments, clustering occurs automatically.</a:t>
            </a:r>
            <a:endParaRPr/>
          </a:p>
          <a:p>
            <a:pPr marL="0" lvl="0" indent="0" algn="l" rtl="0">
              <a:spcBef>
                <a:spcPts val="0"/>
              </a:spcBef>
              <a:spcAft>
                <a:spcPts val="0"/>
              </a:spcAft>
              <a:buNone/>
            </a:pPr>
            <a:r>
              <a:rPr lang="en-US" sz="1200" b="0" i="0">
                <a:solidFill>
                  <a:schemeClr val="dk1"/>
                </a:solidFill>
                <a:latin typeface="Calibri"/>
                <a:ea typeface="Calibri"/>
                <a:cs typeface="Calibri"/>
                <a:sym typeface="Calibri"/>
              </a:rPr>
              <a:t>In a process called sequencing by synthesis (SBS), chemically modified nucleotides bind to the DNA template strand through natural complementarity. Each nucleotide contains a fluorescent tag and a reversible terminator that blocks incorporation of the next base. The fluorescent signal indicates which nucleotide has been added, and the terminator is cleaved so the next base can bind.</a:t>
            </a:r>
            <a:endParaRPr/>
          </a:p>
          <a:p>
            <a:pPr marL="0" lvl="0" indent="0" algn="l" rtl="0">
              <a:spcBef>
                <a:spcPts val="0"/>
              </a:spcBef>
              <a:spcAft>
                <a:spcPts val="0"/>
              </a:spcAft>
              <a:buNone/>
            </a:pPr>
            <a:r>
              <a:rPr lang="en-US" sz="1200" b="0" i="0">
                <a:solidFill>
                  <a:schemeClr val="dk1"/>
                </a:solidFill>
                <a:latin typeface="Calibri"/>
                <a:ea typeface="Calibri"/>
                <a:cs typeface="Calibri"/>
                <a:sym typeface="Calibri"/>
              </a:rPr>
              <a:t>After reading the forward DNA strand, the reads are washed away, and the process repeats for the reverse strand. This method is called paired-end sequencing.</a:t>
            </a:r>
            <a:endParaRPr/>
          </a:p>
          <a:p>
            <a:pPr marL="0" lvl="0" indent="0" algn="l" rtl="0">
              <a:spcBef>
                <a:spcPts val="0"/>
              </a:spcBef>
              <a:spcAft>
                <a:spcPts val="0"/>
              </a:spcAft>
              <a:buNone/>
            </a:pPr>
            <a:endParaRPr>
              <a:latin typeface="Arial"/>
              <a:ea typeface="Arial"/>
              <a:cs typeface="Arial"/>
              <a:sym typeface="Arial"/>
            </a:endParaRPr>
          </a:p>
          <a:p>
            <a:pPr marL="0" lvl="0" indent="0" algn="l" rtl="0">
              <a:spcBef>
                <a:spcPts val="0"/>
              </a:spcBef>
              <a:spcAft>
                <a:spcPts val="0"/>
              </a:spcAft>
              <a:buNone/>
            </a:pPr>
            <a:r>
              <a:rPr lang="en-US">
                <a:latin typeface="Arial"/>
                <a:ea typeface="Arial"/>
                <a:cs typeface="Arial"/>
                <a:sym typeface="Arial"/>
              </a:rPr>
              <a:t>https://www.aatbio.com/resources/faq-frequently-asked-questions/How-does-bridge-amplification-work-in-next-generation-sequencing-NGS</a:t>
            </a:r>
            <a:endParaRPr/>
          </a:p>
          <a:p>
            <a:pPr marL="0" lvl="0" indent="0" algn="l" rtl="0">
              <a:spcBef>
                <a:spcPts val="0"/>
              </a:spcBef>
              <a:spcAft>
                <a:spcPts val="0"/>
              </a:spcAft>
              <a:buNone/>
            </a:pPr>
            <a:r>
              <a:rPr lang="en-US" sz="1200" b="0" i="0">
                <a:solidFill>
                  <a:schemeClr val="dk1"/>
                </a:solidFill>
                <a:latin typeface="Calibri"/>
                <a:ea typeface="Calibri"/>
                <a:cs typeface="Calibri"/>
                <a:sym typeface="Calibri"/>
              </a:rPr>
              <a:t>Bridge amplification takes place in a flow cell, aiming to generating clusters of DNA strands for further sequencing and analysis. The flow cell is coated with two types of oligos, complementary to the two adapters on the fragment strand, respectively. Once the fragment strand is added to the flow cell, it hybridizes to one of the oligos on the cell surface. A polymerase then moves along the strand, creating its complementary DNA strand, i.e. the reverse strand. The double-stranded DNA is denatured and the original strand (forward strand) is washed away. The remaining reverse strand then folds over and its adapter region hybridizes to the second type of oligo on the flow cell. Polymerase attaches to the reverse strand and generates the complementary strand that is identical to the forward strand, forming a double-stranded bridge. This bridge is then denatured, resulting in two single-stranded copies of the DNA, forward and reverse strand, anchored to the flow cell. By repeating this denaturation and extension process, millions of fragments are amplified, forming localized clusters on the flow cell.</a:t>
            </a:r>
            <a:endParaRPr/>
          </a:p>
          <a:p>
            <a:pPr marL="0" lvl="0" indent="0" algn="l" rtl="0">
              <a:spcBef>
                <a:spcPts val="0"/>
              </a:spcBef>
              <a:spcAft>
                <a:spcPts val="0"/>
              </a:spcAft>
              <a:buNone/>
            </a:pPr>
            <a:br>
              <a:rPr lang="en-US"/>
            </a:br>
            <a:endParaRPr>
              <a:latin typeface="Arial"/>
              <a:ea typeface="Arial"/>
              <a:cs typeface="Arial"/>
              <a:sym typeface="Arial"/>
            </a:endParaRPr>
          </a:p>
          <a:p>
            <a:pPr marL="0" lvl="0" indent="0" algn="l" rtl="0">
              <a:spcBef>
                <a:spcPts val="0"/>
              </a:spcBef>
              <a:spcAft>
                <a:spcPts val="0"/>
              </a:spcAft>
              <a:buClr>
                <a:schemeClr val="dk1"/>
              </a:buClr>
              <a:buSzPts val="1200"/>
              <a:buFont typeface="Calibri"/>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1" name="Google Shape;351;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r>
              <a:rPr lang="en-US"/>
              <a:t>Script:</a:t>
            </a:r>
            <a:endParaRPr/>
          </a:p>
          <a:p>
            <a:pPr marL="171450" lvl="0" indent="-171450" algn="l" rtl="0">
              <a:spcBef>
                <a:spcPts val="0"/>
              </a:spcBef>
              <a:spcAft>
                <a:spcPts val="0"/>
              </a:spcAft>
              <a:buClr>
                <a:schemeClr val="dk1"/>
              </a:buClr>
              <a:buSzPts val="1200"/>
              <a:buFont typeface="Calibri"/>
              <a:buChar char="-"/>
            </a:pPr>
            <a:r>
              <a:rPr lang="en-US" sz="1200" b="0" i="0">
                <a:solidFill>
                  <a:schemeClr val="dk1"/>
                </a:solidFill>
                <a:latin typeface="Calibri"/>
                <a:ea typeface="Calibri"/>
                <a:cs typeface="Calibri"/>
                <a:sym typeface="Calibri"/>
              </a:rPr>
              <a:t>Read length refers to the number of base pairs (bp) sequenced from a DNA fragment</a:t>
            </a:r>
            <a:endParaRPr/>
          </a:p>
          <a:p>
            <a:pPr marL="171450" lvl="0" indent="-171450" algn="l" rtl="0">
              <a:spcBef>
                <a:spcPts val="0"/>
              </a:spcBef>
              <a:spcAft>
                <a:spcPts val="0"/>
              </a:spcAft>
              <a:buClr>
                <a:schemeClr val="dk1"/>
              </a:buClr>
              <a:buSzPts val="1200"/>
              <a:buFont typeface="Calibri"/>
              <a:buChar char="-"/>
            </a:pPr>
            <a:r>
              <a:rPr lang="en-US" sz="1200" b="0" i="0">
                <a:solidFill>
                  <a:schemeClr val="dk1"/>
                </a:solidFill>
                <a:latin typeface="Calibri"/>
                <a:ea typeface="Calibri"/>
                <a:cs typeface="Calibri"/>
                <a:sym typeface="Calibri"/>
              </a:rPr>
              <a:t>After sequencing, the regions of overlap between reads are used to assemble and align the reads to a reference genome, reconstructing the full DNA sequence</a:t>
            </a:r>
            <a:endParaRPr/>
          </a:p>
          <a:p>
            <a:pPr marL="171450" lvl="0" indent="-171450" algn="l" rtl="0">
              <a:spcBef>
                <a:spcPts val="0"/>
              </a:spcBef>
              <a:spcAft>
                <a:spcPts val="0"/>
              </a:spcAft>
              <a:buClr>
                <a:schemeClr val="dk1"/>
              </a:buClr>
              <a:buSzPts val="1200"/>
              <a:buFont typeface="Calibri"/>
              <a:buChar char="-"/>
            </a:pPr>
            <a:r>
              <a:rPr lang="en-US" sz="1200" b="0" i="0">
                <a:solidFill>
                  <a:schemeClr val="dk1"/>
                </a:solidFill>
                <a:latin typeface="Calibri"/>
                <a:ea typeface="Calibri"/>
                <a:cs typeface="Calibri"/>
                <a:sym typeface="Calibri"/>
              </a:rPr>
              <a:t>Single-read sequencing involves sequencing DNA fragments from one end to the other. It is useful for some applications, such as small RNA sequencing, and can be a fast and economical option.</a:t>
            </a:r>
            <a:endParaRPr/>
          </a:p>
          <a:p>
            <a:pPr marL="171450" lvl="0" indent="-171450" algn="l" rtl="0">
              <a:spcBef>
                <a:spcPts val="0"/>
              </a:spcBef>
              <a:spcAft>
                <a:spcPts val="0"/>
              </a:spcAft>
              <a:buClr>
                <a:schemeClr val="dk1"/>
              </a:buClr>
              <a:buSzPts val="1200"/>
              <a:buFont typeface="Calibri"/>
              <a:buChar char="-"/>
            </a:pPr>
            <a:r>
              <a:rPr lang="en-US" sz="1200" b="0" i="0">
                <a:solidFill>
                  <a:schemeClr val="dk1"/>
                </a:solidFill>
                <a:latin typeface="Calibri"/>
                <a:ea typeface="Calibri"/>
                <a:cs typeface="Calibri"/>
                <a:sym typeface="Calibri"/>
              </a:rPr>
              <a:t>With paired-end sequencing, after a DNA fragment is read from one end, the process starts again in the other direction. In addition to producing twice the number of sequencing reads, this method enables more accurate read alignment and detection of structural rearrangements</a:t>
            </a:r>
            <a:endParaRPr/>
          </a:p>
          <a:p>
            <a:pPr marL="0" lvl="0" indent="0" algn="l" rtl="0">
              <a:spcBef>
                <a:spcPts val="0"/>
              </a:spcBef>
              <a:spcAft>
                <a:spcPts val="0"/>
              </a:spcAft>
              <a:buClr>
                <a:schemeClr val="dk1"/>
              </a:buClr>
              <a:buSzPts val="1200"/>
              <a:buFont typeface="Calibri"/>
              <a:buNone/>
            </a:pPr>
            <a:endParaRPr/>
          </a:p>
          <a:p>
            <a:pPr marL="0" lvl="0" indent="0" algn="l" rtl="0">
              <a:spcBef>
                <a:spcPts val="0"/>
              </a:spcBef>
              <a:spcAft>
                <a:spcPts val="0"/>
              </a:spcAft>
              <a:buClr>
                <a:schemeClr val="dk1"/>
              </a:buClr>
              <a:buSzPts val="1200"/>
              <a:buFont typeface="Calibri"/>
              <a:buNone/>
            </a:pPr>
            <a:r>
              <a:rPr lang="en-US"/>
              <a:t>Information:</a:t>
            </a:r>
            <a:endParaRPr/>
          </a:p>
          <a:p>
            <a:pPr marL="0" lvl="0" indent="0" algn="l" rtl="0">
              <a:spcBef>
                <a:spcPts val="0"/>
              </a:spcBef>
              <a:spcAft>
                <a:spcPts val="0"/>
              </a:spcAft>
              <a:buClr>
                <a:schemeClr val="dk1"/>
              </a:buClr>
              <a:buSzPts val="1200"/>
              <a:buFont typeface="Calibri"/>
              <a:buNone/>
            </a:pPr>
            <a:r>
              <a:rPr lang="en-US"/>
              <a:t>https://www.illumina.com/science/technology/next-generation-sequencing/plan-experiments/read-length.html</a:t>
            </a:r>
            <a:endParaRPr/>
          </a:p>
          <a:p>
            <a:pPr marL="0" lvl="0" indent="0" algn="l" rtl="0">
              <a:spcBef>
                <a:spcPts val="0"/>
              </a:spcBef>
              <a:spcAft>
                <a:spcPts val="0"/>
              </a:spcAft>
              <a:buClr>
                <a:schemeClr val="dk1"/>
              </a:buClr>
              <a:buSzPts val="1200"/>
              <a:buFont typeface="Calibri"/>
              <a:buNone/>
            </a:pPr>
            <a:r>
              <a:rPr lang="en-US" sz="1200" b="0" i="0">
                <a:solidFill>
                  <a:schemeClr val="dk1"/>
                </a:solidFill>
                <a:latin typeface="Calibri"/>
                <a:ea typeface="Calibri"/>
                <a:cs typeface="Calibri"/>
                <a:sym typeface="Calibri"/>
              </a:rPr>
              <a:t>Next-generation sequencing (NGS) read length refers to the number of base pairs (bp) sequenced from a DNA fragment. After sequencing, the regions of overlap between reads are used to assemble and align the reads to a reference genome, reconstructing the full DNA sequence. Sequencing read lengths correspond directly to the sequencing reagents used on an NGS instrument—more chemistry cycles generate longer reads.</a:t>
            </a:r>
            <a:endParaRPr/>
          </a:p>
          <a:p>
            <a:pPr marL="0" lvl="0" indent="0" algn="l" rtl="0">
              <a:spcBef>
                <a:spcPts val="0"/>
              </a:spcBef>
              <a:spcAft>
                <a:spcPts val="0"/>
              </a:spcAft>
              <a:buClr>
                <a:schemeClr val="dk1"/>
              </a:buClr>
              <a:buSzPts val="1200"/>
              <a:buFont typeface="Calibri"/>
              <a:buNone/>
            </a:pPr>
            <a:endParaRPr sz="1200" b="0" i="0">
              <a:solidFill>
                <a:schemeClr val="dk1"/>
              </a:solidFill>
              <a:latin typeface="Calibri"/>
              <a:ea typeface="Calibri"/>
              <a:cs typeface="Calibri"/>
              <a:sym typeface="Calibri"/>
            </a:endParaRPr>
          </a:p>
          <a:p>
            <a:pPr marL="0" lvl="0" indent="0" algn="l" rtl="0">
              <a:spcBef>
                <a:spcPts val="0"/>
              </a:spcBef>
              <a:spcAft>
                <a:spcPts val="0"/>
              </a:spcAft>
              <a:buNone/>
            </a:pPr>
            <a:r>
              <a:rPr lang="en-US" sz="1200" b="0" i="0">
                <a:solidFill>
                  <a:schemeClr val="dk1"/>
                </a:solidFill>
                <a:latin typeface="Calibri"/>
                <a:ea typeface="Calibri"/>
                <a:cs typeface="Calibri"/>
                <a:sym typeface="Calibri"/>
              </a:rPr>
              <a:t>There are two sequencing read types: single-read and paired-end sequencing. Single-read sequencing involves sequencing DNA fragments from one end to the other. It is useful for some applications, such as small RNA sequencing, and can be a fast and economical option.</a:t>
            </a:r>
            <a:endParaRPr/>
          </a:p>
          <a:p>
            <a:pPr marL="0" lvl="0" indent="0" algn="l" rtl="0">
              <a:spcBef>
                <a:spcPts val="0"/>
              </a:spcBef>
              <a:spcAft>
                <a:spcPts val="0"/>
              </a:spcAft>
              <a:buNone/>
            </a:pPr>
            <a:r>
              <a:rPr lang="en-US" sz="1200" b="0" i="0">
                <a:solidFill>
                  <a:schemeClr val="dk1"/>
                </a:solidFill>
                <a:latin typeface="Calibri"/>
                <a:ea typeface="Calibri"/>
                <a:cs typeface="Calibri"/>
                <a:sym typeface="Calibri"/>
              </a:rPr>
              <a:t>With paired-end sequencing, after a DNA fragment is read from one end, the process starts again in the other direction. In addition to producing twice the number of sequencing reads, this method enables more accurate read alignment and detection of structural rearrangements. Today, most researchers use the paired-end approach.</a:t>
            </a:r>
            <a:endParaRPr/>
          </a:p>
          <a:p>
            <a:pPr marL="0" lvl="0" indent="0" algn="l" rtl="0">
              <a:spcBef>
                <a:spcPts val="0"/>
              </a:spcBef>
              <a:spcAft>
                <a:spcPts val="0"/>
              </a:spcAft>
              <a:buNone/>
            </a:pPr>
            <a:br>
              <a:rPr lang="en-US" sz="1200" b="0" i="0" u="sng" strike="noStrike">
                <a:solidFill>
                  <a:schemeClr val="dk1"/>
                </a:solidFill>
                <a:latin typeface="Calibri"/>
                <a:ea typeface="Calibri"/>
                <a:cs typeface="Calibri"/>
                <a:sym typeface="Calibri"/>
                <a:hlinkClick r:id="rId3">
                  <a:extLst>
                    <a:ext uri="{A12FA001-AC4F-418D-AE19-62706E023703}">
                      <ahyp:hlinkClr xmlns:ahyp="http://schemas.microsoft.com/office/drawing/2018/hyperlinkcolor" val="tx"/>
                    </a:ext>
                  </a:extLst>
                </a:hlinkClick>
              </a:rPr>
            </a:br>
            <a:endParaRPr sz="1200" b="0" i="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200"/>
              <a:buFont typeface="Calibri"/>
              <a:buNone/>
            </a:pPr>
            <a:endParaRPr sz="1200" b="0" i="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200"/>
              <a:buFont typeface="Calibri"/>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1" name="Google Shape;381;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US" sz="1200" b="0" i="0">
                <a:solidFill>
                  <a:schemeClr val="dk1"/>
                </a:solidFill>
                <a:latin typeface="Calibri"/>
                <a:ea typeface="Calibri"/>
                <a:cs typeface="Calibri"/>
                <a:sym typeface="Calibri"/>
              </a:rPr>
              <a:t>Figure: </a:t>
            </a:r>
            <a:r>
              <a:rPr lang="en-US"/>
              <a:t>https://hbctraining.github.io/DGE_workshop/lessons/02_DGE_count_normalization.html</a:t>
            </a:r>
            <a:endParaRPr/>
          </a:p>
          <a:p>
            <a:pPr marL="0" marR="0" lvl="0" indent="0" algn="l" rtl="0">
              <a:lnSpc>
                <a:spcPct val="100000"/>
              </a:lnSpc>
              <a:spcBef>
                <a:spcPts val="0"/>
              </a:spcBef>
              <a:spcAft>
                <a:spcPts val="0"/>
              </a:spcAft>
              <a:buClr>
                <a:schemeClr val="dk1"/>
              </a:buClr>
              <a:buSzPts val="1200"/>
              <a:buFont typeface="Calibri"/>
              <a:buNone/>
            </a:pPr>
            <a:endParaRPr/>
          </a:p>
          <a:p>
            <a:pPr marL="0" marR="0" lvl="0" indent="0" algn="l" rtl="0">
              <a:lnSpc>
                <a:spcPct val="100000"/>
              </a:lnSpc>
              <a:spcBef>
                <a:spcPts val="0"/>
              </a:spcBef>
              <a:spcAft>
                <a:spcPts val="0"/>
              </a:spcAft>
              <a:buClr>
                <a:schemeClr val="dk1"/>
              </a:buClr>
              <a:buSzPts val="1200"/>
              <a:buFont typeface="Calibri"/>
              <a:buNone/>
            </a:pPr>
            <a:r>
              <a:rPr lang="en-US"/>
              <a:t>Script:</a:t>
            </a:r>
            <a:endParaRPr/>
          </a:p>
          <a:p>
            <a:pPr marL="0" marR="0" lvl="0" indent="0" algn="l" rtl="0">
              <a:lnSpc>
                <a:spcPct val="100000"/>
              </a:lnSpc>
              <a:spcBef>
                <a:spcPts val="0"/>
              </a:spcBef>
              <a:spcAft>
                <a:spcPts val="0"/>
              </a:spcAft>
              <a:buClr>
                <a:schemeClr val="dk1"/>
              </a:buClr>
              <a:buSzPts val="1200"/>
              <a:buFont typeface="Calibri"/>
              <a:buNone/>
            </a:pPr>
            <a:r>
              <a:rPr lang="en-US"/>
              <a:t>Number of reads in a sample</a:t>
            </a:r>
            <a:endParaRPr/>
          </a:p>
          <a:p>
            <a:pPr marL="0" marR="0" lvl="0" indent="0" algn="l" rtl="0">
              <a:lnSpc>
                <a:spcPct val="100000"/>
              </a:lnSpc>
              <a:spcBef>
                <a:spcPts val="0"/>
              </a:spcBef>
              <a:spcAft>
                <a:spcPts val="0"/>
              </a:spcAft>
              <a:buClr>
                <a:schemeClr val="dk1"/>
              </a:buClr>
              <a:buSzPts val="1200"/>
              <a:buFont typeface="Calibri"/>
              <a:buNone/>
            </a:pPr>
            <a:r>
              <a:rPr lang="en-US"/>
              <a:t>Explain example</a:t>
            </a:r>
            <a:endParaRPr/>
          </a:p>
          <a:p>
            <a:pPr marL="0" marR="0" lvl="0" indent="0" algn="l" rtl="0">
              <a:lnSpc>
                <a:spcPct val="100000"/>
              </a:lnSpc>
              <a:spcBef>
                <a:spcPts val="0"/>
              </a:spcBef>
              <a:spcAft>
                <a:spcPts val="0"/>
              </a:spcAft>
              <a:buClr>
                <a:schemeClr val="dk1"/>
              </a:buClr>
              <a:buSzPts val="1200"/>
              <a:buFont typeface="Calibri"/>
              <a:buNone/>
            </a:pPr>
            <a:r>
              <a:rPr lang="en-US"/>
              <a:t>Recommended no. of reads</a:t>
            </a:r>
            <a:endParaRPr/>
          </a:p>
          <a:p>
            <a:pPr marL="0" marR="0" lvl="0" indent="0" algn="l" rtl="0">
              <a:lnSpc>
                <a:spcPct val="100000"/>
              </a:lnSpc>
              <a:spcBef>
                <a:spcPts val="0"/>
              </a:spcBef>
              <a:spcAft>
                <a:spcPts val="0"/>
              </a:spcAft>
              <a:buClr>
                <a:schemeClr val="dk1"/>
              </a:buClr>
              <a:buSzPts val="1200"/>
              <a:buFont typeface="Calibri"/>
              <a:buNone/>
            </a:pPr>
            <a:endParaRPr/>
          </a:p>
          <a:p>
            <a:pPr marL="0" lvl="0" indent="0" algn="l" rtl="0">
              <a:spcBef>
                <a:spcPts val="0"/>
              </a:spcBef>
              <a:spcAft>
                <a:spcPts val="0"/>
              </a:spcAft>
              <a:buNone/>
            </a:pPr>
            <a:r>
              <a:rPr lang="en-US" sz="1200" b="0" i="0">
                <a:solidFill>
                  <a:schemeClr val="dk1"/>
                </a:solidFill>
                <a:latin typeface="Calibri"/>
                <a:ea typeface="Calibri"/>
                <a:cs typeface="Calibri"/>
                <a:sym typeface="Calibri"/>
              </a:rPr>
              <a:t>Information:</a:t>
            </a:r>
            <a:endParaRPr/>
          </a:p>
          <a:p>
            <a:pPr marL="0" lvl="0" indent="0" algn="l" rtl="0">
              <a:spcBef>
                <a:spcPts val="0"/>
              </a:spcBef>
              <a:spcAft>
                <a:spcPts val="0"/>
              </a:spcAft>
              <a:buNone/>
            </a:pPr>
            <a:r>
              <a:rPr lang="en-US"/>
              <a:t>https://hbctraining.github.io/DGE_workshop/lessons/02_DGE_count_normalization.html</a:t>
            </a:r>
            <a:endParaRPr sz="1200" b="1" i="0">
              <a:solidFill>
                <a:schemeClr val="dk1"/>
              </a:solidFill>
              <a:latin typeface="Calibri"/>
              <a:ea typeface="Calibri"/>
              <a:cs typeface="Calibri"/>
              <a:sym typeface="Calibri"/>
            </a:endParaRPr>
          </a:p>
          <a:p>
            <a:pPr marL="0" lvl="0" indent="0" algn="l" rtl="0">
              <a:spcBef>
                <a:spcPts val="0"/>
              </a:spcBef>
              <a:spcAft>
                <a:spcPts val="0"/>
              </a:spcAft>
              <a:buNone/>
            </a:pPr>
            <a:r>
              <a:rPr lang="en-US" sz="1200" b="0" i="0">
                <a:solidFill>
                  <a:schemeClr val="dk1"/>
                </a:solidFill>
                <a:latin typeface="Calibri"/>
                <a:ea typeface="Calibri"/>
                <a:cs typeface="Calibri"/>
                <a:sym typeface="Calibri"/>
              </a:rPr>
              <a:t>Sequencing depth: Accounting for sequencing depth is necessary for comparison of gene expression between samples. In the example below, each gene appears to have doubled in expression in </a:t>
            </a:r>
            <a:r>
              <a:rPr lang="en-US" sz="1200" b="0" i="1">
                <a:solidFill>
                  <a:schemeClr val="dk1"/>
                </a:solidFill>
                <a:latin typeface="Calibri"/>
                <a:ea typeface="Calibri"/>
                <a:cs typeface="Calibri"/>
                <a:sym typeface="Calibri"/>
              </a:rPr>
              <a:t>Sample A</a:t>
            </a:r>
            <a:r>
              <a:rPr lang="en-US" sz="1200" b="0" i="0">
                <a:solidFill>
                  <a:schemeClr val="dk1"/>
                </a:solidFill>
                <a:latin typeface="Calibri"/>
                <a:ea typeface="Calibri"/>
                <a:cs typeface="Calibri"/>
                <a:sym typeface="Calibri"/>
              </a:rPr>
              <a:t> relative to </a:t>
            </a:r>
            <a:r>
              <a:rPr lang="en-US" sz="1200" b="0" i="1">
                <a:solidFill>
                  <a:schemeClr val="dk1"/>
                </a:solidFill>
                <a:latin typeface="Calibri"/>
                <a:ea typeface="Calibri"/>
                <a:cs typeface="Calibri"/>
                <a:sym typeface="Calibri"/>
              </a:rPr>
              <a:t>Sample B</a:t>
            </a:r>
            <a:r>
              <a:rPr lang="en-US" sz="1200" b="0" i="0">
                <a:solidFill>
                  <a:schemeClr val="dk1"/>
                </a:solidFill>
                <a:latin typeface="Calibri"/>
                <a:ea typeface="Calibri"/>
                <a:cs typeface="Calibri"/>
                <a:sym typeface="Calibri"/>
              </a:rPr>
              <a:t>, however this is a consequence of </a:t>
            </a:r>
            <a:r>
              <a:rPr lang="en-US" sz="1200" b="0" i="1">
                <a:solidFill>
                  <a:schemeClr val="dk1"/>
                </a:solidFill>
                <a:latin typeface="Calibri"/>
                <a:ea typeface="Calibri"/>
                <a:cs typeface="Calibri"/>
                <a:sym typeface="Calibri"/>
              </a:rPr>
              <a:t>Sample A</a:t>
            </a:r>
            <a:r>
              <a:rPr lang="en-US" sz="1200" b="0" i="0">
                <a:solidFill>
                  <a:schemeClr val="dk1"/>
                </a:solidFill>
                <a:latin typeface="Calibri"/>
                <a:ea typeface="Calibri"/>
                <a:cs typeface="Calibri"/>
                <a:sym typeface="Calibri"/>
              </a:rPr>
              <a:t> having double the sequencing depth.</a:t>
            </a:r>
            <a:endParaRPr/>
          </a:p>
          <a:p>
            <a:pPr marL="0" lvl="0" indent="0" algn="l" rtl="0">
              <a:spcBef>
                <a:spcPts val="0"/>
              </a:spcBef>
              <a:spcAft>
                <a:spcPts val="0"/>
              </a:spcAft>
              <a:buNone/>
            </a:pPr>
            <a:endParaRPr/>
          </a:p>
          <a:p>
            <a:pPr marL="0" marR="0" lvl="0" indent="0" algn="l" rtl="0">
              <a:lnSpc>
                <a:spcPct val="100000"/>
              </a:lnSpc>
              <a:spcBef>
                <a:spcPts val="0"/>
              </a:spcBef>
              <a:spcAft>
                <a:spcPts val="0"/>
              </a:spcAft>
              <a:buClr>
                <a:schemeClr val="dk1"/>
              </a:buClr>
              <a:buSzPts val="1200"/>
              <a:buFont typeface="Arial"/>
              <a:buNone/>
            </a:pPr>
            <a:r>
              <a:rPr lang="en-US" sz="1200">
                <a:latin typeface="Arial"/>
                <a:ea typeface="Arial"/>
                <a:cs typeface="Arial"/>
                <a:sym typeface="Arial"/>
              </a:rPr>
              <a:t>https://support.illumina.com/bulletins/2017/04/considerations-for-rna-seq-read-length-and-coverage-.html</a:t>
            </a:r>
            <a:endParaRPr/>
          </a:p>
          <a:p>
            <a:pPr marL="0" lvl="0" indent="0" algn="l" rtl="0">
              <a:spcBef>
                <a:spcPts val="0"/>
              </a:spcBef>
              <a:spcAft>
                <a:spcPts val="0"/>
              </a:spcAft>
              <a:buNone/>
            </a:pPr>
            <a:r>
              <a:rPr lang="en-US"/>
              <a:t>Gene expression profiling experiments that are looking for a quick snapshot of highly expressed genes may only need 5–25 million reads per sample. In these cases, researchers can pool multiple RNA-Seq samples into one lane of a sequencing run, which allows for high multiplexing of samples.</a:t>
            </a:r>
            <a:endParaRPr/>
          </a:p>
          <a:p>
            <a:pPr marL="0" lvl="0" indent="0" algn="l" rtl="0">
              <a:spcBef>
                <a:spcPts val="0"/>
              </a:spcBef>
              <a:spcAft>
                <a:spcPts val="0"/>
              </a:spcAft>
              <a:buNone/>
            </a:pPr>
            <a:r>
              <a:rPr lang="en-US"/>
              <a:t>Experiments looking for a more global view of gene expression, and some information on alternative splicing, typically require 30–60 million reads per sample. This range encompasses most published RNA-Seq experiments for mRNA/whole transcriptome sequencing.</a:t>
            </a:r>
            <a:endParaRPr/>
          </a:p>
          <a:p>
            <a:pPr marL="0" lvl="0" indent="0" algn="l" rtl="0">
              <a:spcBef>
                <a:spcPts val="0"/>
              </a:spcBef>
              <a:spcAft>
                <a:spcPts val="0"/>
              </a:spcAft>
              <a:buNone/>
            </a:pPr>
            <a:endParaRPr/>
          </a:p>
          <a:p>
            <a:pPr marL="0" lvl="0" indent="0" algn="l" rtl="0">
              <a:spcBef>
                <a:spcPts val="0"/>
              </a:spcBef>
              <a:spcAft>
                <a:spcPts val="0"/>
              </a:spcAft>
              <a:buNone/>
            </a:pPr>
            <a:r>
              <a:rPr lang="en-US"/>
              <a:t>https://www.illumina.com/content/dam/illumina-marketing/documents/products/technotes/technote_coverage_calculation.pdf</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200"/>
              <a:buFont typeface="Calibri"/>
              <a:buNone/>
            </a:pPr>
            <a:endParaRPr/>
          </a:p>
          <a:p>
            <a:pPr marL="0" lvl="0" indent="0" algn="l" rtl="0">
              <a:spcBef>
                <a:spcPts val="0"/>
              </a:spcBef>
              <a:spcAft>
                <a:spcPts val="0"/>
              </a:spcAft>
              <a:buClr>
                <a:schemeClr val="dk1"/>
              </a:buClr>
              <a:buSzPts val="1200"/>
              <a:buFont typeface="Calibri"/>
              <a:buNone/>
            </a:pPr>
            <a:endParaRPr/>
          </a:p>
          <a:p>
            <a:pPr marL="0" lvl="0" indent="0" algn="l" rtl="0">
              <a:spcBef>
                <a:spcPts val="0"/>
              </a:spcBef>
              <a:spcAft>
                <a:spcPts val="0"/>
              </a:spcAft>
              <a:buNone/>
            </a:pPr>
            <a:endParaRPr b="1"/>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p1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0" name="Google Shape;390;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p1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7" name="Google Shape;397;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 name="Google Shape;98;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r>
              <a:rPr lang="en-US"/>
              <a:t>Figure: </a:t>
            </a:r>
            <a:r>
              <a:rPr lang="en-US" err="1"/>
              <a:t>Biorender</a:t>
            </a:r>
            <a:endParaRPr/>
          </a:p>
          <a:p>
            <a:pPr marL="0" lvl="0" indent="0" algn="l" rtl="0">
              <a:spcBef>
                <a:spcPts val="0"/>
              </a:spcBef>
              <a:spcAft>
                <a:spcPts val="0"/>
              </a:spcAft>
              <a:buClr>
                <a:schemeClr val="dk1"/>
              </a:buClr>
              <a:buSzPts val="1200"/>
              <a:buFont typeface="Calibri"/>
              <a:buNone/>
            </a:pPr>
            <a:r>
              <a:rPr lang="en-US"/>
              <a:t>Script: </a:t>
            </a:r>
            <a:endParaRPr/>
          </a:p>
          <a:p>
            <a:pPr marL="0" lvl="0" indent="0" algn="l" rtl="0">
              <a:spcBef>
                <a:spcPts val="0"/>
              </a:spcBef>
              <a:spcAft>
                <a:spcPts val="0"/>
              </a:spcAft>
              <a:buClr>
                <a:schemeClr val="dk1"/>
              </a:buClr>
              <a:buSzPts val="1200"/>
              <a:buFont typeface="Calibri"/>
              <a:buNone/>
            </a:pPr>
            <a:r>
              <a:rPr lang="en-US"/>
              <a:t>-Central dogma of molecular biology is that DNA is transcribed into mRNA using RNA polymerases; RNA finds its way to a ribosome and is translated into proteins. Occurs In most biological cells with some exceptions such as retroviruses which convert RNA to DNA  using reverse </a:t>
            </a:r>
            <a:r>
              <a:rPr lang="en-US" err="1"/>
              <a:t>transcriptases</a:t>
            </a:r>
            <a:r>
              <a:rPr lang="en-US"/>
              <a:t>.</a:t>
            </a:r>
            <a:endParaRPr/>
          </a:p>
          <a:p>
            <a:pPr marL="0" lvl="0" indent="0" algn="l" rtl="0">
              <a:spcBef>
                <a:spcPts val="0"/>
              </a:spcBef>
              <a:spcAft>
                <a:spcPts val="0"/>
              </a:spcAft>
              <a:buClr>
                <a:schemeClr val="dk1"/>
              </a:buClr>
              <a:buSzPts val="1200"/>
              <a:buFont typeface="Calibri"/>
              <a:buNone/>
            </a:pPr>
            <a:r>
              <a:rPr lang="en-US"/>
              <a:t>-RNA Seq is a technique that uses next gen sequencing to analyze presence/quantity of RNA in cells/tissues- transcriptome</a:t>
            </a:r>
            <a:endParaRPr/>
          </a:p>
          <a:p>
            <a:pPr marL="0" lvl="0" indent="0" algn="l" rtl="0">
              <a:spcBef>
                <a:spcPts val="0"/>
              </a:spcBef>
              <a:spcAft>
                <a:spcPts val="0"/>
              </a:spcAft>
              <a:buClr>
                <a:schemeClr val="dk1"/>
              </a:buClr>
              <a:buSzPts val="1200"/>
              <a:buFont typeface="Calibri"/>
              <a:buNone/>
            </a:pPr>
            <a:endParaRPr/>
          </a:p>
          <a:p>
            <a:pPr marL="0" lvl="0" indent="0" algn="l" rtl="0">
              <a:spcBef>
                <a:spcPts val="0"/>
              </a:spcBef>
              <a:spcAft>
                <a:spcPts val="0"/>
              </a:spcAft>
              <a:buClr>
                <a:schemeClr val="dk1"/>
              </a:buClr>
              <a:buSzPts val="1200"/>
              <a:buFont typeface="Calibri"/>
              <a:buNone/>
            </a:pPr>
            <a:r>
              <a:rPr lang="en-US"/>
              <a:t>Information:</a:t>
            </a:r>
            <a:endParaRPr/>
          </a:p>
          <a:p>
            <a:pPr marL="0" lvl="0" indent="0" algn="l" rtl="0">
              <a:spcBef>
                <a:spcPts val="0"/>
              </a:spcBef>
              <a:spcAft>
                <a:spcPts val="0"/>
              </a:spcAft>
              <a:buClr>
                <a:schemeClr val="dk1"/>
              </a:buClr>
              <a:buSzPts val="1200"/>
              <a:buFont typeface="Calibri"/>
              <a:buNone/>
            </a:pPr>
            <a:r>
              <a:rPr lang="en-US"/>
              <a:t>https://groups.inf.ed.ac.uk/bionlp/links/central-dogma.html</a:t>
            </a:r>
            <a:endParaRPr/>
          </a:p>
          <a:p>
            <a:pPr marL="0" lvl="0" indent="0" algn="l" rtl="0">
              <a:spcBef>
                <a:spcPts val="0"/>
              </a:spcBef>
              <a:spcAft>
                <a:spcPts val="0"/>
              </a:spcAft>
              <a:buClr>
                <a:schemeClr val="dk1"/>
              </a:buClr>
              <a:buSzPts val="1200"/>
              <a:buFont typeface="Calibri"/>
              <a:buNone/>
            </a:pPr>
            <a:r>
              <a:rPr lang="en-US"/>
              <a:t>Exceptions such as retroviruses which use reverse </a:t>
            </a:r>
            <a:r>
              <a:rPr lang="en-US" err="1"/>
              <a:t>transcriptases</a:t>
            </a:r>
            <a:r>
              <a:rPr lang="en-US"/>
              <a:t> to convert RNA to DNA, and prions</a:t>
            </a:r>
            <a:endParaRPr/>
          </a:p>
          <a:p>
            <a:pPr marL="0" lvl="0" indent="0" algn="l" rtl="0">
              <a:spcBef>
                <a:spcPts val="0"/>
              </a:spcBef>
              <a:spcAft>
                <a:spcPts val="0"/>
              </a:spcAft>
              <a:buClr>
                <a:schemeClr val="dk1"/>
              </a:buClr>
              <a:buSzPts val="1200"/>
              <a:buFont typeface="Calibri"/>
              <a:buNone/>
            </a:pPr>
            <a:endParaRPr/>
          </a:p>
          <a:p>
            <a:pPr marL="0" lvl="0" indent="0" algn="l" rtl="0">
              <a:spcBef>
                <a:spcPts val="0"/>
              </a:spcBef>
              <a:spcAft>
                <a:spcPts val="0"/>
              </a:spcAft>
              <a:buClr>
                <a:schemeClr val="dk1"/>
              </a:buClr>
              <a:buSzPts val="1200"/>
              <a:buFont typeface="Calibri"/>
              <a:buNone/>
            </a:pPr>
            <a:r>
              <a:rPr lang="en-US" sz="1200" b="0" i="0">
                <a:solidFill>
                  <a:schemeClr val="dk1"/>
                </a:solidFill>
                <a:latin typeface="Calibri"/>
                <a:ea typeface="Calibri"/>
                <a:cs typeface="Calibri"/>
                <a:sym typeface="Calibri"/>
              </a:rPr>
              <a:t>The </a:t>
            </a:r>
            <a:r>
              <a:rPr lang="en-US" sz="1200" b="1" i="0">
                <a:solidFill>
                  <a:schemeClr val="dk1"/>
                </a:solidFill>
                <a:latin typeface="Calibri"/>
                <a:ea typeface="Calibri"/>
                <a:cs typeface="Calibri"/>
                <a:sym typeface="Calibri"/>
              </a:rPr>
              <a:t>central dogma of </a:t>
            </a:r>
            <a:r>
              <a:rPr lang="en-US" sz="1200" b="1" i="0" u="sng">
                <a:solidFill>
                  <a:schemeClr val="dk1"/>
                </a:solidFill>
                <a:latin typeface="Calibri"/>
                <a:ea typeface="Calibri"/>
                <a:cs typeface="Calibri"/>
                <a:sym typeface="Calibri"/>
                <a:hlinkClick r:id="rId3">
                  <a:extLst>
                    <a:ext uri="{A12FA001-AC4F-418D-AE19-62706E023703}">
                      <ahyp:hlinkClr xmlns:ahyp="http://schemas.microsoft.com/office/drawing/2018/hyperlinkcolor" val="tx"/>
                    </a:ext>
                  </a:extLst>
                </a:hlinkClick>
              </a:rPr>
              <a:t>molecular biology</a:t>
            </a:r>
            <a:r>
              <a:rPr lang="en-US" sz="1200" b="0" i="0">
                <a:solidFill>
                  <a:schemeClr val="dk1"/>
                </a:solidFill>
                <a:latin typeface="Calibri"/>
                <a:ea typeface="Calibri"/>
                <a:cs typeface="Calibri"/>
                <a:sym typeface="Calibri"/>
              </a:rPr>
              <a:t> (sometimes </a:t>
            </a:r>
            <a:r>
              <a:rPr lang="en-US" sz="1200" b="1" i="0">
                <a:solidFill>
                  <a:schemeClr val="dk1"/>
                </a:solidFill>
                <a:latin typeface="Calibri"/>
                <a:ea typeface="Calibri"/>
                <a:cs typeface="Calibri"/>
                <a:sym typeface="Calibri"/>
              </a:rPr>
              <a:t>Crick's central dogma</a:t>
            </a:r>
            <a:r>
              <a:rPr lang="en-US" sz="1200" b="0" i="0">
                <a:solidFill>
                  <a:schemeClr val="dk1"/>
                </a:solidFill>
                <a:latin typeface="Calibri"/>
                <a:ea typeface="Calibri"/>
                <a:cs typeface="Calibri"/>
                <a:sym typeface="Calibri"/>
              </a:rPr>
              <a:t> after </a:t>
            </a:r>
            <a:r>
              <a:rPr lang="en-US" sz="1200" b="0" i="0" u="sng">
                <a:solidFill>
                  <a:schemeClr val="dk1"/>
                </a:solidFill>
                <a:latin typeface="Calibri"/>
                <a:ea typeface="Calibri"/>
                <a:cs typeface="Calibri"/>
                <a:sym typeface="Calibri"/>
                <a:hlinkClick r:id="rId4">
                  <a:extLst>
                    <a:ext uri="{A12FA001-AC4F-418D-AE19-62706E023703}">
                      <ahyp:hlinkClr xmlns:ahyp="http://schemas.microsoft.com/office/drawing/2018/hyperlinkcolor" val="tx"/>
                    </a:ext>
                  </a:extLst>
                </a:hlinkClick>
              </a:rPr>
              <a:t>Francis Crick</a:t>
            </a:r>
            <a:r>
              <a:rPr lang="en-US" sz="1200" b="0" i="0">
                <a:solidFill>
                  <a:schemeClr val="dk1"/>
                </a:solidFill>
                <a:latin typeface="Calibri"/>
                <a:ea typeface="Calibri"/>
                <a:cs typeface="Calibri"/>
                <a:sym typeface="Calibri"/>
              </a:rPr>
              <a:t> who coined the term and discovered some of the principles) states that the flow of </a:t>
            </a:r>
            <a:r>
              <a:rPr lang="en-US" sz="1200" b="0" i="0" u="sng">
                <a:solidFill>
                  <a:schemeClr val="dk1"/>
                </a:solidFill>
                <a:latin typeface="Calibri"/>
                <a:ea typeface="Calibri"/>
                <a:cs typeface="Calibri"/>
                <a:sym typeface="Calibri"/>
                <a:hlinkClick r:id="rId5">
                  <a:extLst>
                    <a:ext uri="{A12FA001-AC4F-418D-AE19-62706E023703}">
                      <ahyp:hlinkClr xmlns:ahyp="http://schemas.microsoft.com/office/drawing/2018/hyperlinkcolor" val="tx"/>
                    </a:ext>
                  </a:extLst>
                </a:hlinkClick>
              </a:rPr>
              <a:t>genetic</a:t>
            </a:r>
            <a:r>
              <a:rPr lang="en-US" sz="1200" b="0" i="0">
                <a:solidFill>
                  <a:schemeClr val="dk1"/>
                </a:solidFill>
                <a:latin typeface="Calibri"/>
                <a:ea typeface="Calibri"/>
                <a:cs typeface="Calibri"/>
                <a:sym typeface="Calibri"/>
              </a:rPr>
              <a:t> information is "</a:t>
            </a:r>
            <a:r>
              <a:rPr lang="en-US" sz="1200" b="0" i="0" u="sng">
                <a:solidFill>
                  <a:schemeClr val="dk1"/>
                </a:solidFill>
                <a:latin typeface="Calibri"/>
                <a:ea typeface="Calibri"/>
                <a:cs typeface="Calibri"/>
                <a:sym typeface="Calibri"/>
                <a:hlinkClick r:id="rId6">
                  <a:extLst>
                    <a:ext uri="{A12FA001-AC4F-418D-AE19-62706E023703}">
                      <ahyp:hlinkClr xmlns:ahyp="http://schemas.microsoft.com/office/drawing/2018/hyperlinkcolor" val="tx"/>
                    </a:ext>
                  </a:extLst>
                </a:hlinkClick>
              </a:rPr>
              <a:t>DNA</a:t>
            </a:r>
            <a:r>
              <a:rPr lang="en-US" sz="1200" b="0" i="0">
                <a:solidFill>
                  <a:schemeClr val="dk1"/>
                </a:solidFill>
                <a:latin typeface="Calibri"/>
                <a:ea typeface="Calibri"/>
                <a:cs typeface="Calibri"/>
                <a:sym typeface="Calibri"/>
              </a:rPr>
              <a:t> to </a:t>
            </a:r>
            <a:r>
              <a:rPr lang="en-US" sz="1200" b="0" i="0" u="sng">
                <a:solidFill>
                  <a:schemeClr val="dk1"/>
                </a:solidFill>
                <a:latin typeface="Calibri"/>
                <a:ea typeface="Calibri"/>
                <a:cs typeface="Calibri"/>
                <a:sym typeface="Calibri"/>
                <a:hlinkClick r:id="rId7">
                  <a:extLst>
                    <a:ext uri="{A12FA001-AC4F-418D-AE19-62706E023703}">
                      <ahyp:hlinkClr xmlns:ahyp="http://schemas.microsoft.com/office/drawing/2018/hyperlinkcolor" val="tx"/>
                    </a:ext>
                  </a:extLst>
                </a:hlinkClick>
              </a:rPr>
              <a:t>RNA</a:t>
            </a:r>
            <a:r>
              <a:rPr lang="en-US" sz="1200" b="0" i="0">
                <a:solidFill>
                  <a:schemeClr val="dk1"/>
                </a:solidFill>
                <a:latin typeface="Calibri"/>
                <a:ea typeface="Calibri"/>
                <a:cs typeface="Calibri"/>
                <a:sym typeface="Calibri"/>
              </a:rPr>
              <a:t> to </a:t>
            </a:r>
            <a:r>
              <a:rPr lang="en-US" sz="1200" b="0" i="0" u="sng">
                <a:solidFill>
                  <a:schemeClr val="dk1"/>
                </a:solidFill>
                <a:latin typeface="Calibri"/>
                <a:ea typeface="Calibri"/>
                <a:cs typeface="Calibri"/>
                <a:sym typeface="Calibri"/>
                <a:hlinkClick r:id="rId8">
                  <a:extLst>
                    <a:ext uri="{A12FA001-AC4F-418D-AE19-62706E023703}">
                      <ahyp:hlinkClr xmlns:ahyp="http://schemas.microsoft.com/office/drawing/2018/hyperlinkcolor" val="tx"/>
                    </a:ext>
                  </a:extLst>
                </a:hlinkClick>
              </a:rPr>
              <a:t>protein</a:t>
            </a:r>
            <a:r>
              <a:rPr lang="en-US" sz="1200" b="0" i="0">
                <a:solidFill>
                  <a:schemeClr val="dk1"/>
                </a:solidFill>
                <a:latin typeface="Calibri"/>
                <a:ea typeface="Calibri"/>
                <a:cs typeface="Calibri"/>
                <a:sym typeface="Calibri"/>
              </a:rPr>
              <a:t>". With a few </a:t>
            </a:r>
            <a:r>
              <a:rPr lang="en-US" sz="1200" b="0" i="0" u="sng">
                <a:solidFill>
                  <a:schemeClr val="dk1"/>
                </a:solidFill>
                <a:latin typeface="Calibri"/>
                <a:ea typeface="Calibri"/>
                <a:cs typeface="Calibri"/>
                <a:sym typeface="Calibri"/>
                <a:hlinkClick r:id="rId9">
                  <a:extLst>
                    <a:ext uri="{A12FA001-AC4F-418D-AE19-62706E023703}">
                      <ahyp:hlinkClr xmlns:ahyp="http://schemas.microsoft.com/office/drawing/2018/hyperlinkcolor" val="tx"/>
                    </a:ext>
                  </a:extLst>
                </a:hlinkClick>
              </a:rPr>
              <a:t>notable exceptions</a:t>
            </a:r>
            <a:r>
              <a:rPr lang="en-US" sz="1200" b="0" i="0">
                <a:solidFill>
                  <a:schemeClr val="dk1"/>
                </a:solidFill>
                <a:latin typeface="Calibri"/>
                <a:ea typeface="Calibri"/>
                <a:cs typeface="Calibri"/>
                <a:sym typeface="Calibri"/>
              </a:rPr>
              <a:t>, all </a:t>
            </a:r>
            <a:r>
              <a:rPr lang="en-US" sz="1200" b="0" i="0" u="sng">
                <a:solidFill>
                  <a:schemeClr val="dk1"/>
                </a:solidFill>
                <a:latin typeface="Calibri"/>
                <a:ea typeface="Calibri"/>
                <a:cs typeface="Calibri"/>
                <a:sym typeface="Calibri"/>
                <a:hlinkClick r:id="rId10">
                  <a:extLst>
                    <a:ext uri="{A12FA001-AC4F-418D-AE19-62706E023703}">
                      <ahyp:hlinkClr xmlns:ahyp="http://schemas.microsoft.com/office/drawing/2018/hyperlinkcolor" val="tx"/>
                    </a:ext>
                  </a:extLst>
                </a:hlinkClick>
              </a:rPr>
              <a:t>biological cells</a:t>
            </a:r>
            <a:r>
              <a:rPr lang="en-US" sz="1200" b="0" i="0">
                <a:solidFill>
                  <a:schemeClr val="dk1"/>
                </a:solidFill>
                <a:latin typeface="Calibri"/>
                <a:ea typeface="Calibri"/>
                <a:cs typeface="Calibri"/>
                <a:sym typeface="Calibri"/>
              </a:rPr>
              <a:t> conform to this rule.</a:t>
            </a:r>
            <a:endParaRPr/>
          </a:p>
          <a:p>
            <a:pPr marL="0" lvl="0" indent="0" algn="l" rtl="0">
              <a:spcBef>
                <a:spcPts val="0"/>
              </a:spcBef>
              <a:spcAft>
                <a:spcPts val="0"/>
              </a:spcAft>
              <a:buClr>
                <a:schemeClr val="dk1"/>
              </a:buClr>
              <a:buSzPts val="1200"/>
              <a:buFont typeface="Calibri"/>
              <a:buNone/>
            </a:pPr>
            <a:endParaRPr sz="1200" b="0" i="0">
              <a:solidFill>
                <a:schemeClr val="dk1"/>
              </a:solidFill>
              <a:latin typeface="Calibri"/>
              <a:ea typeface="Calibri"/>
              <a:cs typeface="Calibri"/>
              <a:sym typeface="Calibri"/>
            </a:endParaRPr>
          </a:p>
          <a:p>
            <a:pPr marL="0" lvl="0" indent="0" algn="l" rtl="0">
              <a:spcBef>
                <a:spcPts val="0"/>
              </a:spcBef>
              <a:spcAft>
                <a:spcPts val="0"/>
              </a:spcAft>
              <a:buNone/>
            </a:pPr>
            <a:r>
              <a:rPr lang="en-US" sz="1200" b="0" i="0">
                <a:solidFill>
                  <a:schemeClr val="dk1"/>
                </a:solidFill>
                <a:latin typeface="Calibri"/>
                <a:ea typeface="Calibri"/>
                <a:cs typeface="Calibri"/>
                <a:sym typeface="Calibri"/>
              </a:rPr>
              <a:t>The central dogma is not really a </a:t>
            </a:r>
            <a:r>
              <a:rPr lang="en-US" sz="1200" b="0" i="0" u="sng">
                <a:solidFill>
                  <a:schemeClr val="dk1"/>
                </a:solidFill>
                <a:latin typeface="Calibri"/>
                <a:ea typeface="Calibri"/>
                <a:cs typeface="Calibri"/>
                <a:sym typeface="Calibri"/>
                <a:hlinkClick r:id="rId11">
                  <a:extLst>
                    <a:ext uri="{A12FA001-AC4F-418D-AE19-62706E023703}">
                      <ahyp:hlinkClr xmlns:ahyp="http://schemas.microsoft.com/office/drawing/2018/hyperlinkcolor" val="tx"/>
                    </a:ext>
                  </a:extLst>
                </a:hlinkClick>
              </a:rPr>
              <a:t>dogma</a:t>
            </a:r>
            <a:r>
              <a:rPr lang="en-US" sz="1200" b="0" i="0">
                <a:solidFill>
                  <a:schemeClr val="dk1"/>
                </a:solidFill>
                <a:latin typeface="Calibri"/>
                <a:ea typeface="Calibri"/>
                <a:cs typeface="Calibri"/>
                <a:sym typeface="Calibri"/>
              </a:rPr>
              <a:t> in the traditional sense of the word, like all </a:t>
            </a:r>
            <a:r>
              <a:rPr lang="en-US" sz="1200" b="0" i="0" u="sng">
                <a:solidFill>
                  <a:schemeClr val="dk1"/>
                </a:solidFill>
                <a:latin typeface="Calibri"/>
                <a:ea typeface="Calibri"/>
                <a:cs typeface="Calibri"/>
                <a:sym typeface="Calibri"/>
                <a:hlinkClick r:id="rId12">
                  <a:extLst>
                    <a:ext uri="{A12FA001-AC4F-418D-AE19-62706E023703}">
                      <ahyp:hlinkClr xmlns:ahyp="http://schemas.microsoft.com/office/drawing/2018/hyperlinkcolor" val="tx"/>
                    </a:ext>
                  </a:extLst>
                </a:hlinkClick>
              </a:rPr>
              <a:t>scientific theories</a:t>
            </a:r>
            <a:r>
              <a:rPr lang="en-US" sz="1200" b="0" i="0">
                <a:solidFill>
                  <a:schemeClr val="dk1"/>
                </a:solidFill>
                <a:latin typeface="Calibri"/>
                <a:ea typeface="Calibri"/>
                <a:cs typeface="Calibri"/>
                <a:sym typeface="Calibri"/>
              </a:rPr>
              <a:t> it is modified as we learn more details of the processes.</a:t>
            </a:r>
            <a:endParaRPr/>
          </a:p>
          <a:p>
            <a:pPr marL="0" lvl="0" indent="0" algn="l" rtl="0">
              <a:spcBef>
                <a:spcPts val="0"/>
              </a:spcBef>
              <a:spcAft>
                <a:spcPts val="0"/>
              </a:spcAft>
              <a:buNone/>
            </a:pPr>
            <a:endParaRPr sz="1200" b="0" i="0">
              <a:solidFill>
                <a:schemeClr val="dk1"/>
              </a:solidFill>
              <a:latin typeface="Calibri"/>
              <a:ea typeface="Calibri"/>
              <a:cs typeface="Calibri"/>
              <a:sym typeface="Calibri"/>
            </a:endParaRPr>
          </a:p>
          <a:p>
            <a:pPr marL="0" lvl="0" indent="0" algn="l" rtl="0">
              <a:spcBef>
                <a:spcPts val="0"/>
              </a:spcBef>
              <a:spcAft>
                <a:spcPts val="0"/>
              </a:spcAft>
              <a:buNone/>
            </a:pPr>
            <a:r>
              <a:rPr lang="en-US" sz="1200" b="0" i="0">
                <a:solidFill>
                  <a:schemeClr val="dk1"/>
                </a:solidFill>
                <a:latin typeface="Calibri"/>
                <a:ea typeface="Calibri"/>
                <a:cs typeface="Calibri"/>
                <a:sym typeface="Calibri"/>
              </a:rPr>
              <a:t>The biggest revolution in the central dogma was the discovery of </a:t>
            </a:r>
            <a:r>
              <a:rPr lang="en-US" sz="1200" b="0" i="0" u="sng">
                <a:solidFill>
                  <a:schemeClr val="dk1"/>
                </a:solidFill>
                <a:latin typeface="Calibri"/>
                <a:ea typeface="Calibri"/>
                <a:cs typeface="Calibri"/>
                <a:sym typeface="Calibri"/>
                <a:hlinkClick r:id="rId13">
                  <a:extLst>
                    <a:ext uri="{A12FA001-AC4F-418D-AE19-62706E023703}">
                      <ahyp:hlinkClr xmlns:ahyp="http://schemas.microsoft.com/office/drawing/2018/hyperlinkcolor" val="tx"/>
                    </a:ext>
                  </a:extLst>
                </a:hlinkClick>
              </a:rPr>
              <a:t>retroviruses</a:t>
            </a:r>
            <a:r>
              <a:rPr lang="en-US" sz="1200" b="0" i="0">
                <a:solidFill>
                  <a:schemeClr val="dk1"/>
                </a:solidFill>
                <a:latin typeface="Calibri"/>
                <a:ea typeface="Calibri"/>
                <a:cs typeface="Calibri"/>
                <a:sym typeface="Calibri"/>
              </a:rPr>
              <a:t>, which transcribe RNA into DNA through the use of a special enzyme called </a:t>
            </a:r>
            <a:r>
              <a:rPr lang="en-US" sz="1200" b="0" i="0" u="sng">
                <a:solidFill>
                  <a:schemeClr val="dk1"/>
                </a:solidFill>
                <a:latin typeface="Calibri"/>
                <a:ea typeface="Calibri"/>
                <a:cs typeface="Calibri"/>
                <a:sym typeface="Calibri"/>
                <a:hlinkClick r:id="rId14">
                  <a:extLst>
                    <a:ext uri="{A12FA001-AC4F-418D-AE19-62706E023703}">
                      <ahyp:hlinkClr xmlns:ahyp="http://schemas.microsoft.com/office/drawing/2018/hyperlinkcolor" val="tx"/>
                    </a:ext>
                  </a:extLst>
                </a:hlinkClick>
              </a:rPr>
              <a:t>reverse transcriptase</a:t>
            </a:r>
            <a:r>
              <a:rPr lang="en-US" sz="1200" b="0" i="0">
                <a:solidFill>
                  <a:schemeClr val="dk1"/>
                </a:solidFill>
                <a:latin typeface="Calibri"/>
                <a:ea typeface="Calibri"/>
                <a:cs typeface="Calibri"/>
                <a:sym typeface="Calibri"/>
              </a:rPr>
              <a:t> has resulted in an exception to the central dogma; RNA → DNA → RNA → protein. Also, some virus species are so primitive that they use only RNA → proteins, having not developed DNA. With the discovery of </a:t>
            </a:r>
            <a:r>
              <a:rPr lang="en-US" sz="1200" b="0" i="0" u="sng">
                <a:solidFill>
                  <a:schemeClr val="dk1"/>
                </a:solidFill>
                <a:latin typeface="Calibri"/>
                <a:ea typeface="Calibri"/>
                <a:cs typeface="Calibri"/>
                <a:sym typeface="Calibri"/>
                <a:hlinkClick r:id="rId15">
                  <a:extLst>
                    <a:ext uri="{A12FA001-AC4F-418D-AE19-62706E023703}">
                      <ahyp:hlinkClr xmlns:ahyp="http://schemas.microsoft.com/office/drawing/2018/hyperlinkcolor" val="tx"/>
                    </a:ext>
                  </a:extLst>
                </a:hlinkClick>
              </a:rPr>
              <a:t>prions</a:t>
            </a:r>
            <a:r>
              <a:rPr lang="en-US" sz="1200" b="0" i="0">
                <a:solidFill>
                  <a:schemeClr val="dk1"/>
                </a:solidFill>
                <a:latin typeface="Calibri"/>
                <a:ea typeface="Calibri"/>
                <a:cs typeface="Calibri"/>
                <a:sym typeface="Calibri"/>
              </a:rPr>
              <a:t>, a new exception to the central dogma has been discovered, Protein → Protein.</a:t>
            </a:r>
            <a:endParaRPr/>
          </a:p>
          <a:p>
            <a:pPr marL="0" lvl="0" indent="0" algn="l" rtl="0">
              <a:spcBef>
                <a:spcPts val="0"/>
              </a:spcBef>
              <a:spcAft>
                <a:spcPts val="0"/>
              </a:spcAft>
              <a:buClr>
                <a:schemeClr val="dk1"/>
              </a:buClr>
              <a:buSzPts val="1200"/>
              <a:buFont typeface="Calibri"/>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a:extLst>
            <a:ext uri="{FF2B5EF4-FFF2-40B4-BE49-F238E27FC236}">
              <a16:creationId xmlns:a16="http://schemas.microsoft.com/office/drawing/2014/main" id="{0A3E1248-37BE-1A69-5045-B85336E20CE0}"/>
            </a:ext>
          </a:extLst>
        </p:cNvPr>
        <p:cNvGrpSpPr/>
        <p:nvPr/>
      </p:nvGrpSpPr>
      <p:grpSpPr>
        <a:xfrm>
          <a:off x="0" y="0"/>
          <a:ext cx="0" cy="0"/>
          <a:chOff x="0" y="0"/>
          <a:chExt cx="0" cy="0"/>
        </a:xfrm>
      </p:grpSpPr>
      <p:sp>
        <p:nvSpPr>
          <p:cNvPr id="170" name="Google Shape;170;p6:notes">
            <a:extLst>
              <a:ext uri="{FF2B5EF4-FFF2-40B4-BE49-F238E27FC236}">
                <a16:creationId xmlns:a16="http://schemas.microsoft.com/office/drawing/2014/main" id="{DFC405B2-8E6B-78B5-230C-1456C345543B}"/>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1" name="Google Shape;171;p6:notes">
            <a:extLst>
              <a:ext uri="{FF2B5EF4-FFF2-40B4-BE49-F238E27FC236}">
                <a16:creationId xmlns:a16="http://schemas.microsoft.com/office/drawing/2014/main" id="{E2E0A235-7001-56C7-E097-6BE4DD6E191A}"/>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1200"/>
              <a:buFont typeface="Calibri"/>
              <a:buNone/>
            </a:pPr>
            <a:r>
              <a:rPr lang="en-US" sz="1200" dirty="0">
                <a:solidFill>
                  <a:schemeClr val="tx1"/>
                </a:solidFill>
              </a:rPr>
              <a:t>https://wiki.illinois.edu/wiki/display/HPCBio/Fall+RNA-Seq+Workshop</a:t>
            </a:r>
            <a:endParaRPr sz="1200" dirty="0">
              <a:solidFill>
                <a:schemeClr val="tx1"/>
              </a:solidFill>
            </a:endParaRPr>
          </a:p>
          <a:p>
            <a:pPr marL="0" lvl="0" indent="0" algn="l" rtl="0">
              <a:spcBef>
                <a:spcPts val="0"/>
              </a:spcBef>
              <a:spcAft>
                <a:spcPts val="0"/>
              </a:spcAft>
              <a:buNone/>
            </a:pPr>
            <a:r>
              <a:rPr lang="en-US" dirty="0"/>
              <a:t>https://rnaseq.uoregon.edu/#exp-design</a:t>
            </a:r>
            <a:endParaRPr dirty="0"/>
          </a:p>
        </p:txBody>
      </p:sp>
    </p:spTree>
    <p:extLst>
      <p:ext uri="{BB962C8B-B14F-4D97-AF65-F5344CB8AC3E}">
        <p14:creationId xmlns:p14="http://schemas.microsoft.com/office/powerpoint/2010/main" val="371760243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2" name="Google Shape;422;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60" name="Google Shape;460;p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67" name="Google Shape;467;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200">
                <a:solidFill>
                  <a:schemeClr val="dk1"/>
                </a:solidFill>
                <a:latin typeface="Calibri"/>
                <a:ea typeface="Calibri"/>
                <a:cs typeface="Calibri"/>
                <a:sym typeface="Calibri"/>
              </a:rPr>
              <a:t>Information:</a:t>
            </a:r>
            <a:endParaRPr/>
          </a:p>
          <a:p>
            <a:pPr marL="0" marR="0" lvl="0" indent="0" algn="l" rtl="0">
              <a:lnSpc>
                <a:spcPct val="100000"/>
              </a:lnSpc>
              <a:spcBef>
                <a:spcPts val="0"/>
              </a:spcBef>
              <a:spcAft>
                <a:spcPts val="0"/>
              </a:spcAft>
              <a:buClr>
                <a:srgbClr val="666666"/>
              </a:buClr>
              <a:buSzPts val="1200"/>
              <a:buFont typeface="Arial"/>
              <a:buNone/>
            </a:pPr>
            <a:r>
              <a:rPr lang="en-US" sz="1200" u="none">
                <a:solidFill>
                  <a:srgbClr val="666666"/>
                </a:solidFill>
                <a:uFill>
                  <a:noFill/>
                </a:uFill>
                <a:latin typeface="Arial"/>
                <a:ea typeface="Arial"/>
                <a:cs typeface="Arial"/>
                <a:sym typeface="Arial"/>
                <a:hlinkClick r:id="rId3">
                  <a:extLst>
                    <a:ext uri="{A12FA001-AC4F-418D-AE19-62706E023703}">
                      <ahyp:hlinkClr xmlns:ahyp="http://schemas.microsoft.com/office/drawing/2018/hyperlinkcolor" val="tx"/>
                    </a:ext>
                  </a:extLst>
                </a:hlinkClick>
              </a:rPr>
              <a:t>Hosseini, Morteza, Diogo Pratas, and Armando J. Pinho. "A survey on data compression methods for biological sequences." Information 7.4 (2016): 56.</a:t>
            </a:r>
            <a:endParaRPr sz="1200" u="none">
              <a:solidFill>
                <a:srgbClr val="666666"/>
              </a:solidFill>
              <a:latin typeface="Arial"/>
              <a:ea typeface="Arial"/>
              <a:cs typeface="Arial"/>
              <a:sym typeface="Arial"/>
            </a:endParaRPr>
          </a:p>
          <a:p>
            <a:pPr marL="0" lvl="0" indent="0" algn="l" rtl="0">
              <a:spcBef>
                <a:spcPts val="0"/>
              </a:spcBef>
              <a:spcAft>
                <a:spcPts val="0"/>
              </a:spcAft>
              <a:buNone/>
            </a:pPr>
            <a:endParaRPr sz="1200">
              <a:solidFill>
                <a:schemeClr val="dk1"/>
              </a:solidFill>
              <a:latin typeface="Calibri"/>
              <a:ea typeface="Calibri"/>
              <a:cs typeface="Calibri"/>
              <a:sym typeface="Calibri"/>
            </a:endParaRPr>
          </a:p>
          <a:p>
            <a:pPr marL="0" lvl="0" indent="0" algn="l" rtl="0">
              <a:spcBef>
                <a:spcPts val="0"/>
              </a:spcBef>
              <a:spcAft>
                <a:spcPts val="0"/>
              </a:spcAft>
              <a:buNone/>
            </a:pPr>
            <a:r>
              <a:rPr lang="en-US" sz="1200">
                <a:solidFill>
                  <a:schemeClr val="dk1"/>
                </a:solidFill>
                <a:latin typeface="Calibri"/>
                <a:ea typeface="Calibri"/>
                <a:cs typeface="Calibri"/>
                <a:sym typeface="Calibri"/>
              </a:rPr>
              <a:t>Script:</a:t>
            </a:r>
            <a:endParaRPr/>
          </a:p>
          <a:p>
            <a:pPr marL="0" lvl="0" indent="0" algn="l" rtl="0">
              <a:spcBef>
                <a:spcPts val="0"/>
              </a:spcBef>
              <a:spcAft>
                <a:spcPts val="0"/>
              </a:spcAft>
              <a:buNone/>
            </a:pPr>
            <a:r>
              <a:rPr lang="en-US" sz="1200">
                <a:solidFill>
                  <a:schemeClr val="dk1"/>
                </a:solidFill>
                <a:latin typeface="Calibri"/>
                <a:ea typeface="Calibri"/>
                <a:cs typeface="Calibri"/>
                <a:sym typeface="Calibri"/>
              </a:rPr>
              <a:t>The FASTQ file format was derived from the simple text format for nucleic acid or protein sequences, FASTA.</a:t>
            </a:r>
            <a:endParaRPr/>
          </a:p>
          <a:p>
            <a:pPr marL="0" lvl="0" indent="0" algn="l" rtl="0">
              <a:spcBef>
                <a:spcPts val="0"/>
              </a:spcBef>
              <a:spcAft>
                <a:spcPts val="0"/>
              </a:spcAft>
              <a:buNone/>
            </a:pPr>
            <a:r>
              <a:rPr lang="en-US" sz="1200">
                <a:solidFill>
                  <a:schemeClr val="dk1"/>
                </a:solidFill>
                <a:latin typeface="Calibri"/>
                <a:ea typeface="Calibri"/>
                <a:cs typeface="Calibri"/>
                <a:sym typeface="Calibri"/>
              </a:rPr>
              <a:t>FASTQ bundles the sequence of every single read produced during a sequencing run together with the quality</a:t>
            </a:r>
            <a:endParaRPr/>
          </a:p>
          <a:p>
            <a:pPr marL="0" lvl="0" indent="0" algn="l" rtl="0">
              <a:spcBef>
                <a:spcPts val="0"/>
              </a:spcBef>
              <a:spcAft>
                <a:spcPts val="0"/>
              </a:spcAft>
              <a:buNone/>
            </a:pPr>
            <a:r>
              <a:rPr lang="en-US" sz="1200">
                <a:solidFill>
                  <a:schemeClr val="dk1"/>
                </a:solidFill>
                <a:latin typeface="Calibri"/>
                <a:ea typeface="Calibri"/>
                <a:cs typeface="Calibri"/>
                <a:sym typeface="Calibri"/>
              </a:rPr>
              <a:t>scores. FASTQ  files are uncompressed and quite large because they contain the following information for every</a:t>
            </a:r>
            <a:endParaRPr/>
          </a:p>
          <a:p>
            <a:pPr marL="0" lvl="0" indent="0" algn="l" rtl="0">
              <a:spcBef>
                <a:spcPts val="0"/>
              </a:spcBef>
              <a:spcAft>
                <a:spcPts val="0"/>
              </a:spcAft>
              <a:buNone/>
            </a:pPr>
            <a:r>
              <a:rPr lang="en-US" sz="1200">
                <a:solidFill>
                  <a:schemeClr val="dk1"/>
                </a:solidFill>
                <a:latin typeface="Calibri"/>
                <a:ea typeface="Calibri"/>
                <a:cs typeface="Calibri"/>
                <a:sym typeface="Calibri"/>
              </a:rPr>
              <a:t>single sequencing read:</a:t>
            </a:r>
            <a:endParaRPr/>
          </a:p>
          <a:p>
            <a:pPr marL="0" lvl="0" indent="0" algn="l" rtl="0">
              <a:spcBef>
                <a:spcPts val="0"/>
              </a:spcBef>
              <a:spcAft>
                <a:spcPts val="0"/>
              </a:spcAft>
              <a:buNone/>
            </a:pPr>
            <a:r>
              <a:rPr lang="en-US" sz="1200">
                <a:solidFill>
                  <a:schemeClr val="dk1"/>
                </a:solidFill>
                <a:latin typeface="Calibri"/>
                <a:ea typeface="Calibri"/>
                <a:cs typeface="Calibri"/>
                <a:sym typeface="Calibri"/>
              </a:rPr>
              <a:t>1. @ followed by the read ID and possibly information about the sequencing run</a:t>
            </a:r>
            <a:endParaRPr/>
          </a:p>
          <a:p>
            <a:pPr marL="0" lvl="0" indent="0" algn="l" rtl="0">
              <a:spcBef>
                <a:spcPts val="0"/>
              </a:spcBef>
              <a:spcAft>
                <a:spcPts val="0"/>
              </a:spcAft>
              <a:buNone/>
            </a:pPr>
            <a:r>
              <a:rPr lang="en-US" sz="1200">
                <a:solidFill>
                  <a:schemeClr val="dk1"/>
                </a:solidFill>
                <a:latin typeface="Calibri"/>
                <a:ea typeface="Calibri"/>
                <a:cs typeface="Calibri"/>
                <a:sym typeface="Calibri"/>
              </a:rPr>
              <a:t>2. sequenced bases</a:t>
            </a:r>
            <a:endParaRPr/>
          </a:p>
          <a:p>
            <a:pPr marL="0" lvl="0" indent="0" algn="l" rtl="0">
              <a:spcBef>
                <a:spcPts val="0"/>
              </a:spcBef>
              <a:spcAft>
                <a:spcPts val="0"/>
              </a:spcAft>
              <a:buNone/>
            </a:pPr>
            <a:r>
              <a:rPr lang="en-US" sz="1200">
                <a:solidFill>
                  <a:schemeClr val="dk1"/>
                </a:solidFill>
                <a:latin typeface="Calibri"/>
                <a:ea typeface="Calibri"/>
                <a:cs typeface="Calibri"/>
                <a:sym typeface="Calibri"/>
              </a:rPr>
              <a:t>3. + (perhaps followed by the read ID again, or some other description)</a:t>
            </a:r>
            <a:endParaRPr/>
          </a:p>
          <a:p>
            <a:pPr marL="0" lvl="0" indent="0" algn="l" rtl="0">
              <a:spcBef>
                <a:spcPts val="0"/>
              </a:spcBef>
              <a:spcAft>
                <a:spcPts val="0"/>
              </a:spcAft>
              <a:buNone/>
            </a:pPr>
            <a:r>
              <a:rPr lang="en-US" sz="1200">
                <a:solidFill>
                  <a:schemeClr val="dk1"/>
                </a:solidFill>
                <a:latin typeface="Calibri"/>
                <a:ea typeface="Calibri"/>
                <a:cs typeface="Calibri"/>
                <a:sym typeface="Calibri"/>
              </a:rPr>
              <a:t>4. quality scores for each base of the sequence (ASCII-encoded, see below)</a:t>
            </a:r>
            <a:endParaRPr/>
          </a:p>
          <a:p>
            <a:pPr marL="0" lvl="0" indent="0" algn="l" rtl="0">
              <a:spcBef>
                <a:spcPts val="0"/>
              </a:spcBef>
              <a:spcAft>
                <a:spcPts val="0"/>
              </a:spcAft>
              <a:buNone/>
            </a:pPr>
            <a:endParaRPr lang="en-US" sz="1200">
              <a:solidFill>
                <a:schemeClr val="dk1"/>
              </a:solidFill>
              <a:latin typeface="Calibri"/>
              <a:ea typeface="Calibri"/>
              <a:cs typeface="Calibri"/>
            </a:endParaRPr>
          </a:p>
          <a:p>
            <a:pPr marL="0" lvl="0" indent="0" algn="l" rtl="0">
              <a:spcBef>
                <a:spcPts val="0"/>
              </a:spcBef>
              <a:spcAft>
                <a:spcPts val="0"/>
              </a:spcAft>
              <a:buNone/>
            </a:pPr>
            <a:r>
              <a:rPr lang="en-US" sz="1200" b="1" i="0">
                <a:solidFill>
                  <a:schemeClr val="dk1"/>
                </a:solidFill>
                <a:latin typeface="Calibri"/>
                <a:ea typeface="Calibri"/>
                <a:cs typeface="Calibri"/>
                <a:sym typeface="Calibri"/>
              </a:rPr>
              <a:t>American Standard Code for Information Interchange</a:t>
            </a:r>
            <a:r>
              <a:rPr lang="en-US" sz="1200" b="0" i="0">
                <a:solidFill>
                  <a:schemeClr val="dk1"/>
                </a:solidFill>
                <a:latin typeface="Calibri"/>
                <a:ea typeface="Calibri"/>
                <a:cs typeface="Calibri"/>
                <a:sym typeface="Calibri"/>
              </a:rPr>
              <a:t>, is a </a:t>
            </a:r>
            <a:r>
              <a:rPr lang="en-US" sz="1200" b="0" i="0" u="sng" strike="noStrike">
                <a:solidFill>
                  <a:schemeClr val="dk1"/>
                </a:solidFill>
                <a:latin typeface="Calibri"/>
                <a:ea typeface="Calibri"/>
                <a:cs typeface="Calibri"/>
                <a:sym typeface="Calibri"/>
                <a:hlinkClick r:id="rId4">
                  <a:extLst>
                    <a:ext uri="{A12FA001-AC4F-418D-AE19-62706E023703}">
                      <ahyp:hlinkClr xmlns:ahyp="http://schemas.microsoft.com/office/drawing/2018/hyperlinkcolor" val="tx"/>
                    </a:ext>
                  </a:extLst>
                </a:hlinkClick>
              </a:rPr>
              <a:t>character encoding</a:t>
            </a:r>
            <a:r>
              <a:rPr lang="en-US" sz="1200" b="0" i="0">
                <a:solidFill>
                  <a:schemeClr val="dk1"/>
                </a:solidFill>
                <a:latin typeface="Calibri"/>
                <a:ea typeface="Calibri"/>
                <a:cs typeface="Calibri"/>
                <a:sym typeface="Calibri"/>
              </a:rPr>
              <a:t> standard for electronic communication. ASCII codes represent text in computers, </a:t>
            </a:r>
            <a:r>
              <a:rPr lang="en-US" sz="1200" b="0" i="0" u="sng" strike="noStrike">
                <a:solidFill>
                  <a:schemeClr val="dk1"/>
                </a:solidFill>
                <a:latin typeface="Calibri"/>
                <a:ea typeface="Calibri"/>
                <a:cs typeface="Calibri"/>
                <a:sym typeface="Calibri"/>
                <a:hlinkClick r:id="rId5">
                  <a:extLst>
                    <a:ext uri="{A12FA001-AC4F-418D-AE19-62706E023703}">
                      <ahyp:hlinkClr xmlns:ahyp="http://schemas.microsoft.com/office/drawing/2018/hyperlinkcolor" val="tx"/>
                    </a:ext>
                  </a:extLst>
                </a:hlinkClick>
              </a:rPr>
              <a:t>telecommunications equipment</a:t>
            </a:r>
            <a:r>
              <a:rPr lang="en-US" sz="1200" b="0" i="0">
                <a:solidFill>
                  <a:schemeClr val="dk1"/>
                </a:solidFill>
                <a:latin typeface="Calibri"/>
                <a:ea typeface="Calibri"/>
                <a:cs typeface="Calibri"/>
                <a:sym typeface="Calibri"/>
              </a:rPr>
              <a:t>, and other devices.</a:t>
            </a:r>
            <a:endParaRPr/>
          </a:p>
          <a:p>
            <a:pPr marL="0" lvl="0" indent="0" algn="l" rtl="0">
              <a:spcBef>
                <a:spcPts val="0"/>
              </a:spcBef>
              <a:spcAft>
                <a:spcPts val="0"/>
              </a:spcAft>
              <a:buNone/>
            </a:pPr>
            <a:endParaRPr sz="1200" b="0" i="0">
              <a:solidFill>
                <a:schemeClr val="dk1"/>
              </a:solidFill>
              <a:latin typeface="Calibri"/>
              <a:ea typeface="Calibri"/>
              <a:cs typeface="Calibri"/>
              <a:sym typeface="Calibri"/>
            </a:endParaRPr>
          </a:p>
          <a:p>
            <a:pPr marL="0" lvl="0" indent="0" algn="l" rtl="0">
              <a:spcBef>
                <a:spcPts val="0"/>
              </a:spcBef>
              <a:spcAft>
                <a:spcPts val="0"/>
              </a:spcAft>
              <a:buNone/>
            </a:pPr>
            <a:r>
              <a:rPr lang="en-US" sz="1200" b="0" i="0">
                <a:solidFill>
                  <a:schemeClr val="dk1"/>
                </a:solidFill>
                <a:latin typeface="Calibri"/>
                <a:ea typeface="Calibri"/>
                <a:cs typeface="Calibri"/>
                <a:sym typeface="Calibri"/>
              </a:rPr>
              <a:t>The byte representing quality runs from 0x21 (lowest quality; '!' in ASCII) to 0x7e (highest quality; '~' in ASCII). Here are the quality value characters in left-to-right increasing order of quality (</a:t>
            </a:r>
            <a:r>
              <a:rPr lang="en-US" sz="1200" b="0" i="0" u="sng" strike="noStrike">
                <a:solidFill>
                  <a:schemeClr val="dk1"/>
                </a:solidFill>
                <a:latin typeface="Calibri"/>
                <a:ea typeface="Calibri"/>
                <a:cs typeface="Calibri"/>
                <a:sym typeface="Calibri"/>
                <a:hlinkClick r:id="rId6">
                  <a:extLst>
                    <a:ext uri="{A12FA001-AC4F-418D-AE19-62706E023703}">
                      <ahyp:hlinkClr xmlns:ahyp="http://schemas.microsoft.com/office/drawing/2018/hyperlinkcolor" val="tx"/>
                    </a:ext>
                  </a:extLst>
                </a:hlinkClick>
              </a:rPr>
              <a:t>ASCII</a:t>
            </a:r>
            <a:r>
              <a:rPr lang="en-US" sz="1200" b="0" i="0">
                <a:solidFill>
                  <a:schemeClr val="dk1"/>
                </a:solidFill>
                <a:latin typeface="Calibri"/>
                <a:ea typeface="Calibri"/>
                <a:cs typeface="Calibri"/>
                <a:sym typeface="Calibri"/>
              </a:rPr>
              <a:t>):</a:t>
            </a:r>
            <a:endParaRPr/>
          </a:p>
          <a:p>
            <a:pPr marL="0" lvl="0" indent="0" algn="l" rtl="0">
              <a:spcBef>
                <a:spcPts val="0"/>
              </a:spcBef>
              <a:spcAft>
                <a:spcPts val="0"/>
              </a:spcAft>
              <a:buNone/>
            </a:pPr>
            <a:r>
              <a:rPr lang="en-US"/>
              <a:t> !"#$%&amp;'()*+,-./0123456789:;&lt;=&gt;?@ABCDEFGHIJKLMNOPQRSTUVWXYZ[\]^_`</a:t>
            </a:r>
            <a:r>
              <a:rPr lang="en-US" err="1"/>
              <a:t>abcdefghijklmnopqrstuvwxyz</a:t>
            </a:r>
            <a:r>
              <a:rPr lang="en-US"/>
              <a:t>{|}~</a:t>
            </a:r>
            <a:endParaRPr sz="1200" b="0" i="0">
              <a:solidFill>
                <a:schemeClr val="dk1"/>
              </a:solidFill>
              <a:latin typeface="Calibri"/>
              <a:ea typeface="Calibri"/>
              <a:cs typeface="Calibri"/>
              <a:sym typeface="Calibri"/>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Google Shape;478;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9" name="Google Shape;479;p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r>
              <a:rPr lang="en-US" sz="1200" b="0" i="0">
                <a:solidFill>
                  <a:schemeClr val="dk1"/>
                </a:solidFill>
                <a:latin typeface="Calibri"/>
                <a:ea typeface="Calibri"/>
                <a:cs typeface="Calibri"/>
                <a:sym typeface="Calibri"/>
              </a:rPr>
              <a:t>Script</a:t>
            </a:r>
            <a:r>
              <a:rPr lang="en-US"/>
              <a:t>:</a:t>
            </a:r>
            <a:endParaRPr/>
          </a:p>
          <a:p>
            <a:pPr marL="0" lvl="0" indent="0" algn="l" rtl="0">
              <a:spcBef>
                <a:spcPts val="0"/>
              </a:spcBef>
              <a:spcAft>
                <a:spcPts val="0"/>
              </a:spcAft>
              <a:buClr>
                <a:schemeClr val="dk1"/>
              </a:buClr>
              <a:buSzPts val="1200"/>
              <a:buFont typeface="Calibri"/>
              <a:buNone/>
            </a:pPr>
            <a:r>
              <a:rPr lang="en-US" sz="1200" b="0" i="0">
                <a:solidFill>
                  <a:schemeClr val="dk1"/>
                </a:solidFill>
                <a:latin typeface="Calibri"/>
                <a:ea typeface="Calibri"/>
                <a:cs typeface="Calibri"/>
                <a:sym typeface="Calibri"/>
              </a:rPr>
              <a:t>-Phred quality scores are defined as a property which is logarithmically related to the base-calling error probabilities</a:t>
            </a:r>
            <a:endParaRPr/>
          </a:p>
          <a:p>
            <a:pPr marL="0" lvl="0" indent="0" algn="l" rtl="0">
              <a:spcBef>
                <a:spcPts val="0"/>
              </a:spcBef>
              <a:spcAft>
                <a:spcPts val="0"/>
              </a:spcAft>
              <a:buClr>
                <a:schemeClr val="dk1"/>
              </a:buClr>
              <a:buSzPts val="1200"/>
              <a:buFont typeface="Calibri"/>
              <a:buNone/>
            </a:pPr>
            <a:r>
              <a:rPr lang="en-US" sz="1200" b="0" i="0">
                <a:solidFill>
                  <a:schemeClr val="dk1"/>
                </a:solidFill>
                <a:latin typeface="Calibri"/>
                <a:ea typeface="Calibri"/>
                <a:cs typeface="Calibri"/>
                <a:sym typeface="Calibri"/>
              </a:rPr>
              <a:t>-The quality of a given base call is measured as a Phred quality score and indicates the probability of the base being called correctly</a:t>
            </a:r>
            <a:endParaRPr/>
          </a:p>
          <a:p>
            <a:pPr marL="0" lvl="0" indent="0" algn="l" rtl="0">
              <a:spcBef>
                <a:spcPts val="0"/>
              </a:spcBef>
              <a:spcAft>
                <a:spcPts val="0"/>
              </a:spcAft>
              <a:buClr>
                <a:schemeClr val="dk1"/>
              </a:buClr>
              <a:buSzPts val="1200"/>
              <a:buFont typeface="Calibri"/>
              <a:buNone/>
            </a:pPr>
            <a:r>
              <a:rPr lang="en-US" sz="1200" b="0" i="0">
                <a:solidFill>
                  <a:schemeClr val="dk1"/>
                </a:solidFill>
                <a:latin typeface="Calibri"/>
                <a:ea typeface="Calibri"/>
                <a:cs typeface="Calibri"/>
                <a:sym typeface="Calibri"/>
              </a:rPr>
              <a:t>-The scores generally range from 2 to 40 with higher scores indicating greater confidence in the call. </a:t>
            </a:r>
            <a:endParaRPr/>
          </a:p>
          <a:p>
            <a:pPr marL="0" lvl="0" indent="0" algn="l" rtl="0">
              <a:spcBef>
                <a:spcPts val="0"/>
              </a:spcBef>
              <a:spcAft>
                <a:spcPts val="0"/>
              </a:spcAft>
              <a:buClr>
                <a:schemeClr val="dk1"/>
              </a:buClr>
              <a:buSzPts val="1200"/>
              <a:buFont typeface="Calibri"/>
              <a:buNone/>
            </a:pPr>
            <a:endParaRPr sz="1200" b="0" i="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200"/>
              <a:buFont typeface="Calibri"/>
              <a:buNone/>
            </a:pPr>
            <a:r>
              <a:rPr lang="en-US" sz="1200" b="0" i="0">
                <a:solidFill>
                  <a:schemeClr val="dk1"/>
                </a:solidFill>
                <a:latin typeface="Calibri"/>
                <a:ea typeface="Calibri"/>
                <a:cs typeface="Calibri"/>
                <a:sym typeface="Calibri"/>
              </a:rPr>
              <a:t>Information:</a:t>
            </a:r>
            <a:endParaRPr/>
          </a:p>
          <a:p>
            <a:pPr marL="0" lvl="0" indent="0" algn="l" rtl="0">
              <a:spcBef>
                <a:spcPts val="0"/>
              </a:spcBef>
              <a:spcAft>
                <a:spcPts val="0"/>
              </a:spcAft>
              <a:buClr>
                <a:schemeClr val="dk1"/>
              </a:buClr>
              <a:buSzPts val="1200"/>
              <a:buFont typeface="Calibri"/>
              <a:buNone/>
            </a:pPr>
            <a:r>
              <a:rPr lang="en-US" sz="1200" b="0" i="0">
                <a:solidFill>
                  <a:schemeClr val="dk1"/>
                </a:solidFill>
                <a:latin typeface="Calibri"/>
                <a:ea typeface="Calibri"/>
                <a:cs typeface="Calibri"/>
                <a:sym typeface="Calibri"/>
              </a:rPr>
              <a:t>https://www.sciencedirect.com/science/article/pii/B9780128096338200940</a:t>
            </a:r>
            <a:endParaRPr/>
          </a:p>
          <a:p>
            <a:pPr marL="0" lvl="0" indent="0" algn="l" rtl="0">
              <a:spcBef>
                <a:spcPts val="0"/>
              </a:spcBef>
              <a:spcAft>
                <a:spcPts val="0"/>
              </a:spcAft>
              <a:buClr>
                <a:schemeClr val="dk1"/>
              </a:buClr>
              <a:buSzPts val="1200"/>
              <a:buFont typeface="Calibri"/>
              <a:buNone/>
            </a:pPr>
            <a:r>
              <a:rPr lang="en-US" sz="1200" b="0" i="0">
                <a:solidFill>
                  <a:schemeClr val="dk1"/>
                </a:solidFill>
                <a:latin typeface="Calibri"/>
                <a:ea typeface="Calibri"/>
                <a:cs typeface="Calibri"/>
                <a:sym typeface="Calibri"/>
              </a:rPr>
              <a:t>The quality of a given base call is measured as a Phred quality score and indicates the probability of the base being called correctly. The scores generally range from 2 to 40 with higher scores indicating greater confidence in the call. A common practice is to filter out bases with Phred scores below 20, although individual preferences may lead some researchers to modulate this threshold. The removal of redundant reads and undesired sequences (such as 3′ adaptors, contaminants, or primers) is essential as contaminating sequences will not align to the genome resulting in poor alignment quality. Trimming low quality ends from reads is important as current sequencers are highly error-prone, with a significant dip in base quality at the 3′ ends of reads.</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p:cNvGrpSpPr/>
        <p:nvPr/>
      </p:nvGrpSpPr>
      <p:grpSpPr>
        <a:xfrm>
          <a:off x="0" y="0"/>
          <a:ext cx="0" cy="0"/>
          <a:chOff x="0" y="0"/>
          <a:chExt cx="0" cy="0"/>
        </a:xfrm>
      </p:grpSpPr>
      <p:sp>
        <p:nvSpPr>
          <p:cNvPr id="496" name="Google Shape;496;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97" name="Google Shape;497;p2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r>
              <a:rPr lang="en-US"/>
              <a:t>Information:</a:t>
            </a:r>
            <a:endParaRPr/>
          </a:p>
          <a:p>
            <a:pPr marL="0" lvl="0" indent="0" algn="l" rtl="0">
              <a:spcBef>
                <a:spcPts val="0"/>
              </a:spcBef>
              <a:spcAft>
                <a:spcPts val="0"/>
              </a:spcAft>
              <a:buClr>
                <a:schemeClr val="dk1"/>
              </a:buClr>
              <a:buSzPts val="1200"/>
              <a:buFont typeface="Calibri"/>
              <a:buNone/>
            </a:pPr>
            <a:r>
              <a:rPr lang="en-US"/>
              <a:t>https://hbctraining.github.io/Intro-to-rnaseq-hpc-salmon/lessons/qc_fastqc_assessment.html</a:t>
            </a:r>
            <a:endParaRPr/>
          </a:p>
          <a:p>
            <a:pPr marL="0" lvl="0" indent="0" algn="l" rtl="0">
              <a:spcBef>
                <a:spcPts val="0"/>
              </a:spcBef>
              <a:spcAft>
                <a:spcPts val="0"/>
              </a:spcAft>
              <a:buClr>
                <a:schemeClr val="dk1"/>
              </a:buClr>
              <a:buSzPts val="1200"/>
              <a:buFont typeface="Calibri"/>
              <a:buNone/>
            </a:pPr>
            <a:r>
              <a:rPr lang="en-US"/>
              <a:t>https://www.ecseq.com/support/ngs/why-does-the-sequence-quality-decrease-over-the-read-in-illumina</a:t>
            </a:r>
            <a:endParaRPr/>
          </a:p>
          <a:p>
            <a:pPr marL="0" lvl="0" indent="0" algn="l" rtl="0">
              <a:spcBef>
                <a:spcPts val="0"/>
              </a:spcBef>
              <a:spcAft>
                <a:spcPts val="0"/>
              </a:spcAft>
              <a:buClr>
                <a:schemeClr val="dk1"/>
              </a:buClr>
              <a:buSzPts val="1200"/>
              <a:buFont typeface="Calibri"/>
              <a:buNone/>
            </a:pPr>
            <a:endParaRPr sz="1200" b="0" i="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200"/>
              <a:buFont typeface="Calibri"/>
              <a:buNone/>
            </a:pPr>
            <a:r>
              <a:rPr lang="en-US" sz="1200" b="0" i="0">
                <a:solidFill>
                  <a:schemeClr val="dk1"/>
                </a:solidFill>
                <a:latin typeface="Calibri"/>
                <a:ea typeface="Calibri"/>
                <a:cs typeface="Calibri"/>
                <a:sym typeface="Calibri"/>
              </a:rPr>
              <a:t>Script:</a:t>
            </a:r>
            <a:endParaRPr/>
          </a:p>
          <a:p>
            <a:pPr marL="0" lvl="0" indent="0" algn="l" rtl="0">
              <a:spcBef>
                <a:spcPts val="0"/>
              </a:spcBef>
              <a:spcAft>
                <a:spcPts val="0"/>
              </a:spcAft>
              <a:buClr>
                <a:schemeClr val="dk1"/>
              </a:buClr>
              <a:buSzPts val="1200"/>
              <a:buFont typeface="Calibri"/>
              <a:buNone/>
            </a:pPr>
            <a:r>
              <a:rPr lang="en-US" sz="1200" b="0" i="0">
                <a:solidFill>
                  <a:schemeClr val="dk1"/>
                </a:solidFill>
                <a:latin typeface="Calibri"/>
                <a:ea typeface="Calibri"/>
                <a:cs typeface="Calibri"/>
                <a:sym typeface="Calibri"/>
              </a:rPr>
              <a:t>One of the most important analysis modules is the </a:t>
            </a:r>
            <a:r>
              <a:rPr lang="en-US" sz="1200" b="1" i="0">
                <a:solidFill>
                  <a:schemeClr val="dk1"/>
                </a:solidFill>
                <a:latin typeface="Calibri"/>
                <a:ea typeface="Calibri"/>
                <a:cs typeface="Calibri"/>
                <a:sym typeface="Calibri"/>
              </a:rPr>
              <a:t>“Per base sequence quality”</a:t>
            </a:r>
            <a:r>
              <a:rPr lang="en-US" sz="1200" b="0" i="0">
                <a:solidFill>
                  <a:schemeClr val="dk1"/>
                </a:solidFill>
                <a:latin typeface="Calibri"/>
                <a:ea typeface="Calibri"/>
                <a:cs typeface="Calibri"/>
                <a:sym typeface="Calibri"/>
              </a:rPr>
              <a:t> plot. This plot provides the distribution of quality scores at each position in the read across all reads. This plot can alert us to whether there were any problems occurring during sequencing and whether we might need to contact the sequencing facility.</a:t>
            </a:r>
            <a:endParaRPr/>
          </a:p>
          <a:p>
            <a:pPr marL="0" lvl="0" indent="0" algn="l" rtl="0">
              <a:spcBef>
                <a:spcPts val="0"/>
              </a:spcBef>
              <a:spcAft>
                <a:spcPts val="0"/>
              </a:spcAft>
              <a:buClr>
                <a:schemeClr val="dk1"/>
              </a:buClr>
              <a:buSzPts val="1200"/>
              <a:buFont typeface="Calibri"/>
              <a:buNone/>
            </a:pPr>
            <a:r>
              <a:rPr lang="en-US" sz="1200" b="0" i="0">
                <a:solidFill>
                  <a:schemeClr val="dk1"/>
                </a:solidFill>
                <a:latin typeface="Calibri"/>
                <a:ea typeface="Calibri"/>
                <a:cs typeface="Calibri"/>
                <a:sym typeface="Calibri"/>
              </a:rPr>
              <a:t>The y-axis gives the quality scores, while the x-axis represents the position in the read. The color coding of the plot denotes what are considered high, medium and low quality scores.</a:t>
            </a:r>
            <a:endParaRPr/>
          </a:p>
          <a:p>
            <a:pPr marL="0" lvl="0" indent="0" algn="l" rtl="0">
              <a:spcBef>
                <a:spcPts val="0"/>
              </a:spcBef>
              <a:spcAft>
                <a:spcPts val="0"/>
              </a:spcAft>
              <a:buClr>
                <a:schemeClr val="dk1"/>
              </a:buClr>
              <a:buSzPts val="1200"/>
              <a:buFont typeface="Calibri"/>
              <a:buNone/>
            </a:pPr>
            <a:r>
              <a:rPr lang="en-US" sz="1200" b="0" i="0">
                <a:solidFill>
                  <a:schemeClr val="dk1"/>
                </a:solidFill>
                <a:latin typeface="Calibri"/>
                <a:ea typeface="Calibri"/>
                <a:cs typeface="Calibri"/>
                <a:sym typeface="Calibri"/>
              </a:rPr>
              <a:t>The quality scores appear to drop going from the beginning toward the end of the reads. For reads generated by Illumina sequencing, this is not unexpected, and there are known causes for this drop in quality. To better interpret this plot it is helpful to understand the different sequencing error profiles.</a:t>
            </a:r>
            <a:endParaRPr/>
          </a:p>
          <a:p>
            <a:pPr marL="0" lvl="0" indent="0" algn="l" rtl="0">
              <a:spcBef>
                <a:spcPts val="0"/>
              </a:spcBef>
              <a:spcAft>
                <a:spcPts val="0"/>
              </a:spcAft>
              <a:buClr>
                <a:schemeClr val="dk1"/>
              </a:buClr>
              <a:buSzPts val="1200"/>
              <a:buFont typeface="Calibri"/>
              <a:buNone/>
            </a:pPr>
            <a:endParaRPr sz="1200" b="0" i="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200"/>
              <a:buFont typeface="Calibri"/>
              <a:buNone/>
            </a:pPr>
            <a:r>
              <a:rPr lang="en-US" sz="1200" b="0" i="0">
                <a:solidFill>
                  <a:schemeClr val="dk1"/>
                </a:solidFill>
                <a:latin typeface="Calibri"/>
                <a:ea typeface="Calibri"/>
                <a:cs typeface="Calibri"/>
                <a:sym typeface="Calibri"/>
              </a:rPr>
              <a:t>https://www.ecseq.com/support/ngs/why-does-the-sequence-quality-decrease-over-the-read-in-illumina</a:t>
            </a:r>
            <a:endParaRPr/>
          </a:p>
          <a:p>
            <a:pPr marL="0" lvl="0" indent="0" algn="l" rtl="0">
              <a:spcBef>
                <a:spcPts val="0"/>
              </a:spcBef>
              <a:spcAft>
                <a:spcPts val="0"/>
              </a:spcAft>
              <a:buNone/>
            </a:pPr>
            <a:r>
              <a:rPr lang="en-US" sz="1200" b="0" i="0">
                <a:solidFill>
                  <a:schemeClr val="dk1"/>
                </a:solidFill>
                <a:latin typeface="Calibri"/>
                <a:ea typeface="Calibri"/>
                <a:cs typeface="Calibri"/>
                <a:sym typeface="Calibri"/>
              </a:rPr>
              <a:t>Illumina relies on the sequencing by synthesis procedure. During each cycle of the process the sequencer washes chemicals that include variants for all four nucleotide over the flow cell (which has different clusters with identical DNA fragments for each cluster). The nucleotides have a blocker (terminator cap) so that only 1 base gets added to each molecule of DNA at a time. After the detection of the coupled fluorescence signal the blocker can be removed and the cycle can start again. This way, the DNA fragments in each cluster get sequenced synchronously by expressing specific fluorescence signals.</a:t>
            </a:r>
            <a:endParaRPr/>
          </a:p>
          <a:p>
            <a:pPr marL="0" lvl="0" indent="0" algn="l" rtl="0">
              <a:spcBef>
                <a:spcPts val="0"/>
              </a:spcBef>
              <a:spcAft>
                <a:spcPts val="0"/>
              </a:spcAft>
              <a:buNone/>
            </a:pPr>
            <a:endParaRPr sz="1200" b="0" i="0">
              <a:solidFill>
                <a:schemeClr val="dk1"/>
              </a:solidFill>
              <a:latin typeface="Calibri"/>
              <a:ea typeface="Calibri"/>
              <a:cs typeface="Calibri"/>
              <a:sym typeface="Calibri"/>
            </a:endParaRPr>
          </a:p>
          <a:p>
            <a:pPr marL="0" lvl="0" indent="0" algn="l" rtl="0">
              <a:spcBef>
                <a:spcPts val="0"/>
              </a:spcBef>
              <a:spcAft>
                <a:spcPts val="0"/>
              </a:spcAft>
              <a:buNone/>
            </a:pPr>
            <a:r>
              <a:rPr lang="en-US" sz="1200" b="0" i="0">
                <a:solidFill>
                  <a:schemeClr val="dk1"/>
                </a:solidFill>
                <a:latin typeface="Calibri"/>
                <a:ea typeface="Calibri"/>
                <a:cs typeface="Calibri"/>
                <a:sym typeface="Calibri"/>
              </a:rPr>
              <a:t>During the sequencing process different errors can occur. The main reason for the decreasing sequence quality is the so-called phasing. Phasing means that the blocker of a nucleotide is not correctly removed after signal detection. In the next cycle no new nucleotide can bind on this DNA fragment and the old nucleotide is detected one more time whereby the fluorescence signal of this old nucleotide (probably) differs from the synchronous signal of the other nucleotides. From now on this DNA fragment will be 1 cycle behind the rest (out of phase), polluting the light signal that the sequencer's camera has to read. A similar effect occurs if a nucleotide has a defect terminator cap (</a:t>
            </a:r>
            <a:r>
              <a:rPr lang="en-US" sz="1200" b="0" i="0" err="1">
                <a:solidFill>
                  <a:schemeClr val="dk1"/>
                </a:solidFill>
                <a:latin typeface="Calibri"/>
                <a:ea typeface="Calibri"/>
                <a:cs typeface="Calibri"/>
                <a:sym typeface="Calibri"/>
              </a:rPr>
              <a:t>prephasing</a:t>
            </a:r>
            <a:r>
              <a:rPr lang="en-US" sz="1200" b="0" i="0">
                <a:solidFill>
                  <a:schemeClr val="dk1"/>
                </a:solidFill>
                <a:latin typeface="Calibri"/>
                <a:ea typeface="Calibri"/>
                <a:cs typeface="Calibri"/>
                <a:sym typeface="Calibri"/>
              </a:rPr>
              <a:t>). In this case two nucleotides can bind in one cycle whereby the fragment will be 1 cycle before the rest. These errors occur with a low probability. But over time (with increasing read length) they add up and pollute the light signal more and more. The signal gets more and more asynchronous. And since the light signal is used to calculate quality scores the asynchronous signal results in a decreasing sequence quality score.</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a:extLst>
            <a:ext uri="{FF2B5EF4-FFF2-40B4-BE49-F238E27FC236}">
              <a16:creationId xmlns:a16="http://schemas.microsoft.com/office/drawing/2014/main" id="{1723260C-1732-9677-9DA5-52072071438A}"/>
            </a:ext>
          </a:extLst>
        </p:cNvPr>
        <p:cNvGrpSpPr/>
        <p:nvPr/>
      </p:nvGrpSpPr>
      <p:grpSpPr>
        <a:xfrm>
          <a:off x="0" y="0"/>
          <a:ext cx="0" cy="0"/>
          <a:chOff x="0" y="0"/>
          <a:chExt cx="0" cy="0"/>
        </a:xfrm>
      </p:grpSpPr>
      <p:sp>
        <p:nvSpPr>
          <p:cNvPr id="421" name="Google Shape;421;p19:notes">
            <a:extLst>
              <a:ext uri="{FF2B5EF4-FFF2-40B4-BE49-F238E27FC236}">
                <a16:creationId xmlns:a16="http://schemas.microsoft.com/office/drawing/2014/main" id="{B5C34729-DCD4-0915-646B-5D2313F1E8A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2" name="Google Shape;422;p19:notes">
            <a:extLst>
              <a:ext uri="{FF2B5EF4-FFF2-40B4-BE49-F238E27FC236}">
                <a16:creationId xmlns:a16="http://schemas.microsoft.com/office/drawing/2014/main" id="{3BE00D64-B4C2-F686-6B63-FE92DEE52D7A}"/>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Tree>
    <p:extLst>
      <p:ext uri="{BB962C8B-B14F-4D97-AF65-F5344CB8AC3E}">
        <p14:creationId xmlns:p14="http://schemas.microsoft.com/office/powerpoint/2010/main" val="12285751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9"/>
        <p:cNvGrpSpPr/>
        <p:nvPr/>
      </p:nvGrpSpPr>
      <p:grpSpPr>
        <a:xfrm>
          <a:off x="0" y="0"/>
          <a:ext cx="0" cy="0"/>
          <a:chOff x="0" y="0"/>
          <a:chExt cx="0" cy="0"/>
        </a:xfrm>
      </p:grpSpPr>
      <p:sp>
        <p:nvSpPr>
          <p:cNvPr id="550" name="Google Shape;550;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51" name="Google Shape;551;p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6"/>
        <p:cNvGrpSpPr/>
        <p:nvPr/>
      </p:nvGrpSpPr>
      <p:grpSpPr>
        <a:xfrm>
          <a:off x="0" y="0"/>
          <a:ext cx="0" cy="0"/>
          <a:chOff x="0" y="0"/>
          <a:chExt cx="0" cy="0"/>
        </a:xfrm>
      </p:grpSpPr>
      <p:sp>
        <p:nvSpPr>
          <p:cNvPr id="557" name="Google Shape;557;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58" name="Google Shape;558;p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r>
              <a:rPr lang="en-US"/>
              <a:t>Script:</a:t>
            </a:r>
            <a:endParaRPr/>
          </a:p>
          <a:p>
            <a:pPr marL="0" lvl="0" indent="0" algn="l" rtl="0">
              <a:spcBef>
                <a:spcPts val="0"/>
              </a:spcBef>
              <a:spcAft>
                <a:spcPts val="0"/>
              </a:spcAft>
              <a:buClr>
                <a:schemeClr val="dk1"/>
              </a:buClr>
              <a:buSzPts val="1200"/>
              <a:buFont typeface="Calibri"/>
              <a:buNone/>
            </a:pPr>
            <a:r>
              <a:rPr lang="en-US"/>
              <a:t>-Reads are aligned to genome </a:t>
            </a:r>
            <a:endParaRPr/>
          </a:p>
          <a:p>
            <a:pPr marL="0" lvl="0" indent="0" algn="l" rtl="0">
              <a:spcBef>
                <a:spcPts val="0"/>
              </a:spcBef>
              <a:spcAft>
                <a:spcPts val="0"/>
              </a:spcAft>
              <a:buClr>
                <a:schemeClr val="dk1"/>
              </a:buClr>
              <a:buSzPts val="1200"/>
              <a:buFont typeface="Calibri"/>
              <a:buNone/>
            </a:pPr>
            <a:r>
              <a:rPr lang="en-US"/>
              <a:t>-Model organisms (human, mouse, etc) and non-model organisms</a:t>
            </a:r>
            <a:endParaRPr/>
          </a:p>
          <a:p>
            <a:pPr marL="0" lvl="0" indent="0" algn="l" rtl="0">
              <a:spcBef>
                <a:spcPts val="0"/>
              </a:spcBef>
              <a:spcAft>
                <a:spcPts val="0"/>
              </a:spcAft>
              <a:buClr>
                <a:schemeClr val="dk1"/>
              </a:buClr>
              <a:buSzPts val="1200"/>
              <a:buFont typeface="Calibri"/>
              <a:buNone/>
            </a:pPr>
            <a:r>
              <a:rPr lang="en-US"/>
              <a:t>-</a:t>
            </a:r>
            <a:r>
              <a:rPr lang="en-US" sz="1200" b="0" i="0">
                <a:solidFill>
                  <a:schemeClr val="dk1"/>
                </a:solidFill>
                <a:latin typeface="Calibri"/>
                <a:ea typeface="Calibri"/>
                <a:cs typeface="Calibri"/>
                <a:sym typeface="Calibri"/>
              </a:rPr>
              <a:t>STAR generates output files that can be used for many downstream analyses such as transcript/gene expression quantification, differential gene expression, novel isoform reconstruction, signal visualization, and so forth</a:t>
            </a:r>
            <a:endParaRPr/>
          </a:p>
          <a:p>
            <a:pPr marL="0" lvl="0" indent="0" algn="l" rtl="0">
              <a:spcBef>
                <a:spcPts val="0"/>
              </a:spcBef>
              <a:spcAft>
                <a:spcPts val="0"/>
              </a:spcAft>
              <a:buClr>
                <a:schemeClr val="dk1"/>
              </a:buClr>
              <a:buSzPts val="1200"/>
              <a:buFont typeface="Calibri"/>
              <a:buNone/>
            </a:pPr>
            <a:r>
              <a:rPr lang="en-US"/>
              <a:t>-Newspaper analogy</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7"/>
        <p:cNvGrpSpPr/>
        <p:nvPr/>
      </p:nvGrpSpPr>
      <p:grpSpPr>
        <a:xfrm>
          <a:off x="0" y="0"/>
          <a:ext cx="0" cy="0"/>
          <a:chOff x="0" y="0"/>
          <a:chExt cx="0" cy="0"/>
        </a:xfrm>
      </p:grpSpPr>
      <p:sp>
        <p:nvSpPr>
          <p:cNvPr id="578" name="Google Shape;578;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79" name="Google Shape;579;p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r>
              <a:rPr lang="en-US"/>
              <a:t>Script:</a:t>
            </a:r>
            <a:endParaRPr/>
          </a:p>
          <a:p>
            <a:pPr marL="0" lvl="0" indent="0" algn="l" rtl="0">
              <a:spcBef>
                <a:spcPts val="0"/>
              </a:spcBef>
              <a:spcAft>
                <a:spcPts val="0"/>
              </a:spcAft>
              <a:buClr>
                <a:schemeClr val="dk1"/>
              </a:buClr>
              <a:buSzPts val="1200"/>
              <a:buFont typeface="Calibri"/>
              <a:buNone/>
            </a:pPr>
            <a:r>
              <a:rPr lang="en-US"/>
              <a:t>Insertion, deletion or substitution of bases</a:t>
            </a:r>
            <a:endParaRPr/>
          </a:p>
          <a:p>
            <a:pPr marL="0" lvl="0" indent="0" algn="l" rtl="0">
              <a:spcBef>
                <a:spcPts val="0"/>
              </a:spcBef>
              <a:spcAft>
                <a:spcPts val="0"/>
              </a:spcAft>
              <a:buClr>
                <a:schemeClr val="dk1"/>
              </a:buClr>
              <a:buSzPts val="1200"/>
              <a:buFont typeface="Calibri"/>
              <a:buNone/>
            </a:pPr>
            <a:r>
              <a:rPr lang="en-US"/>
              <a:t>Splicing-premRNA made into mRNA. Introns removed to form exons</a:t>
            </a:r>
            <a:endParaRPr/>
          </a:p>
          <a:p>
            <a:pPr marL="0" lvl="0" indent="0" algn="l" rtl="0">
              <a:spcBef>
                <a:spcPts val="0"/>
              </a:spcBef>
              <a:spcAft>
                <a:spcPts val="0"/>
              </a:spcAft>
              <a:buClr>
                <a:schemeClr val="dk1"/>
              </a:buClr>
              <a:buSzPts val="1200"/>
              <a:buFont typeface="Calibri"/>
              <a:buNone/>
            </a:pPr>
            <a:r>
              <a:rPr lang="en-US"/>
              <a:t>Splice variant-Genetic alteration that occurs at boundary of exon and intron. Can disrupt RNA splicing resulting in loss of exons/inclusion of intron/altered protein coding</a:t>
            </a:r>
            <a:endParaRPr/>
          </a:p>
          <a:p>
            <a:pPr marL="0" lvl="0" indent="0" algn="l" rtl="0">
              <a:spcBef>
                <a:spcPts val="0"/>
              </a:spcBef>
              <a:spcAft>
                <a:spcPts val="0"/>
              </a:spcAft>
              <a:buClr>
                <a:schemeClr val="dk1"/>
              </a:buClr>
              <a:buSzPts val="1200"/>
              <a:buFont typeface="Calibri"/>
              <a:buNone/>
            </a:pPr>
            <a:r>
              <a:rPr lang="en-US"/>
              <a:t>Psuedogene- resembles a gene but has mutated to be inactive over the course of evolution</a:t>
            </a:r>
            <a:endParaRPr/>
          </a:p>
          <a:p>
            <a:pPr marL="0" lvl="0" indent="0" algn="l" rtl="0">
              <a:spcBef>
                <a:spcPts val="0"/>
              </a:spcBef>
              <a:spcAft>
                <a:spcPts val="0"/>
              </a:spcAft>
              <a:buClr>
                <a:schemeClr val="dk1"/>
              </a:buClr>
              <a:buSzPts val="1200"/>
              <a:buFont typeface="Calibri"/>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5" name="Google Shape;115;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a:latin typeface="Arial"/>
                <a:ea typeface="Arial"/>
                <a:cs typeface="Arial"/>
                <a:sym typeface="Arial"/>
              </a:rPr>
              <a:t>Figures:</a:t>
            </a:r>
            <a:endParaRPr/>
          </a:p>
          <a:p>
            <a:pPr marL="0" marR="0" lvl="0" indent="0" algn="l" rtl="0">
              <a:lnSpc>
                <a:spcPct val="100000"/>
              </a:lnSpc>
              <a:spcBef>
                <a:spcPts val="0"/>
              </a:spcBef>
              <a:spcAft>
                <a:spcPts val="0"/>
              </a:spcAft>
              <a:buClr>
                <a:schemeClr val="dk1"/>
              </a:buClr>
              <a:buSzPts val="1200"/>
              <a:buFont typeface="Arial"/>
              <a:buNone/>
            </a:pPr>
            <a:r>
              <a:rPr lang="en-US" sz="1200">
                <a:latin typeface="Arial"/>
                <a:ea typeface="Arial"/>
                <a:cs typeface="Arial"/>
                <a:sym typeface="Arial"/>
              </a:rPr>
              <a:t>2011 Pearson Education - https://www.primatewatching.com/t-leucocephalus</a:t>
            </a:r>
            <a:r>
              <a:rPr lang="en-US" sz="1200">
                <a:latin typeface="Calibri"/>
                <a:ea typeface="Calibri"/>
                <a:cs typeface="Calibri"/>
                <a:sym typeface="Calibri"/>
              </a:rPr>
              <a:t> - </a:t>
            </a:r>
            <a:r>
              <a:rPr lang="en-US" sz="1200">
                <a:latin typeface="Arial"/>
                <a:ea typeface="Arial"/>
                <a:cs typeface="Arial"/>
                <a:sym typeface="Arial"/>
              </a:rPr>
              <a:t>https://commons.wikimedia.org</a:t>
            </a:r>
            <a:endParaRPr sz="1200">
              <a:latin typeface="Arial"/>
              <a:ea typeface="Arial"/>
              <a:cs typeface="Arial"/>
              <a:sym typeface="Arial"/>
            </a:endParaRPr>
          </a:p>
          <a:p>
            <a:pPr marL="0" marR="0" lvl="0" indent="0" algn="l" rtl="0">
              <a:lnSpc>
                <a:spcPct val="100000"/>
              </a:lnSpc>
              <a:spcBef>
                <a:spcPts val="0"/>
              </a:spcBef>
              <a:spcAft>
                <a:spcPts val="0"/>
              </a:spcAft>
              <a:buClr>
                <a:schemeClr val="dk1"/>
              </a:buClr>
              <a:buSzPts val="1200"/>
              <a:buFont typeface="Calibri"/>
              <a:buNone/>
            </a:pPr>
            <a:endParaRPr sz="1200">
              <a:latin typeface="Arial"/>
              <a:ea typeface="Arial"/>
              <a:cs typeface="Arial"/>
              <a:sym typeface="Arial"/>
            </a:endParaRPr>
          </a:p>
          <a:p>
            <a:pPr marL="0" marR="0" lvl="0" indent="0" algn="l" rtl="0">
              <a:lnSpc>
                <a:spcPct val="100000"/>
              </a:lnSpc>
              <a:spcBef>
                <a:spcPts val="0"/>
              </a:spcBef>
              <a:spcAft>
                <a:spcPts val="0"/>
              </a:spcAft>
              <a:buClr>
                <a:schemeClr val="dk1"/>
              </a:buClr>
              <a:buSzPts val="1200"/>
              <a:buFont typeface="Arial"/>
              <a:buNone/>
            </a:pPr>
            <a:r>
              <a:rPr lang="en-US" sz="1200">
                <a:latin typeface="Arial"/>
                <a:ea typeface="Arial"/>
                <a:cs typeface="Arial"/>
                <a:sym typeface="Arial"/>
              </a:rPr>
              <a:t>Script:</a:t>
            </a:r>
            <a:endParaRPr/>
          </a:p>
          <a:p>
            <a:pPr marL="0" marR="0" lvl="0" indent="0" algn="l" rtl="0">
              <a:lnSpc>
                <a:spcPct val="100000"/>
              </a:lnSpc>
              <a:spcBef>
                <a:spcPts val="0"/>
              </a:spcBef>
              <a:spcAft>
                <a:spcPts val="0"/>
              </a:spcAft>
              <a:buClr>
                <a:schemeClr val="dk1"/>
              </a:buClr>
              <a:buSzPts val="1200"/>
              <a:buFont typeface="Arial"/>
              <a:buNone/>
            </a:pPr>
            <a:r>
              <a:rPr lang="en-US" sz="1200">
                <a:latin typeface="Arial"/>
                <a:ea typeface="Arial"/>
                <a:cs typeface="Arial"/>
                <a:sym typeface="Arial"/>
              </a:rPr>
              <a:t>-Structure of mRNA: 5’ cap- stability, attachment point for ribosomes; 3’ </a:t>
            </a:r>
            <a:r>
              <a:rPr lang="en-US" sz="1200" err="1">
                <a:latin typeface="Arial"/>
                <a:ea typeface="Arial"/>
                <a:cs typeface="Arial"/>
                <a:sym typeface="Arial"/>
              </a:rPr>
              <a:t>polyA</a:t>
            </a:r>
            <a:r>
              <a:rPr lang="en-US" sz="1200">
                <a:latin typeface="Arial"/>
                <a:ea typeface="Arial"/>
                <a:cs typeface="Arial"/>
                <a:sym typeface="Arial"/>
              </a:rPr>
              <a:t> tail- prevents degradation. stability and so that mRNA can exit nucleus and find ribosome, splicing</a:t>
            </a:r>
            <a:endParaRPr/>
          </a:p>
          <a:p>
            <a:pPr marL="0" marR="0" lvl="0" indent="0" algn="l" rtl="0">
              <a:lnSpc>
                <a:spcPct val="100000"/>
              </a:lnSpc>
              <a:spcBef>
                <a:spcPts val="0"/>
              </a:spcBef>
              <a:spcAft>
                <a:spcPts val="0"/>
              </a:spcAft>
              <a:buClr>
                <a:schemeClr val="dk1"/>
              </a:buClr>
              <a:buSzPts val="1200"/>
              <a:buFont typeface="Arial"/>
              <a:buNone/>
            </a:pPr>
            <a:r>
              <a:rPr lang="en-US" sz="1200">
                <a:latin typeface="Arial"/>
                <a:ea typeface="Arial"/>
                <a:cs typeface="Arial"/>
                <a:sym typeface="Arial"/>
              </a:rPr>
              <a:t>-Qual- de novo transcriptomics- limestone langur</a:t>
            </a:r>
            <a:endParaRPr/>
          </a:p>
          <a:p>
            <a:pPr marL="0" marR="0" lvl="0" indent="0" algn="l" rtl="0">
              <a:lnSpc>
                <a:spcPct val="100000"/>
              </a:lnSpc>
              <a:spcBef>
                <a:spcPts val="0"/>
              </a:spcBef>
              <a:spcAft>
                <a:spcPts val="0"/>
              </a:spcAft>
              <a:buClr>
                <a:schemeClr val="dk1"/>
              </a:buClr>
              <a:buSzPts val="1200"/>
              <a:buFont typeface="Arial"/>
              <a:buNone/>
            </a:pPr>
            <a:r>
              <a:rPr lang="en-US" sz="1200">
                <a:latin typeface="Arial"/>
                <a:ea typeface="Arial"/>
                <a:cs typeface="Arial"/>
                <a:sym typeface="Arial"/>
              </a:rPr>
              <a:t>-Quant-DEG analysis</a:t>
            </a:r>
            <a:endParaRPr/>
          </a:p>
          <a:p>
            <a:pPr marL="0" marR="0" lvl="0" indent="0" algn="l" rtl="0">
              <a:lnSpc>
                <a:spcPct val="100000"/>
              </a:lnSpc>
              <a:spcBef>
                <a:spcPts val="0"/>
              </a:spcBef>
              <a:spcAft>
                <a:spcPts val="0"/>
              </a:spcAft>
              <a:buClr>
                <a:schemeClr val="dk1"/>
              </a:buClr>
              <a:buSzPts val="1200"/>
              <a:buFont typeface="Calibri"/>
              <a:buNone/>
            </a:pPr>
            <a:endParaRPr sz="1200">
              <a:latin typeface="Arial"/>
              <a:ea typeface="Arial"/>
              <a:cs typeface="Arial"/>
              <a:sym typeface="Arial"/>
            </a:endParaRPr>
          </a:p>
          <a:p>
            <a:pPr marL="0" lvl="0" indent="0" algn="l" rtl="0">
              <a:spcBef>
                <a:spcPts val="0"/>
              </a:spcBef>
              <a:spcAft>
                <a:spcPts val="0"/>
              </a:spcAft>
              <a:buNone/>
            </a:pPr>
            <a:r>
              <a:rPr lang="en-US"/>
              <a:t>Information:</a:t>
            </a:r>
            <a:endParaRPr/>
          </a:p>
          <a:p>
            <a:pPr marL="0" marR="0" lvl="0" indent="0" algn="l" rtl="0">
              <a:lnSpc>
                <a:spcPct val="100000"/>
              </a:lnSpc>
              <a:spcBef>
                <a:spcPts val="0"/>
              </a:spcBef>
              <a:spcAft>
                <a:spcPts val="0"/>
              </a:spcAft>
              <a:buClr>
                <a:schemeClr val="dk1"/>
              </a:buClr>
              <a:buSzPts val="1200"/>
              <a:buFont typeface="Calibri"/>
              <a:buNone/>
            </a:pPr>
            <a:r>
              <a:rPr lang="en-US" sz="1200" b="0" i="0">
                <a:solidFill>
                  <a:schemeClr val="dk1"/>
                </a:solidFill>
                <a:latin typeface="Calibri"/>
                <a:ea typeface="Calibri"/>
                <a:cs typeface="Calibri"/>
                <a:sym typeface="Calibri"/>
              </a:rPr>
              <a:t>1-https://rnaseq.uoregon.edu/#exp-design</a:t>
            </a:r>
            <a:endParaRPr/>
          </a:p>
          <a:p>
            <a:pPr marL="0" marR="0" lvl="0" indent="0" algn="l" rtl="0">
              <a:lnSpc>
                <a:spcPct val="100000"/>
              </a:lnSpc>
              <a:spcBef>
                <a:spcPts val="0"/>
              </a:spcBef>
              <a:spcAft>
                <a:spcPts val="0"/>
              </a:spcAft>
              <a:buClr>
                <a:schemeClr val="dk1"/>
              </a:buClr>
              <a:buSzPts val="1200"/>
              <a:buFont typeface="Calibri"/>
              <a:buNone/>
            </a:pPr>
            <a:r>
              <a:rPr lang="en-US" sz="1200" b="0" i="0">
                <a:solidFill>
                  <a:schemeClr val="dk1"/>
                </a:solidFill>
                <a:latin typeface="Calibri"/>
                <a:ea typeface="Calibri"/>
                <a:cs typeface="Calibri"/>
                <a:sym typeface="Calibri"/>
              </a:rPr>
              <a:t>2-The reference genome and transcriptome of the limestone langur, </a:t>
            </a:r>
            <a:r>
              <a:rPr lang="en-US" sz="1200" b="0" i="0" err="1">
                <a:solidFill>
                  <a:schemeClr val="dk1"/>
                </a:solidFill>
                <a:latin typeface="Calibri"/>
                <a:ea typeface="Calibri"/>
                <a:cs typeface="Calibri"/>
                <a:sym typeface="Calibri"/>
              </a:rPr>
              <a:t>Trachypithecus</a:t>
            </a:r>
            <a:r>
              <a:rPr lang="en-US" sz="1200" b="0" i="0">
                <a:solidFill>
                  <a:schemeClr val="dk1"/>
                </a:solidFill>
                <a:latin typeface="Calibri"/>
                <a:ea typeface="Calibri"/>
                <a:cs typeface="Calibri"/>
                <a:sym typeface="Calibri"/>
              </a:rPr>
              <a:t> leucocephalus, reveal expansion of genes related to alkali tolerance</a:t>
            </a:r>
            <a:endParaRPr/>
          </a:p>
          <a:p>
            <a:pPr marL="0" lvl="0" indent="0" algn="l" rtl="0">
              <a:spcBef>
                <a:spcPts val="0"/>
              </a:spcBef>
              <a:spcAft>
                <a:spcPts val="0"/>
              </a:spcAft>
              <a:buNone/>
            </a:pPr>
            <a:r>
              <a:rPr lang="en-US" sz="1200" b="0" i="0">
                <a:solidFill>
                  <a:schemeClr val="dk1"/>
                </a:solidFill>
                <a:latin typeface="Calibri"/>
                <a:ea typeface="Calibri"/>
                <a:cs typeface="Calibri"/>
                <a:sym typeface="Calibri"/>
              </a:rPr>
              <a:t>BMC Biol. 2021 Apr 8;19(1):67.</a:t>
            </a:r>
            <a:endParaRPr/>
          </a:p>
          <a:p>
            <a:pPr marL="0" lvl="0" indent="0" algn="l">
              <a:spcBef>
                <a:spcPts val="0"/>
              </a:spcBef>
              <a:spcAft>
                <a:spcPts val="0"/>
              </a:spcAft>
              <a:buNone/>
            </a:pPr>
            <a:endParaRPr lang="en-US"/>
          </a:p>
          <a:p>
            <a:pPr marL="0" indent="0"/>
            <a:r>
              <a:rPr lang="en-US">
                <a:hlinkClick r:id="rId3"/>
              </a:rPr>
              <a:t>https://www.nature.com/scitable/definition/poly-a-tail-276/</a:t>
            </a:r>
            <a:endParaRPr lang="en-US"/>
          </a:p>
          <a:p>
            <a:pPr marL="0" indent="0"/>
            <a:r>
              <a:rPr lang="en-US"/>
              <a:t>The poly-A tail is a long chain of adenine nucleotides that is added to a messenger RNA (mRNA) molecule during RNA processing to increase the stability of the molecule. Immediately after a gene in a eukaryotic cell is transcribed, the new RNA molecule undergoes several modifications known as RNA processing. These modifications alter both ends of the primary RNA transcript to produce a mature mRNA molecule. The processing of the 3' end adds a poly-A tail to the RNA molecule. First, the 3' end of the transcript is cleaved to free a 3' hydroxyl. Then an enzyme called poly-A polymerase adds a chain of adenine nucleotides to the RNA. This process, called polyadenylation, adds a poly-A tail that is between 100 and 250 residues long. The poly-A tail makes the RNA molecule more stable and prevents its degradation. Additionally, the poly-A tail allows the mature messenger RNA molecule to be exported from the nucleus and translated into a protein by ribosomes in the cytoplasm.</a:t>
            </a:r>
          </a:p>
          <a:p>
            <a:pPr marL="0" indent="0"/>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sequential searching of only the unmapped portions of reads underlies the efficiency of the STAR algorithm. STAR uses an uncompressed suffix array (SA) to efficiently search for the MMPs, this allows for quick searching against even the largest reference genomes. Other slower aligners use algorithms that often search for the entire read sequence before splitting reads and performing iterative rounds of mapping.</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31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3758548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Figure: </a:t>
            </a:r>
            <a:r>
              <a:rPr lang="en-US" err="1"/>
              <a:t>RapMap</a:t>
            </a:r>
            <a:r>
              <a:rPr lang="en-US"/>
              <a:t>: a rapid, sensitive and accurate tool for mapping RNA-seq reads to transcriptomes. A. Srivastava, H. Sarkar, N. Gupta, R. Patro. Bioinformatics (2016) 32 (12): i192-i200.</a:t>
            </a:r>
          </a:p>
          <a:p>
            <a:endParaRPr lang="en-US"/>
          </a:p>
          <a:p>
            <a:r>
              <a:rPr lang="en-US"/>
              <a:t>The quasi-mapping procedure performs the following steps [</a:t>
            </a:r>
            <a:r>
              <a:rPr lang="en-US">
                <a:hlinkClick r:id="rId3"/>
              </a:rPr>
              <a:t>3</a:t>
            </a:r>
            <a:r>
              <a:rPr lang="en-US"/>
              <a:t>]:</a:t>
            </a:r>
          </a:p>
          <a:p>
            <a:pPr marL="171450" indent="-171450">
              <a:buChar char="•"/>
            </a:pPr>
            <a:r>
              <a:rPr lang="en-US"/>
              <a:t>The read is scanned from left to right until a k-</a:t>
            </a:r>
            <a:r>
              <a:rPr lang="en-US" err="1"/>
              <a:t>mer</a:t>
            </a:r>
            <a:r>
              <a:rPr lang="en-US"/>
              <a:t> that appears in the hash table is discovered.</a:t>
            </a:r>
          </a:p>
          <a:p>
            <a:pPr marL="171450" indent="-171450">
              <a:buChar char="•"/>
            </a:pPr>
            <a:r>
              <a:rPr lang="en-US"/>
              <a:t>The k-</a:t>
            </a:r>
            <a:r>
              <a:rPr lang="en-US" err="1"/>
              <a:t>mer</a:t>
            </a:r>
            <a:r>
              <a:rPr lang="en-US"/>
              <a:t> is looked up in the hash table and the SA intervals are retrieved, giving all suffixes containing that k-</a:t>
            </a:r>
            <a:r>
              <a:rPr lang="en-US" err="1"/>
              <a:t>mer</a:t>
            </a:r>
            <a:endParaRPr lang="en-US"/>
          </a:p>
          <a:p>
            <a:pPr marL="171450" indent="-171450">
              <a:buChar char="•"/>
            </a:pPr>
            <a:r>
              <a:rPr lang="en-US"/>
              <a:t>Similar to STAR, the maximal matching prefix (MMP) is identified by finding the longest read sequence that exactly matches the reference suffixes.</a:t>
            </a:r>
          </a:p>
          <a:p>
            <a:pPr marL="171450" indent="-171450">
              <a:buChar char="•"/>
            </a:pPr>
            <a:r>
              <a:rPr lang="en-US"/>
              <a:t>Instead of searching for the next MMP in the read as we do with STAR, Salmon uses a k-</a:t>
            </a:r>
            <a:r>
              <a:rPr lang="en-US" err="1"/>
              <a:t>mer</a:t>
            </a:r>
            <a:r>
              <a:rPr lang="en-US"/>
              <a:t> skipping approach to identify the next informative position (NIP). In this way the SA search is likely to return a different set of transcripts than those returned for the previous MMP. Often natural variation or a sequencing error in the read is the cause of the mismatch from the reference, so beginning the search at this position would likely return the same set of transcripts.</a:t>
            </a:r>
          </a:p>
          <a:p>
            <a:pPr marL="171450" indent="-171450">
              <a:buChar char="•"/>
            </a:pPr>
            <a:r>
              <a:rPr lang="en-US"/>
              <a:t>This process is repeated until the end of the read.</a:t>
            </a:r>
          </a:p>
          <a:p>
            <a:pPr marL="171450" indent="-171450">
              <a:buChar char="•"/>
            </a:pPr>
            <a:r>
              <a:rPr lang="en-US"/>
              <a:t>The final set of mappings is determined by a consensus mechanism. Specifically, the algorithm reports the intersection of transcripts appearing in all MMPs for that read. The transcripts, orientation and transcript location are output for each read.</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35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51055399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2"/>
        <p:cNvGrpSpPr/>
        <p:nvPr/>
      </p:nvGrpSpPr>
      <p:grpSpPr>
        <a:xfrm>
          <a:off x="0" y="0"/>
          <a:ext cx="0" cy="0"/>
          <a:chOff x="0" y="0"/>
          <a:chExt cx="0" cy="0"/>
        </a:xfrm>
      </p:grpSpPr>
      <p:sp>
        <p:nvSpPr>
          <p:cNvPr id="603" name="Google Shape;603;p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4" name="Google Shape;604;p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r>
              <a:rPr lang="en-US"/>
              <a:t>SAM: Text-based means human-readable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3"/>
        <p:cNvGrpSpPr/>
        <p:nvPr/>
      </p:nvGrpSpPr>
      <p:grpSpPr>
        <a:xfrm>
          <a:off x="0" y="0"/>
          <a:ext cx="0" cy="0"/>
          <a:chOff x="0" y="0"/>
          <a:chExt cx="0" cy="0"/>
        </a:xfrm>
      </p:grpSpPr>
      <p:sp>
        <p:nvSpPr>
          <p:cNvPr id="614" name="Google Shape;614;p29: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indent="0">
              <a:buClr>
                <a:schemeClr val="dk1"/>
              </a:buClr>
              <a:buSzPts val="1200"/>
            </a:pPr>
            <a:r>
              <a:rPr lang="en-US"/>
              <a:t>Header: describes source of data, reference sequence, alignment method</a:t>
            </a:r>
          </a:p>
          <a:p>
            <a:pPr marL="0" indent="0">
              <a:buSzPts val="1200"/>
            </a:pPr>
            <a:r>
              <a:rPr lang="en-US"/>
              <a:t>QNAME: Query template name – read name</a:t>
            </a:r>
            <a:endParaRPr/>
          </a:p>
          <a:p>
            <a:pPr marL="0" indent="0">
              <a:buSzPts val="1200"/>
            </a:pPr>
            <a:r>
              <a:rPr lang="en-US"/>
              <a:t>RNAME: "ref" but is often "chr1 etc."</a:t>
            </a:r>
          </a:p>
          <a:p>
            <a:pPr marL="0" indent="0">
              <a:buSzPts val="1200"/>
            </a:pPr>
            <a:r>
              <a:rPr lang="en-US"/>
              <a:t>Position: 1-based leftmost position of the read</a:t>
            </a:r>
          </a:p>
          <a:p>
            <a:pPr marL="0" indent="0">
              <a:buSzPts val="1200"/>
            </a:pPr>
            <a:r>
              <a:rPr lang="en-US"/>
              <a:t>MAPX – alignment quality (30 in our case here)</a:t>
            </a:r>
          </a:p>
          <a:p>
            <a:pPr marL="0" lvl="0" indent="0" algn="l" rtl="0">
              <a:spcBef>
                <a:spcPts val="0"/>
              </a:spcBef>
              <a:spcAft>
                <a:spcPts val="0"/>
              </a:spcAft>
              <a:buClr>
                <a:schemeClr val="dk1"/>
              </a:buClr>
              <a:buSzPts val="1200"/>
              <a:buFont typeface="Calibri"/>
              <a:buNone/>
            </a:pPr>
            <a:r>
              <a:rPr lang="en-US"/>
              <a:t>FLAG: Combination of bitwise flag (pairing/strand/mate strand)</a:t>
            </a:r>
            <a:endParaRPr/>
          </a:p>
          <a:p>
            <a:pPr marL="0" lvl="0" indent="0" algn="l" rtl="0">
              <a:spcBef>
                <a:spcPts val="0"/>
              </a:spcBef>
              <a:spcAft>
                <a:spcPts val="0"/>
              </a:spcAft>
              <a:buClr>
                <a:schemeClr val="dk1"/>
              </a:buClr>
              <a:buSzPts val="1200"/>
              <a:buFont typeface="Calibri"/>
              <a:buNone/>
            </a:pPr>
            <a:endParaRPr/>
          </a:p>
        </p:txBody>
      </p:sp>
      <p:sp>
        <p:nvSpPr>
          <p:cNvPr id="615" name="Google Shape;615;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2"/>
        <p:cNvGrpSpPr/>
        <p:nvPr/>
      </p:nvGrpSpPr>
      <p:grpSpPr>
        <a:xfrm>
          <a:off x="0" y="0"/>
          <a:ext cx="0" cy="0"/>
          <a:chOff x="0" y="0"/>
          <a:chExt cx="0" cy="0"/>
        </a:xfrm>
      </p:grpSpPr>
      <p:sp>
        <p:nvSpPr>
          <p:cNvPr id="633" name="Google Shape;633;p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34" name="Google Shape;634;p3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a:solidFill>
                  <a:srgbClr val="000000"/>
                </a:solidFill>
                <a:latin typeface="Arial"/>
                <a:ea typeface="Arial"/>
                <a:cs typeface="Arial"/>
                <a:sym typeface="Arial"/>
              </a:rPr>
              <a:t>Information:</a:t>
            </a:r>
            <a:endParaRPr/>
          </a:p>
          <a:p>
            <a:pPr marL="0" marR="0" lvl="0" indent="0" algn="l" rtl="0">
              <a:lnSpc>
                <a:spcPct val="100000"/>
              </a:lnSpc>
              <a:spcBef>
                <a:spcPts val="0"/>
              </a:spcBef>
              <a:spcAft>
                <a:spcPts val="0"/>
              </a:spcAft>
              <a:buClr>
                <a:srgbClr val="000000"/>
              </a:buClr>
              <a:buSzPts val="1200"/>
              <a:buFont typeface="Arial"/>
              <a:buNone/>
            </a:pPr>
            <a:r>
              <a:rPr lang="en-US" sz="1200">
                <a:solidFill>
                  <a:srgbClr val="000000"/>
                </a:solidFill>
                <a:latin typeface="Arial"/>
                <a:ea typeface="Arial"/>
                <a:cs typeface="Arial"/>
                <a:sym typeface="Arial"/>
              </a:rPr>
              <a:t>Bioinformatics. 2009 Aug 15;25(16):2078-9. Epub 2009 Jun 8. The Sequence Alignment/Map format and SAMtools.</a:t>
            </a:r>
            <a:endParaRPr sz="1800"/>
          </a:p>
          <a:p>
            <a:pPr marL="0" lvl="0" indent="0" algn="l" rtl="0">
              <a:spcBef>
                <a:spcPts val="0"/>
              </a:spcBef>
              <a:spcAft>
                <a:spcPts val="0"/>
              </a:spcAft>
              <a:buClr>
                <a:schemeClr val="dk1"/>
              </a:buClr>
              <a:buSzPts val="1200"/>
              <a:buFont typeface="Calibri"/>
              <a:buNone/>
            </a:pPr>
            <a:r>
              <a:rPr lang="en-US"/>
              <a:t>https://jef.works/blog/2017/03/28/CIGAR-strings-for-dummies/</a:t>
            </a:r>
            <a:endParaRPr/>
          </a:p>
          <a:p>
            <a:pPr marL="0" lvl="0" indent="0" algn="l" rtl="0">
              <a:spcBef>
                <a:spcPts val="0"/>
              </a:spcBef>
              <a:spcAft>
                <a:spcPts val="0"/>
              </a:spcAft>
              <a:buClr>
                <a:schemeClr val="dk1"/>
              </a:buClr>
              <a:buSzPts val="1200"/>
              <a:buFont typeface="Calibri"/>
              <a:buNone/>
            </a:pPr>
            <a:endParaRPr/>
          </a:p>
          <a:p>
            <a:pPr marL="0" lvl="0" indent="0" algn="l" rtl="0">
              <a:spcBef>
                <a:spcPts val="0"/>
              </a:spcBef>
              <a:spcAft>
                <a:spcPts val="0"/>
              </a:spcAft>
              <a:buClr>
                <a:schemeClr val="dk1"/>
              </a:buClr>
              <a:buSzPts val="1200"/>
              <a:buFont typeface="Calibri"/>
              <a:buNone/>
            </a:pPr>
            <a:r>
              <a:rPr lang="en-US"/>
              <a:t>CIGAR string: </a:t>
            </a:r>
            <a:r>
              <a:rPr lang="en-US" sz="1500">
                <a:solidFill>
                  <a:schemeClr val="dk1"/>
                </a:solidFill>
                <a:latin typeface="Calibri"/>
                <a:ea typeface="Calibri"/>
                <a:cs typeface="Calibri"/>
                <a:sym typeface="Calibri"/>
              </a:rPr>
              <a:t>Contains specific information about the mapping information at specific positions across the read </a:t>
            </a:r>
            <a:endParaRPr/>
          </a:p>
          <a:p>
            <a:pPr marL="0" lvl="0" indent="0" algn="l" rtl="0">
              <a:spcBef>
                <a:spcPts val="0"/>
              </a:spcBef>
              <a:spcAft>
                <a:spcPts val="0"/>
              </a:spcAft>
              <a:buClr>
                <a:schemeClr val="dk1"/>
              </a:buClr>
              <a:buSzPts val="1200"/>
              <a:buFont typeface="Calibri"/>
              <a:buNone/>
            </a:pPr>
            <a:r>
              <a:rPr lang="en-US" sz="1200" b="0" i="0">
                <a:solidFill>
                  <a:schemeClr val="dk1"/>
                </a:solidFill>
                <a:latin typeface="Calibri"/>
                <a:ea typeface="Calibri"/>
                <a:cs typeface="Calibri"/>
                <a:sym typeface="Calibri"/>
              </a:rPr>
              <a:t>The ‘CIGAR’ (Compact Idiosyncratic Gapped Alignment Report) string is how the SAM/BAM format represents spliced alignments.</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6"/>
        <p:cNvGrpSpPr/>
        <p:nvPr/>
      </p:nvGrpSpPr>
      <p:grpSpPr>
        <a:xfrm>
          <a:off x="0" y="0"/>
          <a:ext cx="0" cy="0"/>
          <a:chOff x="0" y="0"/>
          <a:chExt cx="0" cy="0"/>
        </a:xfrm>
      </p:grpSpPr>
      <p:sp>
        <p:nvSpPr>
          <p:cNvPr id="647" name="Google Shape;647;p3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48" name="Google Shape;648;p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a:extLst>
            <a:ext uri="{FF2B5EF4-FFF2-40B4-BE49-F238E27FC236}">
              <a16:creationId xmlns:a16="http://schemas.microsoft.com/office/drawing/2014/main" id="{B56DBB38-113C-C1EF-6040-63F19C77E525}"/>
            </a:ext>
          </a:extLst>
        </p:cNvPr>
        <p:cNvGrpSpPr/>
        <p:nvPr/>
      </p:nvGrpSpPr>
      <p:grpSpPr>
        <a:xfrm>
          <a:off x="0" y="0"/>
          <a:ext cx="0" cy="0"/>
          <a:chOff x="0" y="0"/>
          <a:chExt cx="0" cy="0"/>
        </a:xfrm>
      </p:grpSpPr>
      <p:sp>
        <p:nvSpPr>
          <p:cNvPr id="421" name="Google Shape;421;p19:notes">
            <a:extLst>
              <a:ext uri="{FF2B5EF4-FFF2-40B4-BE49-F238E27FC236}">
                <a16:creationId xmlns:a16="http://schemas.microsoft.com/office/drawing/2014/main" id="{66972092-F1C1-1F1F-BC06-5EC1521C672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2" name="Google Shape;422;p19:notes">
            <a:extLst>
              <a:ext uri="{FF2B5EF4-FFF2-40B4-BE49-F238E27FC236}">
                <a16:creationId xmlns:a16="http://schemas.microsoft.com/office/drawing/2014/main" id="{B14159F1-1BE4-3875-5F6D-D6D3AD8F3D96}"/>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Tree>
    <p:extLst>
      <p:ext uri="{BB962C8B-B14F-4D97-AF65-F5344CB8AC3E}">
        <p14:creationId xmlns:p14="http://schemas.microsoft.com/office/powerpoint/2010/main" val="375942940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6"/>
        <p:cNvGrpSpPr/>
        <p:nvPr/>
      </p:nvGrpSpPr>
      <p:grpSpPr>
        <a:xfrm>
          <a:off x="0" y="0"/>
          <a:ext cx="0" cy="0"/>
          <a:chOff x="0" y="0"/>
          <a:chExt cx="0" cy="0"/>
        </a:xfrm>
      </p:grpSpPr>
      <p:sp>
        <p:nvSpPr>
          <p:cNvPr id="697" name="Google Shape;697;p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98" name="Google Shape;698;p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r>
              <a:rPr lang="en-US"/>
              <a:t>Figures and information:</a:t>
            </a:r>
            <a:endParaRPr/>
          </a:p>
          <a:p>
            <a:pPr marL="0" lvl="0" indent="0" algn="l" rtl="0">
              <a:spcBef>
                <a:spcPts val="0"/>
              </a:spcBef>
              <a:spcAft>
                <a:spcPts val="0"/>
              </a:spcAft>
              <a:buClr>
                <a:schemeClr val="dk1"/>
              </a:buClr>
              <a:buSzPts val="1200"/>
              <a:buFont typeface="Calibri"/>
              <a:buNone/>
            </a:pPr>
            <a:r>
              <a:rPr lang="en-US"/>
              <a:t>https://hbctraining.github.io/Intro-to-rnaseq-hpc-O2/lessons/05_counting_reads.html</a:t>
            </a:r>
            <a:endParaRPr/>
          </a:p>
          <a:p>
            <a:pPr marL="0" lvl="0" indent="0" algn="l" rtl="0">
              <a:spcBef>
                <a:spcPts val="0"/>
              </a:spcBef>
              <a:spcAft>
                <a:spcPts val="0"/>
              </a:spcAft>
              <a:buClr>
                <a:schemeClr val="dk1"/>
              </a:buClr>
              <a:buSzPts val="1200"/>
              <a:buFont typeface="Calibri"/>
              <a:buNone/>
            </a:pPr>
            <a:r>
              <a:rPr lang="en-US"/>
              <a:t>featureCounts</a:t>
            </a:r>
            <a:endParaRPr/>
          </a:p>
          <a:p>
            <a:pPr marL="0" lvl="0" indent="0" algn="l" rtl="0">
              <a:spcBef>
                <a:spcPts val="0"/>
              </a:spcBef>
              <a:spcAft>
                <a:spcPts val="0"/>
              </a:spcAft>
              <a:buClr>
                <a:schemeClr val="dk1"/>
              </a:buClr>
              <a:buSzPts val="1200"/>
              <a:buFont typeface="Calibri"/>
              <a:buNone/>
            </a:pPr>
            <a:endParaRPr/>
          </a:p>
          <a:p>
            <a:pPr marL="0" lvl="0" indent="0" algn="l" rtl="0">
              <a:spcBef>
                <a:spcPts val="0"/>
              </a:spcBef>
              <a:spcAft>
                <a:spcPts val="0"/>
              </a:spcAft>
              <a:buClr>
                <a:schemeClr val="dk1"/>
              </a:buClr>
              <a:buSzPts val="1200"/>
              <a:buFont typeface="Calibri"/>
              <a:buNone/>
            </a:pPr>
            <a:r>
              <a:rPr lang="en-US"/>
              <a:t>Script:</a:t>
            </a:r>
            <a:endParaRPr/>
          </a:p>
          <a:p>
            <a:pPr marL="0" lvl="0" indent="0" algn="l" rtl="0">
              <a:spcBef>
                <a:spcPts val="0"/>
              </a:spcBef>
              <a:spcAft>
                <a:spcPts val="0"/>
              </a:spcAft>
              <a:buNone/>
            </a:pPr>
            <a:r>
              <a:rPr lang="en-US" sz="1200" b="0" i="0">
                <a:solidFill>
                  <a:schemeClr val="dk1"/>
                </a:solidFill>
                <a:latin typeface="Calibri"/>
                <a:ea typeface="Calibri"/>
                <a:cs typeface="Calibri"/>
                <a:sym typeface="Calibri"/>
              </a:rPr>
              <a:t>-Output of counting is a count matrix, with genes as rows and samples are columns</a:t>
            </a:r>
            <a:endParaRPr/>
          </a:p>
          <a:p>
            <a:pPr marL="0" lvl="0" indent="0" algn="l" rtl="0">
              <a:spcBef>
                <a:spcPts val="0"/>
              </a:spcBef>
              <a:spcAft>
                <a:spcPts val="0"/>
              </a:spcAft>
              <a:buNone/>
            </a:pPr>
            <a:r>
              <a:rPr lang="en-US" sz="1200" b="0" i="0">
                <a:solidFill>
                  <a:schemeClr val="dk1"/>
                </a:solidFill>
                <a:latin typeface="Calibri"/>
                <a:ea typeface="Calibri"/>
                <a:cs typeface="Calibri"/>
                <a:sym typeface="Calibri"/>
              </a:rPr>
              <a:t>-These are the “raw” counts and will be used in statistical programs downstream for differential gene expression.</a:t>
            </a:r>
            <a:endParaRPr/>
          </a:p>
          <a:p>
            <a:pPr marL="0" lvl="0" indent="0" algn="l" rtl="0">
              <a:spcBef>
                <a:spcPts val="0"/>
              </a:spcBef>
              <a:spcAft>
                <a:spcPts val="0"/>
              </a:spcAft>
              <a:buNone/>
            </a:pPr>
            <a:r>
              <a:rPr lang="en-US" sz="1200" b="0" i="0">
                <a:solidFill>
                  <a:schemeClr val="dk1"/>
                </a:solidFill>
                <a:latin typeface="Calibri"/>
                <a:ea typeface="Calibri"/>
                <a:cs typeface="Calibri"/>
                <a:sym typeface="Calibri"/>
              </a:rPr>
              <a:t>-It counts reads that map to a single location (uniquely mapping)</a:t>
            </a:r>
            <a:endParaRPr/>
          </a:p>
          <a:p>
            <a:pPr marL="0" lvl="0" indent="0" algn="l" rtl="0">
              <a:spcBef>
                <a:spcPts val="0"/>
              </a:spcBef>
              <a:spcAft>
                <a:spcPts val="0"/>
              </a:spcAft>
              <a:buNone/>
            </a:pPr>
            <a:br>
              <a:rPr lang="en-US"/>
            </a:b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1"/>
        <p:cNvGrpSpPr/>
        <p:nvPr/>
      </p:nvGrpSpPr>
      <p:grpSpPr>
        <a:xfrm>
          <a:off x="0" y="0"/>
          <a:ext cx="0" cy="0"/>
          <a:chOff x="0" y="0"/>
          <a:chExt cx="0" cy="0"/>
        </a:xfrm>
      </p:grpSpPr>
      <p:sp>
        <p:nvSpPr>
          <p:cNvPr id="712" name="Google Shape;712;p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13" name="Google Shape;713;p3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Information and figure:</a:t>
            </a:r>
            <a:endParaRPr/>
          </a:p>
          <a:p>
            <a:pPr marL="0" lvl="0" indent="0" algn="l" rtl="0">
              <a:spcBef>
                <a:spcPts val="0"/>
              </a:spcBef>
              <a:spcAft>
                <a:spcPts val="0"/>
              </a:spcAft>
              <a:buNone/>
            </a:pPr>
            <a:r>
              <a:rPr lang="en-US"/>
              <a:t>https://hbctraining.github.io/Intro-to-rnaseq-hpc-O2/lessons/05_counting_reads.html</a:t>
            </a:r>
            <a:endParaRPr/>
          </a:p>
          <a:p>
            <a:pPr marL="0" marR="0" lvl="0" indent="0" algn="l" rtl="0">
              <a:lnSpc>
                <a:spcPct val="100000"/>
              </a:lnSpc>
              <a:spcBef>
                <a:spcPts val="0"/>
              </a:spcBef>
              <a:spcAft>
                <a:spcPts val="0"/>
              </a:spcAft>
              <a:buClr>
                <a:schemeClr val="dk1"/>
              </a:buClr>
              <a:buSzPts val="1200"/>
              <a:buFont typeface="Calibri"/>
              <a:buNone/>
            </a:pPr>
            <a:r>
              <a:rPr lang="en-US"/>
              <a:t>https://www.biostars.org/p/212594/</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US"/>
              <a:t>Script:</a:t>
            </a:r>
            <a:endParaRPr/>
          </a:p>
          <a:p>
            <a:pPr marL="0" lvl="0" indent="0" algn="l" rtl="0">
              <a:spcBef>
                <a:spcPts val="0"/>
              </a:spcBef>
              <a:spcAft>
                <a:spcPts val="0"/>
              </a:spcAft>
              <a:buNone/>
            </a:pPr>
            <a:r>
              <a:rPr lang="en-US"/>
              <a:t>-Mapping can be done to single or multiple location</a:t>
            </a:r>
            <a:endParaRPr/>
          </a:p>
          <a:p>
            <a:pPr marL="0" lvl="0" indent="0" algn="l" rtl="0">
              <a:spcBef>
                <a:spcPts val="0"/>
              </a:spcBef>
              <a:spcAft>
                <a:spcPts val="0"/>
              </a:spcAft>
              <a:buNone/>
            </a:pPr>
            <a:r>
              <a:rPr lang="en-US"/>
              <a:t>-Single location- total read count = sum of reads associated with each exon that belongs to that gene</a:t>
            </a:r>
            <a:endParaRPr/>
          </a:p>
          <a:p>
            <a:pPr marL="0" lvl="0" indent="0" algn="l" rtl="0">
              <a:spcBef>
                <a:spcPts val="0"/>
              </a:spcBef>
              <a:spcAft>
                <a:spcPts val="0"/>
              </a:spcAft>
              <a:buNone/>
            </a:pPr>
            <a:r>
              <a:rPr lang="en-US"/>
              <a:t>-Multimapping- Overcounting the number or reads- issues with normalization</a:t>
            </a:r>
            <a:endParaRPr/>
          </a:p>
          <a:p>
            <a:pPr marL="0" lvl="0" indent="0" algn="l" rtl="0">
              <a:spcBef>
                <a:spcPts val="0"/>
              </a:spcBef>
              <a:spcAft>
                <a:spcPts val="0"/>
              </a:spcAft>
              <a:buNone/>
            </a:pPr>
            <a:r>
              <a:rPr lang="en-US"/>
              <a:t>-You need SAM/BAM files and GTF (general transfer file format)</a:t>
            </a:r>
            <a:endParaRPr/>
          </a:p>
          <a:p>
            <a:pPr marL="0" marR="0" lvl="0" indent="0" algn="l" rtl="0">
              <a:lnSpc>
                <a:spcPct val="100000"/>
              </a:lnSpc>
              <a:spcBef>
                <a:spcPts val="0"/>
              </a:spcBef>
              <a:spcAft>
                <a:spcPts val="0"/>
              </a:spcAft>
              <a:buClr>
                <a:schemeClr val="dk1"/>
              </a:buClr>
              <a:buSzPts val="1200"/>
              <a:buFont typeface="Calibri"/>
              <a:buNone/>
            </a:pPr>
            <a:r>
              <a:rPr lang="en-US"/>
              <a:t>-Genome index: </a:t>
            </a:r>
            <a:r>
              <a:rPr lang="en-US" sz="1200" b="0" i="0">
                <a:solidFill>
                  <a:schemeClr val="dk1"/>
                </a:solidFill>
                <a:latin typeface="Calibri"/>
                <a:ea typeface="Calibri"/>
                <a:cs typeface="Calibri"/>
                <a:sym typeface="Calibri"/>
              </a:rPr>
              <a:t>Indexing a genome can be explained similar to indexing a book. Indices allow the aligner to narrow down the potential origin of a query sequence within the genome, saving both time and memory.</a:t>
            </a:r>
            <a:endParaRPr/>
          </a:p>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0"/>
        <p:cNvGrpSpPr/>
        <p:nvPr/>
      </p:nvGrpSpPr>
      <p:grpSpPr>
        <a:xfrm>
          <a:off x="0" y="0"/>
          <a:ext cx="0" cy="0"/>
          <a:chOff x="0" y="0"/>
          <a:chExt cx="0" cy="0"/>
        </a:xfrm>
      </p:grpSpPr>
      <p:sp>
        <p:nvSpPr>
          <p:cNvPr id="721" name="Google Shape;721;p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22" name="Google Shape;722;p3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.bam file, .bai file, reference genome</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5" name="Google Shape;135;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indent="0"/>
            <a:r>
              <a:rPr lang="en-US"/>
              <a:t>Figure:  </a:t>
            </a:r>
            <a:r>
              <a:rPr lang="en-US" err="1"/>
              <a:t>Biorender</a:t>
            </a:r>
            <a:endParaRPr lang="en-US"/>
          </a:p>
          <a:p>
            <a:pPr marL="0" lvl="0" indent="0" algn="l" rtl="0">
              <a:spcBef>
                <a:spcPts val="0"/>
              </a:spcBef>
              <a:spcAft>
                <a:spcPts val="0"/>
              </a:spcAft>
              <a:buNone/>
            </a:pPr>
            <a:r>
              <a:rPr lang="en-US"/>
              <a:t>https://www.thermofisher.com/us/en/home/life-science/dna-rna-purification-analysis/rna-extraction/rna-applications/ribosomal-rna-depletion.html</a:t>
            </a:r>
            <a:endParaRPr/>
          </a:p>
          <a:p>
            <a:pPr marL="0" lvl="0" indent="0" algn="l" rtl="0">
              <a:spcBef>
                <a:spcPts val="0"/>
              </a:spcBef>
              <a:spcAft>
                <a:spcPts val="0"/>
              </a:spcAft>
              <a:buNone/>
            </a:pPr>
            <a:endParaRPr/>
          </a:p>
          <a:p>
            <a:pPr marL="0" indent="0"/>
            <a:r>
              <a:rPr lang="en-US"/>
              <a:t>Information: https://www.thermofisher.com/us/en/home/life-science/sequencing/sequencing-learning-center/next-generation-sequencing-information/ngs-basics/rna-sequencing-methods.html</a:t>
            </a:r>
            <a:endParaRPr/>
          </a:p>
          <a:p>
            <a:pPr marL="0" lvl="0" indent="0" algn="l" rtl="0">
              <a:spcBef>
                <a:spcPts val="0"/>
              </a:spcBef>
              <a:spcAft>
                <a:spcPts val="0"/>
              </a:spcAft>
              <a:buNone/>
            </a:pPr>
            <a:r>
              <a:rPr lang="en-US" sz="1200" b="1">
                <a:latin typeface="Arial"/>
                <a:ea typeface="Arial"/>
                <a:cs typeface="Arial"/>
                <a:sym typeface="Arial"/>
              </a:rPr>
              <a:t>Total RNA: </a:t>
            </a:r>
            <a:endParaRPr/>
          </a:p>
          <a:p>
            <a:pPr marL="0" lvl="0" indent="-76200" algn="l" rtl="0">
              <a:spcBef>
                <a:spcPts val="0"/>
              </a:spcBef>
              <a:spcAft>
                <a:spcPts val="0"/>
              </a:spcAft>
              <a:buClr>
                <a:schemeClr val="dk1"/>
              </a:buClr>
              <a:buSzPts val="1200"/>
              <a:buFont typeface="Arial"/>
              <a:buChar char="-"/>
            </a:pPr>
            <a:r>
              <a:rPr lang="en-US" sz="1200">
                <a:latin typeface="Arial"/>
                <a:ea typeface="Arial"/>
                <a:cs typeface="Arial"/>
                <a:sym typeface="Arial"/>
              </a:rPr>
              <a:t>Whole transcriptome analysis </a:t>
            </a:r>
            <a:endParaRPr/>
          </a:p>
          <a:p>
            <a:pPr marL="0" lvl="0" indent="-76200" algn="l" rtl="0">
              <a:spcBef>
                <a:spcPts val="0"/>
              </a:spcBef>
              <a:spcAft>
                <a:spcPts val="0"/>
              </a:spcAft>
              <a:buClr>
                <a:schemeClr val="dk1"/>
              </a:buClr>
              <a:buSzPts val="1200"/>
              <a:buFont typeface="Arial"/>
              <a:buChar char="-"/>
            </a:pPr>
            <a:r>
              <a:rPr lang="en-US" sz="1200">
                <a:latin typeface="Arial"/>
                <a:ea typeface="Arial"/>
                <a:cs typeface="Arial"/>
                <a:sym typeface="Arial"/>
              </a:rPr>
              <a:t>Coding and noncoding RNA </a:t>
            </a:r>
            <a:endParaRPr/>
          </a:p>
          <a:p>
            <a:pPr marL="0" lvl="0" indent="-76200" algn="l" rtl="0">
              <a:spcBef>
                <a:spcPts val="0"/>
              </a:spcBef>
              <a:spcAft>
                <a:spcPts val="0"/>
              </a:spcAft>
              <a:buClr>
                <a:schemeClr val="dk1"/>
              </a:buClr>
              <a:buSzPts val="1200"/>
              <a:buFont typeface="Arial"/>
              <a:buChar char="-"/>
            </a:pPr>
            <a:r>
              <a:rPr lang="en-US" sz="1200">
                <a:latin typeface="Arial"/>
                <a:ea typeface="Arial"/>
                <a:cs typeface="Arial"/>
                <a:sym typeface="Arial"/>
              </a:rPr>
              <a:t>Potential inefficiencies and bias due to different sequencing lengths</a:t>
            </a:r>
            <a:endParaRPr/>
          </a:p>
          <a:p>
            <a:pPr marL="0" lvl="0" indent="0" algn="l" rtl="0">
              <a:spcBef>
                <a:spcPts val="0"/>
              </a:spcBef>
              <a:spcAft>
                <a:spcPts val="0"/>
              </a:spcAft>
              <a:buClr>
                <a:schemeClr val="dk1"/>
              </a:buClr>
              <a:buSzPts val="1200"/>
              <a:buFont typeface="Calibri"/>
              <a:buNone/>
            </a:pPr>
            <a:endParaRPr sz="1200">
              <a:latin typeface="Arial"/>
              <a:ea typeface="Arial"/>
              <a:cs typeface="Arial"/>
              <a:sym typeface="Arial"/>
            </a:endParaRPr>
          </a:p>
          <a:p>
            <a:pPr marL="0" lvl="0" indent="0" algn="l" rtl="0">
              <a:spcBef>
                <a:spcPts val="0"/>
              </a:spcBef>
              <a:spcAft>
                <a:spcPts val="0"/>
              </a:spcAft>
              <a:buNone/>
            </a:pPr>
            <a:r>
              <a:rPr lang="en-US" sz="1200" b="1">
                <a:latin typeface="Arial"/>
                <a:ea typeface="Arial"/>
                <a:cs typeface="Arial"/>
                <a:sym typeface="Arial"/>
              </a:rPr>
              <a:t>Targeted RNA: </a:t>
            </a:r>
            <a:endParaRPr/>
          </a:p>
          <a:p>
            <a:pPr marL="0" lvl="0" indent="-76200" algn="l" rtl="0">
              <a:spcBef>
                <a:spcPts val="0"/>
              </a:spcBef>
              <a:spcAft>
                <a:spcPts val="0"/>
              </a:spcAft>
              <a:buClr>
                <a:schemeClr val="dk1"/>
              </a:buClr>
              <a:buSzPts val="1200"/>
              <a:buFont typeface="Arial"/>
              <a:buChar char="-"/>
            </a:pPr>
            <a:r>
              <a:rPr lang="en-US" sz="1200">
                <a:latin typeface="Arial"/>
                <a:ea typeface="Arial"/>
                <a:cs typeface="Arial"/>
                <a:sym typeface="Arial"/>
              </a:rPr>
              <a:t>Sequencing specific transcripts of interest to analyze specific genes of interest</a:t>
            </a:r>
            <a:endParaRPr/>
          </a:p>
          <a:p>
            <a:pPr marL="0" lvl="0" indent="-76200" algn="l" rtl="0">
              <a:spcBef>
                <a:spcPts val="0"/>
              </a:spcBef>
              <a:spcAft>
                <a:spcPts val="0"/>
              </a:spcAft>
              <a:buClr>
                <a:schemeClr val="dk1"/>
              </a:buClr>
              <a:buSzPts val="1200"/>
              <a:buFont typeface="Arial"/>
              <a:buChar char="-"/>
            </a:pPr>
            <a:r>
              <a:rPr lang="en-US" sz="1200">
                <a:latin typeface="Arial"/>
                <a:ea typeface="Arial"/>
                <a:cs typeface="Arial"/>
                <a:sym typeface="Arial"/>
              </a:rPr>
              <a:t>Degraded samples from FFPE</a:t>
            </a:r>
            <a:endParaRPr/>
          </a:p>
          <a:p>
            <a:pPr marL="0" lvl="0" indent="0" algn="l" rtl="0">
              <a:spcBef>
                <a:spcPts val="0"/>
              </a:spcBef>
              <a:spcAft>
                <a:spcPts val="0"/>
              </a:spcAft>
              <a:buClr>
                <a:schemeClr val="dk1"/>
              </a:buClr>
              <a:buSzPts val="1200"/>
              <a:buFont typeface="Calibri"/>
              <a:buNone/>
            </a:pPr>
            <a:endParaRPr sz="1200">
              <a:latin typeface="Arial"/>
              <a:ea typeface="Arial"/>
              <a:cs typeface="Arial"/>
              <a:sym typeface="Arial"/>
            </a:endParaRPr>
          </a:p>
          <a:p>
            <a:pPr marL="0" lvl="0" indent="0" algn="l" rtl="0">
              <a:spcBef>
                <a:spcPts val="0"/>
              </a:spcBef>
              <a:spcAft>
                <a:spcPts val="0"/>
              </a:spcAft>
              <a:buNone/>
            </a:pPr>
            <a:r>
              <a:rPr lang="en-US" sz="1200" b="1">
                <a:latin typeface="Arial"/>
                <a:ea typeface="Arial"/>
                <a:cs typeface="Arial"/>
                <a:sym typeface="Arial"/>
              </a:rPr>
              <a:t>mRNA: </a:t>
            </a:r>
            <a:endParaRPr/>
          </a:p>
          <a:p>
            <a:pPr marL="0" lvl="0" indent="-76200" algn="l" rtl="0">
              <a:spcBef>
                <a:spcPts val="0"/>
              </a:spcBef>
              <a:spcAft>
                <a:spcPts val="0"/>
              </a:spcAft>
              <a:buClr>
                <a:schemeClr val="dk1"/>
              </a:buClr>
              <a:buSzPts val="1200"/>
              <a:buFont typeface="Arial"/>
              <a:buChar char="-"/>
            </a:pPr>
            <a:r>
              <a:rPr lang="en-US" sz="1200">
                <a:latin typeface="Arial"/>
                <a:ea typeface="Arial"/>
                <a:cs typeface="Arial"/>
                <a:sym typeface="Arial"/>
              </a:rPr>
              <a:t>Poly(A) selection to sequence all messenger RNA for gene expression analysis</a:t>
            </a:r>
            <a:endParaRPr/>
          </a:p>
          <a:p>
            <a:pPr marL="0" lvl="0" indent="-76200" algn="l" rtl="0">
              <a:spcBef>
                <a:spcPts val="0"/>
              </a:spcBef>
              <a:spcAft>
                <a:spcPts val="0"/>
              </a:spcAft>
              <a:buClr>
                <a:schemeClr val="dk1"/>
              </a:buClr>
              <a:buSzPts val="1200"/>
              <a:buFont typeface="Arial"/>
              <a:buChar char="-"/>
            </a:pPr>
            <a:r>
              <a:rPr lang="en-US" sz="1200">
                <a:latin typeface="Arial"/>
                <a:ea typeface="Arial"/>
                <a:cs typeface="Arial"/>
                <a:sym typeface="Arial"/>
              </a:rPr>
              <a:t>Identify novel and known content</a:t>
            </a:r>
            <a:endParaRPr/>
          </a:p>
          <a:p>
            <a:pPr marL="0" lvl="0" indent="0" algn="l" rtl="0">
              <a:spcBef>
                <a:spcPts val="0"/>
              </a:spcBef>
              <a:spcAft>
                <a:spcPts val="0"/>
              </a:spcAft>
              <a:buClr>
                <a:schemeClr val="dk1"/>
              </a:buClr>
              <a:buSzPts val="1200"/>
              <a:buFont typeface="Calibri"/>
              <a:buNone/>
            </a:pPr>
            <a:endParaRPr sz="1200">
              <a:latin typeface="Arial"/>
              <a:ea typeface="Arial"/>
              <a:cs typeface="Arial"/>
              <a:sym typeface="Arial"/>
            </a:endParaRPr>
          </a:p>
          <a:p>
            <a:pPr marL="0" lvl="0" indent="0" algn="l" rtl="0">
              <a:spcBef>
                <a:spcPts val="0"/>
              </a:spcBef>
              <a:spcAft>
                <a:spcPts val="0"/>
              </a:spcAft>
              <a:buNone/>
            </a:pPr>
            <a:r>
              <a:rPr lang="en-US" sz="1200" b="1">
                <a:latin typeface="Arial"/>
                <a:ea typeface="Arial"/>
                <a:cs typeface="Arial"/>
                <a:sym typeface="Arial"/>
              </a:rPr>
              <a:t>Small RNA: </a:t>
            </a:r>
            <a:endParaRPr/>
          </a:p>
          <a:p>
            <a:pPr marL="0" lvl="0" indent="0" algn="l" rtl="0">
              <a:spcBef>
                <a:spcPts val="0"/>
              </a:spcBef>
              <a:spcAft>
                <a:spcPts val="0"/>
              </a:spcAft>
              <a:buClr>
                <a:schemeClr val="dk1"/>
              </a:buClr>
              <a:buSzPts val="1200"/>
              <a:buFont typeface="Arial"/>
              <a:buNone/>
            </a:pPr>
            <a:r>
              <a:rPr lang="en-US" sz="1200">
                <a:latin typeface="Arial"/>
                <a:ea typeface="Arial"/>
                <a:cs typeface="Arial"/>
                <a:sym typeface="Arial"/>
              </a:rPr>
              <a:t>- Isolation of small RNA</a:t>
            </a:r>
            <a:endParaRPr/>
          </a:p>
          <a:p>
            <a:pPr marL="0" lvl="0" indent="-76200" algn="l" rtl="0">
              <a:spcBef>
                <a:spcPts val="0"/>
              </a:spcBef>
              <a:spcAft>
                <a:spcPts val="0"/>
              </a:spcAft>
              <a:buClr>
                <a:schemeClr val="dk1"/>
              </a:buClr>
              <a:buSzPts val="1200"/>
              <a:buFont typeface="Arial"/>
              <a:buChar char="-"/>
            </a:pPr>
            <a:r>
              <a:rPr lang="en-US" sz="1200">
                <a:latin typeface="Arial"/>
                <a:ea typeface="Arial"/>
                <a:cs typeface="Arial"/>
                <a:sym typeface="Arial"/>
              </a:rPr>
              <a:t>miRNA, </a:t>
            </a:r>
            <a:r>
              <a:rPr lang="en-US" sz="1200" err="1">
                <a:latin typeface="Arial"/>
                <a:ea typeface="Arial"/>
                <a:cs typeface="Arial"/>
                <a:sym typeface="Arial"/>
              </a:rPr>
              <a:t>piRNA</a:t>
            </a:r>
            <a:r>
              <a:rPr lang="en-US" sz="1200">
                <a:latin typeface="Arial"/>
                <a:ea typeface="Arial"/>
                <a:cs typeface="Arial"/>
                <a:sym typeface="Arial"/>
              </a:rPr>
              <a:t>, tRNA etc.</a:t>
            </a:r>
            <a:endParaRPr/>
          </a:p>
          <a:p>
            <a:pPr marL="0" lvl="0" indent="-76200" algn="l" rtl="0">
              <a:spcBef>
                <a:spcPts val="0"/>
              </a:spcBef>
              <a:spcAft>
                <a:spcPts val="0"/>
              </a:spcAft>
              <a:buClr>
                <a:schemeClr val="dk1"/>
              </a:buClr>
              <a:buSzPts val="1200"/>
              <a:buFont typeface="Arial"/>
              <a:buChar char="-"/>
            </a:pPr>
            <a:r>
              <a:rPr lang="en-US" sz="1200">
                <a:latin typeface="Arial"/>
                <a:ea typeface="Arial"/>
                <a:cs typeface="Arial"/>
                <a:sym typeface="Arial"/>
              </a:rPr>
              <a:t>Gene regulation </a:t>
            </a:r>
            <a:endParaRPr/>
          </a:p>
          <a:p>
            <a:pPr marL="0" lvl="0" indent="0" algn="l" rtl="0">
              <a:spcBef>
                <a:spcPts val="0"/>
              </a:spcBef>
              <a:spcAft>
                <a:spcPts val="0"/>
              </a:spcAft>
              <a:buNone/>
            </a:pPr>
            <a:endParaRPr sz="120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8"/>
        <p:cNvGrpSpPr/>
        <p:nvPr/>
      </p:nvGrpSpPr>
      <p:grpSpPr>
        <a:xfrm>
          <a:off x="0" y="0"/>
          <a:ext cx="0" cy="0"/>
          <a:chOff x="0" y="0"/>
          <a:chExt cx="0" cy="0"/>
        </a:xfrm>
      </p:grpSpPr>
      <p:sp>
        <p:nvSpPr>
          <p:cNvPr id="729" name="Google Shape;729;p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30" name="Google Shape;730;p3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0"/>
        <p:cNvGrpSpPr/>
        <p:nvPr/>
      </p:nvGrpSpPr>
      <p:grpSpPr>
        <a:xfrm>
          <a:off x="0" y="0"/>
          <a:ext cx="0" cy="0"/>
          <a:chOff x="0" y="0"/>
          <a:chExt cx="0" cy="0"/>
        </a:xfrm>
      </p:grpSpPr>
      <p:sp>
        <p:nvSpPr>
          <p:cNvPr id="741" name="Google Shape;741;p3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42" name="Google Shape;742;p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7"/>
        <p:cNvGrpSpPr/>
        <p:nvPr/>
      </p:nvGrpSpPr>
      <p:grpSpPr>
        <a:xfrm>
          <a:off x="0" y="0"/>
          <a:ext cx="0" cy="0"/>
          <a:chOff x="0" y="0"/>
          <a:chExt cx="0" cy="0"/>
        </a:xfrm>
      </p:grpSpPr>
      <p:sp>
        <p:nvSpPr>
          <p:cNvPr id="748" name="Google Shape;748;p3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49" name="Google Shape;749;p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3"/>
        <p:cNvGrpSpPr/>
        <p:nvPr/>
      </p:nvGrpSpPr>
      <p:grpSpPr>
        <a:xfrm>
          <a:off x="0" y="0"/>
          <a:ext cx="0" cy="0"/>
          <a:chOff x="0" y="0"/>
          <a:chExt cx="0" cy="0"/>
        </a:xfrm>
      </p:grpSpPr>
      <p:sp>
        <p:nvSpPr>
          <p:cNvPr id="754" name="Google Shape;754;p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55" name="Google Shape;755;p4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Information:</a:t>
            </a:r>
            <a:endParaRPr/>
          </a:p>
          <a:p>
            <a:pPr marL="0" lvl="0" indent="0" algn="l" rtl="0">
              <a:spcBef>
                <a:spcPts val="0"/>
              </a:spcBef>
              <a:spcAft>
                <a:spcPts val="0"/>
              </a:spcAft>
              <a:buNone/>
            </a:pPr>
            <a:r>
              <a:rPr lang="en-US"/>
              <a:t>https://hbctraining.github.io/Intro-to-rnaseq-hpc-salmon/lessons/qc_fastqc_assessment.html</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9"/>
        <p:cNvGrpSpPr/>
        <p:nvPr/>
      </p:nvGrpSpPr>
      <p:grpSpPr>
        <a:xfrm>
          <a:off x="0" y="0"/>
          <a:ext cx="0" cy="0"/>
          <a:chOff x="0" y="0"/>
          <a:chExt cx="0" cy="0"/>
        </a:xfrm>
      </p:grpSpPr>
      <p:sp>
        <p:nvSpPr>
          <p:cNvPr id="760" name="Google Shape;760;p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61" name="Google Shape;761;p4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Information:</a:t>
            </a:r>
            <a:endParaRPr/>
          </a:p>
          <a:p>
            <a:pPr marL="0" lvl="0" indent="0" algn="l" rtl="0">
              <a:spcBef>
                <a:spcPts val="0"/>
              </a:spcBef>
              <a:spcAft>
                <a:spcPts val="0"/>
              </a:spcAft>
              <a:buNone/>
            </a:pPr>
            <a:r>
              <a:rPr lang="en-US"/>
              <a:t>https://hbctraining.github.io/Intro-to-rnaseq-hpc-salmon/lessons/qc_fastqc_assessment.html</a:t>
            </a:r>
            <a:endParaRPr/>
          </a:p>
          <a:p>
            <a:pPr marL="0" lvl="0" indent="0" algn="l" rtl="0">
              <a:spcBef>
                <a:spcPts val="0"/>
              </a:spcBef>
              <a:spcAft>
                <a:spcPts val="0"/>
              </a:spcAft>
              <a:buNone/>
            </a:pPr>
            <a:r>
              <a:rPr lang="en-US"/>
              <a:t>https://www.bioinformatics.babraham.ac.uk/projects/fastqc/Help/3%20Analysis%20Modules/6%20Per%20Base%20N%20Content.html</a:t>
            </a:r>
            <a:endParaRPr/>
          </a:p>
          <a:p>
            <a:pPr marL="0" lvl="0" indent="0" algn="l" rtl="0">
              <a:spcBef>
                <a:spcPts val="0"/>
              </a:spcBef>
              <a:spcAft>
                <a:spcPts val="0"/>
              </a:spcAft>
              <a:buNone/>
            </a:pPr>
            <a:r>
              <a:rPr lang="en-US"/>
              <a:t>https://www.bioinformatics.babraham.ac.uk/projects/fastqc/Help/3%20Analysis%20Modules/7%20Sequence%20Length%20Distribution.html</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5"/>
        <p:cNvGrpSpPr/>
        <p:nvPr/>
      </p:nvGrpSpPr>
      <p:grpSpPr>
        <a:xfrm>
          <a:off x="0" y="0"/>
          <a:ext cx="0" cy="0"/>
          <a:chOff x="0" y="0"/>
          <a:chExt cx="0" cy="0"/>
        </a:xfrm>
      </p:grpSpPr>
      <p:sp>
        <p:nvSpPr>
          <p:cNvPr id="766" name="Google Shape;766;p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67" name="Google Shape;767;p4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Information:</a:t>
            </a:r>
            <a:endParaRPr/>
          </a:p>
          <a:p>
            <a:pPr marL="0" lvl="0" indent="0" algn="l" rtl="0">
              <a:spcBef>
                <a:spcPts val="0"/>
              </a:spcBef>
              <a:spcAft>
                <a:spcPts val="0"/>
              </a:spcAft>
              <a:buNone/>
            </a:pPr>
            <a:r>
              <a:rPr lang="en-US"/>
              <a:t>https://hbctraining.github.io/Intro-to-rnaseq-hpc-salmon/lessons/qc_fastqc_assessment.html</a:t>
            </a:r>
            <a:endParaRPr/>
          </a:p>
          <a:p>
            <a:pPr marL="0" lvl="0" indent="0" algn="l" rtl="0">
              <a:spcBef>
                <a:spcPts val="0"/>
              </a:spcBef>
              <a:spcAft>
                <a:spcPts val="0"/>
              </a:spcAft>
              <a:buNone/>
            </a:pPr>
            <a:r>
              <a:rPr lang="en-US"/>
              <a:t>https://www.bioinformatics.babraham.ac.uk/projects/fastqc/Help/3%20Analysis%20Modules/6%20Per%20Base%20N%20Content.html</a:t>
            </a:r>
            <a:endParaRPr/>
          </a:p>
          <a:p>
            <a:pPr marL="0" lvl="0" indent="0" algn="l" rtl="0">
              <a:spcBef>
                <a:spcPts val="0"/>
              </a:spcBef>
              <a:spcAft>
                <a:spcPts val="0"/>
              </a:spcAft>
              <a:buNone/>
            </a:pPr>
            <a:r>
              <a:rPr lang="en-US"/>
              <a:t>https://www.bioinformatics.babraham.ac.uk/projects/fastqc/Help/3%20Analysis%20Modules/8%20Duplicate%20Sequences.html</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7">
          <a:extLst>
            <a:ext uri="{FF2B5EF4-FFF2-40B4-BE49-F238E27FC236}">
              <a16:creationId xmlns:a16="http://schemas.microsoft.com/office/drawing/2014/main" id="{4781D70A-7D18-75F7-24AA-44B2A1F8534A}"/>
            </a:ext>
          </a:extLst>
        </p:cNvPr>
        <p:cNvGrpSpPr/>
        <p:nvPr/>
      </p:nvGrpSpPr>
      <p:grpSpPr>
        <a:xfrm>
          <a:off x="0" y="0"/>
          <a:ext cx="0" cy="0"/>
          <a:chOff x="0" y="0"/>
          <a:chExt cx="0" cy="0"/>
        </a:xfrm>
      </p:grpSpPr>
      <p:sp>
        <p:nvSpPr>
          <p:cNvPr id="748" name="Google Shape;748;p38:notes">
            <a:extLst>
              <a:ext uri="{FF2B5EF4-FFF2-40B4-BE49-F238E27FC236}">
                <a16:creationId xmlns:a16="http://schemas.microsoft.com/office/drawing/2014/main" id="{83CBF94D-4769-562E-0E1E-1FE0469F0E8C}"/>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49" name="Google Shape;749;p38:notes">
            <a:extLst>
              <a:ext uri="{FF2B5EF4-FFF2-40B4-BE49-F238E27FC236}">
                <a16:creationId xmlns:a16="http://schemas.microsoft.com/office/drawing/2014/main" id="{761D3B82-B45A-669A-E848-39505F4E0634}"/>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9380613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1"/>
        <p:cNvGrpSpPr/>
        <p:nvPr/>
      </p:nvGrpSpPr>
      <p:grpSpPr>
        <a:xfrm>
          <a:off x="0" y="0"/>
          <a:ext cx="0" cy="0"/>
          <a:chOff x="0" y="0"/>
          <a:chExt cx="0" cy="0"/>
        </a:xfrm>
      </p:grpSpPr>
      <p:sp>
        <p:nvSpPr>
          <p:cNvPr id="772" name="Google Shape;772;p3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73" name="Google Shape;773;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8"/>
        <p:cNvGrpSpPr/>
        <p:nvPr/>
      </p:nvGrpSpPr>
      <p:grpSpPr>
        <a:xfrm>
          <a:off x="0" y="0"/>
          <a:ext cx="0" cy="0"/>
          <a:chOff x="0" y="0"/>
          <a:chExt cx="0" cy="0"/>
        </a:xfrm>
      </p:grpSpPr>
      <p:sp>
        <p:nvSpPr>
          <p:cNvPr id="779" name="Google Shape;779;p4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80" name="Google Shape;780;p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4"/>
        <p:cNvGrpSpPr/>
        <p:nvPr/>
      </p:nvGrpSpPr>
      <p:grpSpPr>
        <a:xfrm>
          <a:off x="0" y="0"/>
          <a:ext cx="0" cy="0"/>
          <a:chOff x="0" y="0"/>
          <a:chExt cx="0" cy="0"/>
        </a:xfrm>
      </p:grpSpPr>
      <p:sp>
        <p:nvSpPr>
          <p:cNvPr id="785" name="Google Shape;785;p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86" name="Google Shape;786;p4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Figures: https://www.youtube.com/watch?v=oIJaA6h2bFM</a:t>
            </a:r>
            <a:endParaRPr/>
          </a:p>
          <a:p>
            <a:pPr marL="0" lvl="0" indent="0" algn="l" rtl="0">
              <a:spcBef>
                <a:spcPts val="0"/>
              </a:spcBef>
              <a:spcAft>
                <a:spcPts val="0"/>
              </a:spcAft>
              <a:buNone/>
            </a:pPr>
            <a:endParaRPr/>
          </a:p>
          <a:p>
            <a:pPr marL="0" lvl="0" indent="0" algn="l" rtl="0">
              <a:spcBef>
                <a:spcPts val="0"/>
              </a:spcBef>
              <a:spcAft>
                <a:spcPts val="0"/>
              </a:spcAft>
              <a:buNone/>
            </a:pPr>
            <a:r>
              <a:rPr lang="en-US"/>
              <a:t>Script:</a:t>
            </a:r>
            <a:endParaRPr/>
          </a:p>
          <a:p>
            <a:pPr marL="0" lvl="0" indent="0" algn="l" rtl="0">
              <a:spcBef>
                <a:spcPts val="0"/>
              </a:spcBef>
              <a:spcAft>
                <a:spcPts val="0"/>
              </a:spcAft>
              <a:buNone/>
            </a:pPr>
            <a:r>
              <a:rPr lang="en-US"/>
              <a:t>-The nucleotide order of each fragment is revealed through PCR with fluorophore-labelled nucleotides</a:t>
            </a:r>
            <a:endParaRPr/>
          </a:p>
          <a:p>
            <a:pPr marL="0" lvl="0" indent="0" algn="l" rtl="0">
              <a:spcBef>
                <a:spcPts val="0"/>
              </a:spcBef>
              <a:spcAft>
                <a:spcPts val="0"/>
              </a:spcAft>
              <a:buNone/>
            </a:pPr>
            <a:r>
              <a:rPr lang="en-US" sz="1200" b="0" i="0">
                <a:solidFill>
                  <a:schemeClr val="dk1"/>
                </a:solidFill>
                <a:latin typeface="Calibri"/>
                <a:ea typeface="Calibri"/>
                <a:cs typeface="Calibri"/>
                <a:sym typeface="Calibri"/>
              </a:rPr>
              <a:t>-Each nucleotide contains a fluorescent tag and a reversible terminator that blocks incorporation of the next base</a:t>
            </a:r>
            <a:endParaRPr/>
          </a:p>
          <a:p>
            <a:pPr marL="0" lvl="0" indent="0" algn="l" rtl="0">
              <a:spcBef>
                <a:spcPts val="0"/>
              </a:spcBef>
              <a:spcAft>
                <a:spcPts val="0"/>
              </a:spcAft>
              <a:buNone/>
            </a:pPr>
            <a:r>
              <a:rPr lang="en-US" sz="1200" b="0" i="0">
                <a:solidFill>
                  <a:schemeClr val="dk1"/>
                </a:solidFill>
                <a:latin typeface="Calibri"/>
                <a:ea typeface="Calibri"/>
                <a:cs typeface="Calibri"/>
                <a:sym typeface="Calibri"/>
              </a:rPr>
              <a:t>-The fluorescent signal indicates which nucleotide has been added, and the terminator is cleaved so the next base can bind.</a:t>
            </a:r>
            <a:endParaRPr/>
          </a:p>
          <a:p>
            <a:pPr marL="0" marR="0" lvl="0" indent="0" algn="l" rtl="0">
              <a:lnSpc>
                <a:spcPct val="100000"/>
              </a:lnSpc>
              <a:spcBef>
                <a:spcPts val="0"/>
              </a:spcBef>
              <a:spcAft>
                <a:spcPts val="0"/>
              </a:spcAft>
              <a:buClr>
                <a:schemeClr val="dk1"/>
              </a:buClr>
              <a:buSzPts val="1200"/>
              <a:buFont typeface="Calibri"/>
              <a:buNone/>
            </a:pPr>
            <a:r>
              <a:rPr lang="en-US"/>
              <a:t>-Images are taken after each round of nucleotide incorporation and bases are identified based on the recorded excitation spectra</a:t>
            </a:r>
            <a:endParaRPr/>
          </a:p>
          <a:p>
            <a:pPr marL="0" marR="0" lvl="0" indent="0" algn="l" rtl="0">
              <a:lnSpc>
                <a:spcPct val="100000"/>
              </a:lnSpc>
              <a:spcBef>
                <a:spcPts val="0"/>
              </a:spcBef>
              <a:spcAft>
                <a:spcPts val="0"/>
              </a:spcAft>
              <a:buClr>
                <a:schemeClr val="dk1"/>
              </a:buClr>
              <a:buSzPts val="1200"/>
              <a:buFont typeface="Calibri"/>
              <a:buNone/>
            </a:pPr>
            <a:r>
              <a:rPr lang="en-US"/>
              <a:t>-Previously 4 channel, now 2 channel </a:t>
            </a:r>
            <a:endParaRPr sz="1200" b="0" i="0">
              <a:solidFill>
                <a:schemeClr val="dk1"/>
              </a:solidFill>
              <a:latin typeface="Calibri"/>
              <a:ea typeface="Calibri"/>
              <a:cs typeface="Calibri"/>
              <a:sym typeface="Calibri"/>
            </a:endParaRPr>
          </a:p>
          <a:p>
            <a:pPr marL="0" lvl="0" indent="0" algn="l" rtl="0">
              <a:spcBef>
                <a:spcPts val="0"/>
              </a:spcBef>
              <a:spcAft>
                <a:spcPts val="0"/>
              </a:spcAft>
              <a:buNone/>
            </a:pPr>
            <a:r>
              <a:rPr lang="en-US" sz="1200" b="0" i="0">
                <a:solidFill>
                  <a:schemeClr val="dk1"/>
                </a:solidFill>
                <a:latin typeface="Calibri"/>
                <a:ea typeface="Calibri"/>
                <a:cs typeface="Calibri"/>
                <a:sym typeface="Calibri"/>
              </a:rPr>
              <a:t>-After reading the forward DNA strand, the reads are washed away, and the process repeats for the reverse strand. This method is called paired-end sequencing.</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US"/>
              <a:t>Information:</a:t>
            </a:r>
            <a:endParaRPr/>
          </a:p>
          <a:p>
            <a:pPr marL="0" lvl="0" indent="0" algn="l" rtl="0">
              <a:spcBef>
                <a:spcPts val="0"/>
              </a:spcBef>
              <a:spcAft>
                <a:spcPts val="0"/>
              </a:spcAft>
              <a:buNone/>
            </a:pPr>
            <a:r>
              <a:rPr lang="en-US"/>
              <a:t>https://bitesizebio.com/13546/sequencing-by-synthesis-explaining-the-illumina-sequencing-technology/</a:t>
            </a:r>
            <a:endParaRPr/>
          </a:p>
          <a:p>
            <a:pPr marL="0" lvl="0" indent="0" algn="l" rtl="0">
              <a:spcBef>
                <a:spcPts val="0"/>
              </a:spcBef>
              <a:spcAft>
                <a:spcPts val="0"/>
              </a:spcAft>
              <a:buNone/>
            </a:pPr>
            <a:r>
              <a:rPr lang="en-US" sz="1200" b="0" i="0">
                <a:solidFill>
                  <a:schemeClr val="dk1"/>
                </a:solidFill>
                <a:latin typeface="Calibri"/>
                <a:ea typeface="Calibri"/>
                <a:cs typeface="Calibri"/>
                <a:sym typeface="Calibri"/>
              </a:rPr>
              <a:t>The Solexa/Illumina sequencing method is similar to Sanger sequencing, but it uses modified dNTPs containing a terminator which blocks further polymerization- so only a single base can be added by a polymerase enzyme to each growing DNA copy strand. The sequencing reaction is conducted simultaneously on a very large number (many millions in fact) of different template molecules spread out on a solid surface. The terminator also contains a fluorescent label, which can be detected by a camera. Only a single fluorescent color is used, so each of the four bases must be added in a separate cycle of DNA synthesis and imaging. Following the addition of the four dNTPs to the templates, the images are recorded and the terminators are removed. This chemistry is called “reversible terminators”. Finally, another four cycles of dNTP additions are initiated. Since single bases are added to all templates in a uniform fashion, the sequencing process produces a set of DNA sequence reads of uniform length.</a:t>
            </a:r>
            <a:endParaRPr/>
          </a:p>
          <a:p>
            <a:pPr marL="0" lvl="0" indent="0" algn="l" rtl="0">
              <a:spcBef>
                <a:spcPts val="0"/>
              </a:spcBef>
              <a:spcAft>
                <a:spcPts val="0"/>
              </a:spcAft>
              <a:buNone/>
            </a:pPr>
            <a:endParaRPr/>
          </a:p>
          <a:p>
            <a:pPr marL="0" lvl="0" indent="0" algn="l" rtl="0">
              <a:spcBef>
                <a:spcPts val="0"/>
              </a:spcBef>
              <a:spcAft>
                <a:spcPts val="0"/>
              </a:spcAft>
              <a:buNone/>
            </a:pPr>
            <a:r>
              <a:rPr lang="en-US"/>
              <a:t>http://data-science-sequencing.github.io/Win2018/lectures/lecture2/#illumina</a:t>
            </a:r>
            <a:endParaRPr/>
          </a:p>
          <a:p>
            <a:pPr marL="0" lvl="0" indent="0" algn="l" rtl="0">
              <a:spcBef>
                <a:spcPts val="0"/>
              </a:spcBef>
              <a:spcAft>
                <a:spcPts val="0"/>
              </a:spcAft>
              <a:buNone/>
            </a:pPr>
            <a:r>
              <a:rPr lang="en-US" sz="1200" b="0" i="0">
                <a:solidFill>
                  <a:schemeClr val="dk1"/>
                </a:solidFill>
                <a:latin typeface="Calibri"/>
                <a:ea typeface="Calibri"/>
                <a:cs typeface="Calibri"/>
                <a:sym typeface="Calibri"/>
              </a:rPr>
              <a:t>DNA polymerase naturally uses dNTPs to synthesize a new strand. The synthesis process occurs very quickly, making it hard to make any sort of measurement during synthesis. Sanger overcame this problem by figuring out a way to terminate synthesis using a modified version of dNTPs called </a:t>
            </a:r>
            <a:r>
              <a:rPr lang="en-US" sz="1200" b="0" i="1">
                <a:solidFill>
                  <a:schemeClr val="dk1"/>
                </a:solidFill>
                <a:latin typeface="Calibri"/>
                <a:ea typeface="Calibri"/>
                <a:cs typeface="Calibri"/>
                <a:sym typeface="Calibri"/>
              </a:rPr>
              <a:t>ddNTPs</a:t>
            </a:r>
            <a:r>
              <a:rPr lang="en-US" sz="1200" b="0" i="0">
                <a:solidFill>
                  <a:schemeClr val="dk1"/>
                </a:solidFill>
                <a:latin typeface="Calibri"/>
                <a:ea typeface="Calibri"/>
                <a:cs typeface="Calibri"/>
                <a:sym typeface="Calibri"/>
              </a:rPr>
              <a:t> (dideoxynucleotide triphosphates). DNA polymerase can attach a ddNTP to the sequence just like with dNTPs, but it cannot attach anything to the ddNTP. In other words, the attachment of a ddNTP halts the replication of the DNA molecule.</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Calibri"/>
              <a:buChar char="-"/>
            </a:pPr>
            <a:r>
              <a:rPr lang="en-US"/>
              <a:t>Stark, R., </a:t>
            </a:r>
            <a:r>
              <a:rPr lang="en-US" err="1"/>
              <a:t>Grzelak</a:t>
            </a:r>
            <a:r>
              <a:rPr lang="en-US"/>
              <a:t>, M. &amp; Hadfield, J. RNA sequencing: the teenage years. </a:t>
            </a:r>
            <a:r>
              <a:rPr lang="en-US" i="1"/>
              <a:t>Nat Rev Genet</a:t>
            </a:r>
            <a:r>
              <a:rPr lang="en-US"/>
              <a:t> </a:t>
            </a:r>
            <a:r>
              <a:rPr lang="en-US" b="1"/>
              <a:t>20</a:t>
            </a:r>
            <a:r>
              <a:rPr lang="en-US"/>
              <a:t>, 631–656 (2019). https://doi.org/10.1038/s41576-019-0150-2</a:t>
            </a:r>
          </a:p>
          <a:p>
            <a:pPr>
              <a:buFont typeface="Calibri"/>
              <a:buChar char="-"/>
            </a:pPr>
            <a:r>
              <a:rPr lang="en-US"/>
              <a:t>The three main sequencing technologies for RNA-seq. The Illumina workflow (left panel): after library preparation, individual cDNA molecules are clustered on a </a:t>
            </a:r>
            <a:r>
              <a:rPr lang="en-US" err="1"/>
              <a:t>flowcell</a:t>
            </a:r>
            <a:r>
              <a:rPr lang="en-US"/>
              <a:t> for sequencing by synthesis using 3΄ blocked fluorescently labelled nucleotides. In each round of sequencing, the growing DNA strand is imaged to detect which of the four fluorophores has been incorporated, and reads of 50–500 bp can be generated. The Pacific Biosciences workflow (middle panel): after library preparation, individual molecules are loaded into a sequencing chip, where they bind to a polymerase immobilized at the bottom of a </a:t>
            </a:r>
            <a:r>
              <a:rPr lang="en-US" err="1"/>
              <a:t>nanowell</a:t>
            </a:r>
            <a:r>
              <a:rPr lang="en-US"/>
              <a:t>. As each of the fluorescently labelled nucleotides is incorporated into the growing strand, they fluoresce and are detected, and reads of up to 50 kb can be generated. The Oxford Nanopore workflow (right panel): after library preparation, individual molecules are loaded into a </a:t>
            </a:r>
            <a:r>
              <a:rPr lang="en-US" err="1"/>
              <a:t>flowcell</a:t>
            </a:r>
            <a:r>
              <a:rPr lang="en-US"/>
              <a:t>, where motor proteins, which are attached during adaptor ligation, dock with nanopores. The motor protein controls the translocation of the RNA strand through the nanopore, causing a change in current that is processed to generate sequencing reads of 1–10 kb. </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49738874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2"/>
        <p:cNvGrpSpPr/>
        <p:nvPr/>
      </p:nvGrpSpPr>
      <p:grpSpPr>
        <a:xfrm>
          <a:off x="0" y="0"/>
          <a:ext cx="0" cy="0"/>
          <a:chOff x="0" y="0"/>
          <a:chExt cx="0" cy="0"/>
        </a:xfrm>
      </p:grpSpPr>
      <p:sp>
        <p:nvSpPr>
          <p:cNvPr id="793" name="Google Shape;793;p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94" name="Google Shape;794;p4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333333"/>
              </a:buClr>
              <a:buSzPts val="1200"/>
              <a:buFont typeface="Arial"/>
              <a:buNone/>
            </a:pPr>
            <a:r>
              <a:rPr lang="en-US">
                <a:solidFill>
                  <a:srgbClr val="333333"/>
                </a:solidFill>
                <a:latin typeface="Arial"/>
                <a:ea typeface="Arial"/>
                <a:cs typeface="Arial"/>
                <a:sym typeface="Arial"/>
              </a:rPr>
              <a:t>https://www.ecseq.com/support/ngs/do_you_have_two_colors_or_four_colors_in_Illumina</a:t>
            </a:r>
            <a:endParaRPr>
              <a:solidFill>
                <a:srgbClr val="333333"/>
              </a:solidFill>
              <a:latin typeface="Arial"/>
              <a:ea typeface="Arial"/>
              <a:cs typeface="Arial"/>
              <a:sym typeface="Arial"/>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7"/>
        <p:cNvGrpSpPr/>
        <p:nvPr/>
      </p:nvGrpSpPr>
      <p:grpSpPr>
        <a:xfrm>
          <a:off x="0" y="0"/>
          <a:ext cx="0" cy="0"/>
          <a:chOff x="0" y="0"/>
          <a:chExt cx="0" cy="0"/>
        </a:xfrm>
      </p:grpSpPr>
      <p:sp>
        <p:nvSpPr>
          <p:cNvPr id="818" name="Google Shape;818;p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19" name="Google Shape;819;p4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a:solidFill>
                  <a:schemeClr val="dk1"/>
                </a:solidFill>
              </a:rPr>
              <a:t>Over 90% of human genes (gene n) are alternatively spliced to form two or more distinct and expressed isoforms (transcripts x and y). </a:t>
            </a:r>
            <a:endParaRPr>
              <a:solidFill>
                <a:schemeClr val="dk1"/>
              </a:solidFill>
            </a:endParaRPr>
          </a:p>
          <a:p>
            <a:pPr marL="0" lvl="0" indent="0" algn="l" rtl="0">
              <a:spcBef>
                <a:spcPts val="0"/>
              </a:spcBef>
              <a:spcAft>
                <a:spcPts val="0"/>
              </a:spcAft>
              <a:buClr>
                <a:schemeClr val="dk1"/>
              </a:buClr>
              <a:buSzPts val="1100"/>
              <a:buFont typeface="Arial"/>
              <a:buNone/>
            </a:pPr>
            <a:r>
              <a:rPr lang="en-US">
                <a:solidFill>
                  <a:schemeClr val="dk1"/>
                </a:solidFill>
              </a:rPr>
              <a:t>The complexity of information captured increases from short-read cDNA sequencing, where isoform detection can be compromised by reads that cannot be mapped unambiguously, to long-read methods that directly sequence isoforms. In short-read cDNA sequencing, a significant proportion of reads map ambiguously when an exon is shared between isoforms; reads that span exon–exon junctions can be used to improve the isoform analysis but can also be mapped ambiguously when a junction is shared between isoforms. These issues complicate analysis and the interpretation of results. Long-read cDNA methods can generate full-length isoform reads that remove, or substantially reduce, these artefacts and improve differential isoform expression analysis. However, these methods rely on cDNA conversion, which removes information about RNA base modifications and can only make crude estimates of polyadenylation (poly(A)) tail length. Direct RNA-seq enables full-length isoform analysis, base modification detection (such as N6-methyladenosine (m6 A)) and poly(A) tail length estimation.</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8"/>
        <p:cNvGrpSpPr/>
        <p:nvPr/>
      </p:nvGrpSpPr>
      <p:grpSpPr>
        <a:xfrm>
          <a:off x="0" y="0"/>
          <a:ext cx="0" cy="0"/>
          <a:chOff x="0" y="0"/>
          <a:chExt cx="0" cy="0"/>
        </a:xfrm>
      </p:grpSpPr>
      <p:sp>
        <p:nvSpPr>
          <p:cNvPr id="829" name="Google Shape;829;p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30" name="Google Shape;830;p4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200" b="0" i="0">
                <a:solidFill>
                  <a:schemeClr val="dk1"/>
                </a:solidFill>
                <a:latin typeface="Calibri"/>
                <a:ea typeface="Calibri"/>
                <a:cs typeface="Calibri"/>
                <a:sym typeface="Calibri"/>
              </a:rPr>
              <a:t>In workflow A, aligners such as TopHat</a:t>
            </a:r>
            <a:r>
              <a:rPr lang="en-US" sz="1200" b="0" i="0" u="sng" strike="noStrike" baseline="30000">
                <a:solidFill>
                  <a:schemeClr val="dk1"/>
                </a:solidFill>
                <a:latin typeface="Calibri"/>
                <a:ea typeface="Calibri"/>
                <a:cs typeface="Calibri"/>
                <a:sym typeface="Calibri"/>
                <a:hlinkClick r:id="rId3">
                  <a:extLst>
                    <a:ext uri="{A12FA001-AC4F-418D-AE19-62706E023703}">
                      <ahyp:hlinkClr xmlns:ahyp="http://schemas.microsoft.com/office/drawing/2018/hyperlinkcolor" val="tx"/>
                    </a:ext>
                  </a:extLst>
                </a:hlinkClick>
              </a:rPr>
              <a:t>112</a:t>
            </a:r>
            <a:r>
              <a:rPr lang="en-US" sz="1200" b="0" i="0">
                <a:solidFill>
                  <a:schemeClr val="dk1"/>
                </a:solidFill>
                <a:latin typeface="Calibri"/>
                <a:ea typeface="Calibri"/>
                <a:cs typeface="Calibri"/>
                <a:sym typeface="Calibri"/>
              </a:rPr>
              <a:t>, STAR</a:t>
            </a:r>
            <a:r>
              <a:rPr lang="en-US" sz="1200" b="0" i="0" u="sng" strike="noStrike" baseline="30000">
                <a:solidFill>
                  <a:schemeClr val="dk1"/>
                </a:solidFill>
                <a:latin typeface="Calibri"/>
                <a:ea typeface="Calibri"/>
                <a:cs typeface="Calibri"/>
                <a:sym typeface="Calibri"/>
                <a:hlinkClick r:id="rId4">
                  <a:extLst>
                    <a:ext uri="{A12FA001-AC4F-418D-AE19-62706E023703}">
                      <ahyp:hlinkClr xmlns:ahyp="http://schemas.microsoft.com/office/drawing/2018/hyperlinkcolor" val="tx"/>
                    </a:ext>
                  </a:extLst>
                </a:hlinkClick>
              </a:rPr>
              <a:t>113</a:t>
            </a:r>
            <a:r>
              <a:rPr lang="en-US" sz="1200" b="0" i="0">
                <a:solidFill>
                  <a:schemeClr val="dk1"/>
                </a:solidFill>
                <a:latin typeface="Calibri"/>
                <a:ea typeface="Calibri"/>
                <a:cs typeface="Calibri"/>
                <a:sym typeface="Calibri"/>
              </a:rPr>
              <a:t> or HISAT2 (ref.</a:t>
            </a:r>
            <a:r>
              <a:rPr lang="en-US" sz="1200" b="0" i="0" u="sng" strike="noStrike" baseline="30000">
                <a:solidFill>
                  <a:schemeClr val="dk1"/>
                </a:solidFill>
                <a:latin typeface="Calibri"/>
                <a:ea typeface="Calibri"/>
                <a:cs typeface="Calibri"/>
                <a:sym typeface="Calibri"/>
                <a:hlinkClick r:id="rId5">
                  <a:extLst>
                    <a:ext uri="{A12FA001-AC4F-418D-AE19-62706E023703}">
                      <ahyp:hlinkClr xmlns:ahyp="http://schemas.microsoft.com/office/drawing/2018/hyperlinkcolor" val="tx"/>
                    </a:ext>
                  </a:extLst>
                </a:hlinkClick>
              </a:rPr>
              <a:t>114</a:t>
            </a:r>
            <a:r>
              <a:rPr lang="en-US" sz="1200" b="0" i="0">
                <a:solidFill>
                  <a:schemeClr val="dk1"/>
                </a:solidFill>
                <a:latin typeface="Calibri"/>
                <a:ea typeface="Calibri"/>
                <a:cs typeface="Calibri"/>
                <a:sym typeface="Calibri"/>
              </a:rPr>
              <a:t>) use a reference genome to map reads to genomic locations, and then quantification tools, such as HTSeq</a:t>
            </a:r>
            <a:r>
              <a:rPr lang="en-US" sz="1200" b="0" i="0" u="sng" strike="noStrike" baseline="30000">
                <a:solidFill>
                  <a:schemeClr val="dk1"/>
                </a:solidFill>
                <a:latin typeface="Calibri"/>
                <a:ea typeface="Calibri"/>
                <a:cs typeface="Calibri"/>
                <a:sym typeface="Calibri"/>
                <a:hlinkClick r:id="rId6">
                  <a:extLst>
                    <a:ext uri="{A12FA001-AC4F-418D-AE19-62706E023703}">
                      <ahyp:hlinkClr xmlns:ahyp="http://schemas.microsoft.com/office/drawing/2018/hyperlinkcolor" val="tx"/>
                    </a:ext>
                  </a:extLst>
                </a:hlinkClick>
              </a:rPr>
              <a:t>133</a:t>
            </a:r>
            <a:r>
              <a:rPr lang="en-US" sz="1200" b="0" i="0">
                <a:solidFill>
                  <a:schemeClr val="dk1"/>
                </a:solidFill>
                <a:latin typeface="Calibri"/>
                <a:ea typeface="Calibri"/>
                <a:cs typeface="Calibri"/>
                <a:sym typeface="Calibri"/>
              </a:rPr>
              <a:t> and featureCounts</a:t>
            </a:r>
            <a:r>
              <a:rPr lang="en-US" sz="1200" b="0" i="0" u="sng" strike="noStrike" baseline="30000">
                <a:solidFill>
                  <a:schemeClr val="dk1"/>
                </a:solidFill>
                <a:latin typeface="Calibri"/>
                <a:ea typeface="Calibri"/>
                <a:cs typeface="Calibri"/>
                <a:sym typeface="Calibri"/>
                <a:hlinkClick r:id="rId7">
                  <a:extLst>
                    <a:ext uri="{A12FA001-AC4F-418D-AE19-62706E023703}">
                      <ahyp:hlinkClr xmlns:ahyp="http://schemas.microsoft.com/office/drawing/2018/hyperlinkcolor" val="tx"/>
                    </a:ext>
                  </a:extLst>
                </a:hlinkClick>
              </a:rPr>
              <a:t>134</a:t>
            </a:r>
            <a:r>
              <a:rPr lang="en-US" sz="1200" b="0" i="0">
                <a:solidFill>
                  <a:schemeClr val="dk1"/>
                </a:solidFill>
                <a:latin typeface="Calibri"/>
                <a:ea typeface="Calibri"/>
                <a:cs typeface="Calibri"/>
                <a:sym typeface="Calibri"/>
              </a:rPr>
              <a:t>, assign reads to features. After normalization (usually using methods embedded in the quantification or expression modelling tools, such as trimmed mean of </a:t>
            </a:r>
            <a:r>
              <a:rPr lang="en-US" sz="1200" b="0" i="1">
                <a:solidFill>
                  <a:schemeClr val="dk1"/>
                </a:solidFill>
                <a:latin typeface="Calibri"/>
                <a:ea typeface="Calibri"/>
                <a:cs typeface="Calibri"/>
                <a:sym typeface="Calibri"/>
              </a:rPr>
              <a:t>M</a:t>
            </a:r>
            <a:r>
              <a:rPr lang="en-US" sz="1200" b="0" i="0">
                <a:solidFill>
                  <a:schemeClr val="dk1"/>
                </a:solidFill>
                <a:latin typeface="Calibri"/>
                <a:ea typeface="Calibri"/>
                <a:cs typeface="Calibri"/>
                <a:sym typeface="Calibri"/>
              </a:rPr>
              <a:t>-values (TMM)</a:t>
            </a:r>
            <a:r>
              <a:rPr lang="en-US" sz="1200" b="0" i="0" u="sng" strike="noStrike" baseline="30000">
                <a:solidFill>
                  <a:schemeClr val="dk1"/>
                </a:solidFill>
                <a:latin typeface="Calibri"/>
                <a:ea typeface="Calibri"/>
                <a:cs typeface="Calibri"/>
                <a:sym typeface="Calibri"/>
                <a:hlinkClick r:id="rId8">
                  <a:extLst>
                    <a:ext uri="{A12FA001-AC4F-418D-AE19-62706E023703}">
                      <ahyp:hlinkClr xmlns:ahyp="http://schemas.microsoft.com/office/drawing/2018/hyperlinkcolor" val="tx"/>
                    </a:ext>
                  </a:extLst>
                </a:hlinkClick>
              </a:rPr>
              <a:t>142</a:t>
            </a:r>
            <a:r>
              <a:rPr lang="en-US" sz="1200" b="0" i="0">
                <a:solidFill>
                  <a:schemeClr val="dk1"/>
                </a:solidFill>
                <a:latin typeface="Calibri"/>
                <a:ea typeface="Calibri"/>
                <a:cs typeface="Calibri"/>
                <a:sym typeface="Calibri"/>
              </a:rPr>
              <a:t>), gene expression is modelled using tools such as edgeR</a:t>
            </a:r>
            <a:r>
              <a:rPr lang="en-US" sz="1200" b="0" i="0" u="sng" strike="noStrike" baseline="30000">
                <a:solidFill>
                  <a:schemeClr val="dk1"/>
                </a:solidFill>
                <a:latin typeface="Calibri"/>
                <a:ea typeface="Calibri"/>
                <a:cs typeface="Calibri"/>
                <a:sym typeface="Calibri"/>
                <a:hlinkClick r:id="rId9">
                  <a:extLst>
                    <a:ext uri="{A12FA001-AC4F-418D-AE19-62706E023703}">
                      <ahyp:hlinkClr xmlns:ahyp="http://schemas.microsoft.com/office/drawing/2018/hyperlinkcolor" val="tx"/>
                    </a:ext>
                  </a:extLst>
                </a:hlinkClick>
              </a:rPr>
              <a:t>143</a:t>
            </a:r>
            <a:r>
              <a:rPr lang="en-US" sz="1200" b="0" i="0">
                <a:solidFill>
                  <a:schemeClr val="dk1"/>
                </a:solidFill>
                <a:latin typeface="Calibri"/>
                <a:ea typeface="Calibri"/>
                <a:cs typeface="Calibri"/>
                <a:sym typeface="Calibri"/>
              </a:rPr>
              <a:t>, DESeq2 (ref.</a:t>
            </a:r>
            <a:r>
              <a:rPr lang="en-US" sz="1200" b="0" i="0" u="sng" strike="noStrike" baseline="30000">
                <a:solidFill>
                  <a:schemeClr val="dk1"/>
                </a:solidFill>
                <a:latin typeface="Calibri"/>
                <a:ea typeface="Calibri"/>
                <a:cs typeface="Calibri"/>
                <a:sym typeface="Calibri"/>
                <a:hlinkClick r:id="rId10">
                  <a:extLst>
                    <a:ext uri="{A12FA001-AC4F-418D-AE19-62706E023703}">
                      <ahyp:hlinkClr xmlns:ahyp="http://schemas.microsoft.com/office/drawing/2018/hyperlinkcolor" val="tx"/>
                    </a:ext>
                  </a:extLst>
                </a:hlinkClick>
              </a:rPr>
              <a:t>155</a:t>
            </a:r>
            <a:r>
              <a:rPr lang="en-US" sz="1200" b="0" i="0">
                <a:solidFill>
                  <a:schemeClr val="dk1"/>
                </a:solidFill>
                <a:latin typeface="Calibri"/>
                <a:ea typeface="Calibri"/>
                <a:cs typeface="Calibri"/>
                <a:sym typeface="Calibri"/>
              </a:rPr>
              <a:t>) and limma+voom</a:t>
            </a:r>
            <a:r>
              <a:rPr lang="en-US" sz="1200" b="0" i="0" u="sng" strike="noStrike" baseline="30000">
                <a:solidFill>
                  <a:schemeClr val="dk1"/>
                </a:solidFill>
                <a:latin typeface="Calibri"/>
                <a:ea typeface="Calibri"/>
                <a:cs typeface="Calibri"/>
                <a:sym typeface="Calibri"/>
                <a:hlinkClick r:id="rId11">
                  <a:extLst>
                    <a:ext uri="{A12FA001-AC4F-418D-AE19-62706E023703}">
                      <ahyp:hlinkClr xmlns:ahyp="http://schemas.microsoft.com/office/drawing/2018/hyperlinkcolor" val="tx"/>
                    </a:ext>
                  </a:extLst>
                </a:hlinkClick>
              </a:rPr>
              <a:t>156</a:t>
            </a:r>
            <a:r>
              <a:rPr lang="en-US" sz="1200" b="0" i="0">
                <a:solidFill>
                  <a:schemeClr val="dk1"/>
                </a:solidFill>
                <a:latin typeface="Calibri"/>
                <a:ea typeface="Calibri"/>
                <a:cs typeface="Calibri"/>
                <a:sym typeface="Calibri"/>
              </a:rPr>
              <a:t>, and a list of differentially expressed genes or transcripts is generated for further visualization and interpretation. In workflow B, newer, alignment-free tools, such as Kallisto</a:t>
            </a:r>
            <a:r>
              <a:rPr lang="en-US" sz="1200" b="0" i="0" u="sng" strike="noStrike" baseline="30000">
                <a:solidFill>
                  <a:schemeClr val="dk1"/>
                </a:solidFill>
                <a:latin typeface="Calibri"/>
                <a:ea typeface="Calibri"/>
                <a:cs typeface="Calibri"/>
                <a:sym typeface="Calibri"/>
                <a:hlinkClick r:id="rId12">
                  <a:extLst>
                    <a:ext uri="{A12FA001-AC4F-418D-AE19-62706E023703}">
                      <ahyp:hlinkClr xmlns:ahyp="http://schemas.microsoft.com/office/drawing/2018/hyperlinkcolor" val="tx"/>
                    </a:ext>
                  </a:extLst>
                </a:hlinkClick>
              </a:rPr>
              <a:t>119</a:t>
            </a:r>
            <a:r>
              <a:rPr lang="en-US" sz="1200" b="0" i="0">
                <a:solidFill>
                  <a:schemeClr val="dk1"/>
                </a:solidFill>
                <a:latin typeface="Calibri"/>
                <a:ea typeface="Calibri"/>
                <a:cs typeface="Calibri"/>
                <a:sym typeface="Calibri"/>
              </a:rPr>
              <a:t> and Salmon</a:t>
            </a:r>
            <a:r>
              <a:rPr lang="en-US" sz="1200" b="0" i="0" u="sng" strike="noStrike" baseline="30000">
                <a:solidFill>
                  <a:schemeClr val="dk1"/>
                </a:solidFill>
                <a:latin typeface="Calibri"/>
                <a:ea typeface="Calibri"/>
                <a:cs typeface="Calibri"/>
                <a:sym typeface="Calibri"/>
                <a:hlinkClick r:id="rId13">
                  <a:extLst>
                    <a:ext uri="{A12FA001-AC4F-418D-AE19-62706E023703}">
                      <ahyp:hlinkClr xmlns:ahyp="http://schemas.microsoft.com/office/drawing/2018/hyperlinkcolor" val="tx"/>
                    </a:ext>
                  </a:extLst>
                </a:hlinkClick>
              </a:rPr>
              <a:t>120</a:t>
            </a:r>
            <a:r>
              <a:rPr lang="en-US" sz="1200" b="0" i="0">
                <a:solidFill>
                  <a:schemeClr val="dk1"/>
                </a:solidFill>
                <a:latin typeface="Calibri"/>
                <a:ea typeface="Calibri"/>
                <a:cs typeface="Calibri"/>
                <a:sym typeface="Calibri"/>
              </a:rPr>
              <a:t>, assemble a transcriptome and quantify abundance in one step. The output from these tools is usually converted to count estimates (using tximport</a:t>
            </a:r>
            <a:r>
              <a:rPr lang="en-US" sz="1200" b="0" i="0" u="sng" strike="noStrike" baseline="30000">
                <a:solidFill>
                  <a:schemeClr val="dk1"/>
                </a:solidFill>
                <a:latin typeface="Calibri"/>
                <a:ea typeface="Calibri"/>
                <a:cs typeface="Calibri"/>
                <a:sym typeface="Calibri"/>
                <a:hlinkClick r:id="rId14">
                  <a:extLst>
                    <a:ext uri="{A12FA001-AC4F-418D-AE19-62706E023703}">
                      <ahyp:hlinkClr xmlns:ahyp="http://schemas.microsoft.com/office/drawing/2018/hyperlinkcolor" val="tx"/>
                    </a:ext>
                  </a:extLst>
                </a:hlinkClick>
              </a:rPr>
              <a:t>130</a:t>
            </a:r>
            <a:r>
              <a:rPr lang="en-US" sz="1200" b="0" i="0">
                <a:solidFill>
                  <a:schemeClr val="dk1"/>
                </a:solidFill>
                <a:latin typeface="Calibri"/>
                <a:ea typeface="Calibri"/>
                <a:cs typeface="Calibri"/>
                <a:sym typeface="Calibri"/>
              </a:rPr>
              <a:t> (TXI)) and run through the same normalization and modelling used in workflow A, to output a list of differentially expressed genes or transcripts. Alternatively, workflow C begins by aligning the reads (typically performed with TopHat</a:t>
            </a:r>
            <a:r>
              <a:rPr lang="en-US" sz="1200" b="0" i="0" u="sng" strike="noStrike" baseline="30000">
                <a:solidFill>
                  <a:schemeClr val="dk1"/>
                </a:solidFill>
                <a:latin typeface="Calibri"/>
                <a:ea typeface="Calibri"/>
                <a:cs typeface="Calibri"/>
                <a:sym typeface="Calibri"/>
                <a:hlinkClick r:id="rId3">
                  <a:extLst>
                    <a:ext uri="{A12FA001-AC4F-418D-AE19-62706E023703}">
                      <ahyp:hlinkClr xmlns:ahyp="http://schemas.microsoft.com/office/drawing/2018/hyperlinkcolor" val="tx"/>
                    </a:ext>
                  </a:extLst>
                </a:hlinkClick>
              </a:rPr>
              <a:t>112</a:t>
            </a:r>
            <a:r>
              <a:rPr lang="en-US" sz="1200" b="0" i="0">
                <a:solidFill>
                  <a:schemeClr val="dk1"/>
                </a:solidFill>
                <a:latin typeface="Calibri"/>
                <a:ea typeface="Calibri"/>
                <a:cs typeface="Calibri"/>
                <a:sym typeface="Calibri"/>
              </a:rPr>
              <a:t>, although STAR</a:t>
            </a:r>
            <a:r>
              <a:rPr lang="en-US" sz="1200" b="0" i="0" u="sng" strike="noStrike" baseline="30000">
                <a:solidFill>
                  <a:schemeClr val="dk1"/>
                </a:solidFill>
                <a:latin typeface="Calibri"/>
                <a:ea typeface="Calibri"/>
                <a:cs typeface="Calibri"/>
                <a:sym typeface="Calibri"/>
                <a:hlinkClick r:id="rId4">
                  <a:extLst>
                    <a:ext uri="{A12FA001-AC4F-418D-AE19-62706E023703}">
                      <ahyp:hlinkClr xmlns:ahyp="http://schemas.microsoft.com/office/drawing/2018/hyperlinkcolor" val="tx"/>
                    </a:ext>
                  </a:extLst>
                </a:hlinkClick>
              </a:rPr>
              <a:t>113</a:t>
            </a:r>
            <a:r>
              <a:rPr lang="en-US" sz="1200" b="0" i="0">
                <a:solidFill>
                  <a:schemeClr val="dk1"/>
                </a:solidFill>
                <a:latin typeface="Calibri"/>
                <a:ea typeface="Calibri"/>
                <a:cs typeface="Calibri"/>
                <a:sym typeface="Calibri"/>
              </a:rPr>
              <a:t> and HISAT</a:t>
            </a:r>
            <a:r>
              <a:rPr lang="en-US" sz="1200" b="0" i="0" u="sng" strike="noStrike" baseline="30000">
                <a:solidFill>
                  <a:schemeClr val="dk1"/>
                </a:solidFill>
                <a:latin typeface="Calibri"/>
                <a:ea typeface="Calibri"/>
                <a:cs typeface="Calibri"/>
                <a:sym typeface="Calibri"/>
                <a:hlinkClick r:id="rId5">
                  <a:extLst>
                    <a:ext uri="{A12FA001-AC4F-418D-AE19-62706E023703}">
                      <ahyp:hlinkClr xmlns:ahyp="http://schemas.microsoft.com/office/drawing/2018/hyperlinkcolor" val="tx"/>
                    </a:ext>
                  </a:extLst>
                </a:hlinkClick>
              </a:rPr>
              <a:t>114</a:t>
            </a:r>
            <a:r>
              <a:rPr lang="en-US" sz="1200" b="0" i="0">
                <a:solidFill>
                  <a:schemeClr val="dk1"/>
                </a:solidFill>
                <a:latin typeface="Calibri"/>
                <a:ea typeface="Calibri"/>
                <a:cs typeface="Calibri"/>
                <a:sym typeface="Calibri"/>
              </a:rPr>
              <a:t> can also be used), followed by the use of CuffLinks</a:t>
            </a:r>
            <a:r>
              <a:rPr lang="en-US" sz="1200" b="0" i="0" u="sng" strike="noStrike" baseline="30000">
                <a:solidFill>
                  <a:schemeClr val="dk1"/>
                </a:solidFill>
                <a:latin typeface="Calibri"/>
                <a:ea typeface="Calibri"/>
                <a:cs typeface="Calibri"/>
                <a:sym typeface="Calibri"/>
                <a:hlinkClick r:id="rId15">
                  <a:extLst>
                    <a:ext uri="{A12FA001-AC4F-418D-AE19-62706E023703}">
                      <ahyp:hlinkClr xmlns:ahyp="http://schemas.microsoft.com/office/drawing/2018/hyperlinkcolor" val="tx"/>
                    </a:ext>
                  </a:extLst>
                </a:hlinkClick>
              </a:rPr>
              <a:t>131</a:t>
            </a:r>
            <a:r>
              <a:rPr lang="en-US" sz="1200" b="0" i="0">
                <a:solidFill>
                  <a:schemeClr val="dk1"/>
                </a:solidFill>
                <a:latin typeface="Calibri"/>
                <a:ea typeface="Calibri"/>
                <a:cs typeface="Calibri"/>
                <a:sym typeface="Calibri"/>
              </a:rPr>
              <a:t> to process raw reads and the CuffDiff2 package to output transcript abundance estimates and a list of differentially expressed genes or transcripts. Other tools in common use include StringTie</a:t>
            </a:r>
            <a:r>
              <a:rPr lang="en-US" sz="1200" b="0" i="0" u="sng" strike="noStrike" baseline="30000">
                <a:solidFill>
                  <a:schemeClr val="dk1"/>
                </a:solidFill>
                <a:latin typeface="Calibri"/>
                <a:ea typeface="Calibri"/>
                <a:cs typeface="Calibri"/>
                <a:sym typeface="Calibri"/>
                <a:hlinkClick r:id="rId16">
                  <a:extLst>
                    <a:ext uri="{A12FA001-AC4F-418D-AE19-62706E023703}">
                      <ahyp:hlinkClr xmlns:ahyp="http://schemas.microsoft.com/office/drawing/2018/hyperlinkcolor" val="tx"/>
                    </a:ext>
                  </a:extLst>
                </a:hlinkClick>
              </a:rPr>
              <a:t>116</a:t>
            </a:r>
            <a:r>
              <a:rPr lang="en-US" sz="1200" b="0" i="0">
                <a:solidFill>
                  <a:schemeClr val="dk1"/>
                </a:solidFill>
                <a:latin typeface="Calibri"/>
                <a:ea typeface="Calibri"/>
                <a:cs typeface="Calibri"/>
                <a:sym typeface="Calibri"/>
              </a:rPr>
              <a:t>, which assembles a transcriptome model from TopHat</a:t>
            </a:r>
            <a:r>
              <a:rPr lang="en-US" sz="1200" b="0" i="0" u="sng" strike="noStrike" baseline="30000">
                <a:solidFill>
                  <a:schemeClr val="dk1"/>
                </a:solidFill>
                <a:latin typeface="Calibri"/>
                <a:ea typeface="Calibri"/>
                <a:cs typeface="Calibri"/>
                <a:sym typeface="Calibri"/>
                <a:hlinkClick r:id="rId3">
                  <a:extLst>
                    <a:ext uri="{A12FA001-AC4F-418D-AE19-62706E023703}">
                      <ahyp:hlinkClr xmlns:ahyp="http://schemas.microsoft.com/office/drawing/2018/hyperlinkcolor" val="tx"/>
                    </a:ext>
                  </a:extLst>
                </a:hlinkClick>
              </a:rPr>
              <a:t>112</a:t>
            </a:r>
            <a:r>
              <a:rPr lang="en-US" sz="1200" b="0" i="0">
                <a:solidFill>
                  <a:schemeClr val="dk1"/>
                </a:solidFill>
                <a:latin typeface="Calibri"/>
                <a:ea typeface="Calibri"/>
                <a:cs typeface="Calibri"/>
                <a:sym typeface="Calibri"/>
              </a:rPr>
              <a:t> (or similar tools) before the results are passed through to RSEM</a:t>
            </a:r>
            <a:r>
              <a:rPr lang="en-US" sz="1200" b="0" i="0" u="sng" strike="noStrike" baseline="30000">
                <a:solidFill>
                  <a:schemeClr val="dk1"/>
                </a:solidFill>
                <a:latin typeface="Calibri"/>
                <a:ea typeface="Calibri"/>
                <a:cs typeface="Calibri"/>
                <a:sym typeface="Calibri"/>
                <a:hlinkClick r:id="rId17">
                  <a:extLst>
                    <a:ext uri="{A12FA001-AC4F-418D-AE19-62706E023703}">
                      <ahyp:hlinkClr xmlns:ahyp="http://schemas.microsoft.com/office/drawing/2018/hyperlinkcolor" val="tx"/>
                    </a:ext>
                  </a:extLst>
                </a:hlinkClick>
              </a:rPr>
              <a:t>105</a:t>
            </a:r>
            <a:r>
              <a:rPr lang="en-US" sz="1200" b="0" i="0">
                <a:solidFill>
                  <a:schemeClr val="dk1"/>
                </a:solidFill>
                <a:latin typeface="Calibri"/>
                <a:ea typeface="Calibri"/>
                <a:cs typeface="Calibri"/>
                <a:sym typeface="Calibri"/>
              </a:rPr>
              <a:t> or MMSEQ</a:t>
            </a:r>
            <a:r>
              <a:rPr lang="en-US" sz="1200" b="0" i="0" u="sng" strike="noStrike" baseline="30000">
                <a:solidFill>
                  <a:schemeClr val="dk1"/>
                </a:solidFill>
                <a:latin typeface="Calibri"/>
                <a:ea typeface="Calibri"/>
                <a:cs typeface="Calibri"/>
                <a:sym typeface="Calibri"/>
                <a:hlinkClick r:id="rId18">
                  <a:extLst>
                    <a:ext uri="{A12FA001-AC4F-418D-AE19-62706E023703}">
                      <ahyp:hlinkClr xmlns:ahyp="http://schemas.microsoft.com/office/drawing/2018/hyperlinkcolor" val="tx"/>
                    </a:ext>
                  </a:extLst>
                </a:hlinkClick>
              </a:rPr>
              <a:t>132</a:t>
            </a:r>
            <a:r>
              <a:rPr lang="en-US" sz="1200" b="0" i="0">
                <a:solidFill>
                  <a:schemeClr val="dk1"/>
                </a:solidFill>
                <a:latin typeface="Calibri"/>
                <a:ea typeface="Calibri"/>
                <a:cs typeface="Calibri"/>
                <a:sym typeface="Calibri"/>
              </a:rPr>
              <a:t> to estimate transcript abundance, and then to Ballgown</a:t>
            </a:r>
            <a:r>
              <a:rPr lang="en-US" sz="1200" b="0" i="0" u="sng" strike="noStrike" baseline="30000">
                <a:solidFill>
                  <a:schemeClr val="dk1"/>
                </a:solidFill>
                <a:latin typeface="Calibri"/>
                <a:ea typeface="Calibri"/>
                <a:cs typeface="Calibri"/>
                <a:sym typeface="Calibri"/>
                <a:hlinkClick r:id="rId19">
                  <a:extLst>
                    <a:ext uri="{A12FA001-AC4F-418D-AE19-62706E023703}">
                      <ahyp:hlinkClr xmlns:ahyp="http://schemas.microsoft.com/office/drawing/2018/hyperlinkcolor" val="tx"/>
                    </a:ext>
                  </a:extLst>
                </a:hlinkClick>
              </a:rPr>
              <a:t>157</a:t>
            </a:r>
            <a:r>
              <a:rPr lang="en-US" sz="1200" b="0" i="0">
                <a:solidFill>
                  <a:schemeClr val="dk1"/>
                </a:solidFill>
                <a:latin typeface="Calibri"/>
                <a:ea typeface="Calibri"/>
                <a:cs typeface="Calibri"/>
                <a:sym typeface="Calibri"/>
              </a:rPr>
              <a:t> to identify differentially expressed genes or transcripts, and SOAPdenovo-trans</a:t>
            </a:r>
            <a:r>
              <a:rPr lang="en-US" sz="1200" b="0" i="0" u="sng" strike="noStrike" baseline="30000">
                <a:solidFill>
                  <a:schemeClr val="dk1"/>
                </a:solidFill>
                <a:latin typeface="Calibri"/>
                <a:ea typeface="Calibri"/>
                <a:cs typeface="Calibri"/>
                <a:sym typeface="Calibri"/>
                <a:hlinkClick r:id="rId20">
                  <a:extLst>
                    <a:ext uri="{A12FA001-AC4F-418D-AE19-62706E023703}">
                      <ahyp:hlinkClr xmlns:ahyp="http://schemas.microsoft.com/office/drawing/2018/hyperlinkcolor" val="tx"/>
                    </a:ext>
                  </a:extLst>
                </a:hlinkClick>
              </a:rPr>
              <a:t>117</a:t>
            </a:r>
            <a:r>
              <a:rPr lang="en-US" sz="1200" b="0" i="0">
                <a:solidFill>
                  <a:schemeClr val="dk1"/>
                </a:solidFill>
                <a:latin typeface="Calibri"/>
                <a:ea typeface="Calibri"/>
                <a:cs typeface="Calibri"/>
                <a:sym typeface="Calibri"/>
              </a:rPr>
              <a:t>, which simultaneously aligns and assembles reads for analysis via the path of choice</a:t>
            </a:r>
            <a:endParaRPr/>
          </a:p>
        </p:txBody>
      </p:sp>
      <p:sp>
        <p:nvSpPr>
          <p:cNvPr id="831" name="Google Shape;831;p4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57</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Calibri,Sans-Serif"/>
              <a:buChar char="-"/>
            </a:pPr>
            <a:r>
              <a:rPr lang="en-US"/>
              <a:t>Stark, R., Grzelak, M. &amp; Hadfield, J. RNA sequencing: the teenage years. </a:t>
            </a:r>
            <a:r>
              <a:rPr lang="en-US" i="1"/>
              <a:t>Nat Rev Genet</a:t>
            </a:r>
            <a:r>
              <a:rPr lang="en-US"/>
              <a:t> </a:t>
            </a:r>
            <a:r>
              <a:rPr lang="en-US" b="1"/>
              <a:t>20</a:t>
            </a:r>
            <a:r>
              <a:rPr lang="en-US"/>
              <a:t>, 631–656 (2019). https://doi.org/10.1038/s41576-019-0150-2</a:t>
            </a:r>
            <a:endParaRPr lang="en-US" b="1"/>
          </a:p>
          <a:p>
            <a:pPr marL="285750" indent="-285750">
              <a:buFont typeface="Calibri,Sans-Serif"/>
              <a:buChar char="-"/>
            </a:pPr>
            <a:r>
              <a:rPr lang="en-US"/>
              <a:t>Comparison of short-read, long-read and direct RNA-seq analysis. Over 90% of human genes (gene </a:t>
            </a:r>
            <a:r>
              <a:rPr lang="en-US" i="1"/>
              <a:t>n</a:t>
            </a:r>
            <a:r>
              <a:rPr lang="en-US"/>
              <a:t>) are alternatively spliced to form two or more distinct and expressed isoforms (transcripts </a:t>
            </a:r>
            <a:r>
              <a:rPr lang="en-US" i="1"/>
              <a:t>x</a:t>
            </a:r>
            <a:r>
              <a:rPr lang="en-US"/>
              <a:t> and </a:t>
            </a:r>
            <a:r>
              <a:rPr lang="en-US" i="1"/>
              <a:t>y</a:t>
            </a:r>
            <a:r>
              <a:rPr lang="en-US"/>
              <a:t>). The complexity of information captured increases from short-read cDNA sequencing, where isoform detection can be compromised by reads that cannot be mapped unambiguously, to long-read methods that directly sequence isoforms. In short-read cDNA sequencing, a significant proportion of reads map ambiguously when an exon is shared between isoforms; reads that span exon–exon junctions can be used to improve the isoform analysis but can also be mapped ambiguously when a junction is shared between isoforms. These issues complicate analysis and the interpretation of results. </a:t>
            </a:r>
          </a:p>
          <a:p>
            <a:pPr marL="285750" indent="-285750">
              <a:buFont typeface="Calibri,Sans-Serif"/>
              <a:buChar char="-"/>
            </a:pPr>
            <a:r>
              <a:rPr lang="en-US"/>
              <a:t>Long-read cDNA methods can generate full-length isoform reads that remove, or substantially reduce, these artefacts and improve differential isoform expression analysis. However, these methods rely on cDNA conversion, which removes information about RNA base modifications and can only make crude estimates of polyadenylation (poly(A)) tail length. </a:t>
            </a:r>
          </a:p>
          <a:p>
            <a:pPr marL="285750" indent="-285750">
              <a:buFont typeface="Calibri,Sans-Serif"/>
              <a:buChar char="-"/>
            </a:pPr>
            <a:r>
              <a:rPr lang="en-US"/>
              <a:t>Direct RNA-seq enables full-length isoform analysis, base modification detection (such as N6-methyladenosine (m6A)) and poly(A) tail length estimation.</a:t>
            </a:r>
          </a:p>
          <a:p>
            <a:endParaRPr lang="en-US"/>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0083682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6" name="Google Shape;156;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1200"/>
              <a:buFont typeface="Calibri"/>
              <a:buNone/>
            </a:pPr>
            <a:r>
              <a:rPr lang="en-US" sz="1200" dirty="0">
                <a:solidFill>
                  <a:schemeClr val="tx1"/>
                </a:solidFill>
              </a:rPr>
              <a:t>https://wiki.illinois.edu/wiki/display/HPCBio/Fall+RNA-Seq+Workshop</a:t>
            </a:r>
            <a:endParaRPr sz="1200" dirty="0">
              <a:solidFill>
                <a:schemeClr val="tx1"/>
              </a:solidFill>
            </a:endParaRPr>
          </a:p>
          <a:p>
            <a:pPr marL="0" lvl="0" indent="0" algn="l" rtl="0">
              <a:spcBef>
                <a:spcPts val="0"/>
              </a:spcBef>
              <a:spcAft>
                <a:spcPts val="0"/>
              </a:spcAft>
              <a:buNone/>
            </a:pPr>
            <a:r>
              <a:rPr lang="en-US" dirty="0"/>
              <a:t>https://rnaseq.uoregon.edu/#exp-design</a:t>
            </a: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1" name="Google Shape;171;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1200"/>
              <a:buFont typeface="Calibri"/>
              <a:buNone/>
            </a:pPr>
            <a:r>
              <a:rPr lang="en-US" sz="1200" dirty="0">
                <a:solidFill>
                  <a:schemeClr val="tx1"/>
                </a:solidFill>
              </a:rPr>
              <a:t>https://wiki.illinois.edu/wiki/display/HPCBio/Fall+RNA-Seq+Workshop</a:t>
            </a:r>
            <a:endParaRPr sz="1200" dirty="0">
              <a:solidFill>
                <a:schemeClr val="tx1"/>
              </a:solidFill>
            </a:endParaRPr>
          </a:p>
          <a:p>
            <a:pPr marL="0" lvl="0" indent="0" algn="l" rtl="0">
              <a:spcBef>
                <a:spcPts val="0"/>
              </a:spcBef>
              <a:spcAft>
                <a:spcPts val="0"/>
              </a:spcAft>
              <a:buNone/>
            </a:pPr>
            <a:r>
              <a:rPr lang="en-US" dirty="0"/>
              <a:t>https://rnaseq.uoregon.edu/#exp-design</a:t>
            </a: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0" name="Google Shape;190;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50"/>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50"/>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8" name="Google Shape;18;p5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5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t>BNFO 262 Winter 2026​</a:t>
            </a:r>
            <a:endParaRPr/>
          </a:p>
        </p:txBody>
      </p:sp>
      <p:sp>
        <p:nvSpPr>
          <p:cNvPr id="20" name="Google Shape;20;p5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hf sldNum="0" hdr="0" dt="0"/>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9"/>
        <p:cNvGrpSpPr/>
        <p:nvPr/>
      </p:nvGrpSpPr>
      <p:grpSpPr>
        <a:xfrm>
          <a:off x="0" y="0"/>
          <a:ext cx="0" cy="0"/>
          <a:chOff x="0" y="0"/>
          <a:chExt cx="0" cy="0"/>
        </a:xfrm>
      </p:grpSpPr>
      <p:sp>
        <p:nvSpPr>
          <p:cNvPr id="70" name="Google Shape;70;p5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1" name="Google Shape;71;p59"/>
          <p:cNvSpPr>
            <a:spLocks noGrp="1"/>
          </p:cNvSpPr>
          <p:nvPr>
            <p:ph type="pic" idx="2"/>
          </p:nvPr>
        </p:nvSpPr>
        <p:spPr>
          <a:xfrm>
            <a:off x="5183188" y="987425"/>
            <a:ext cx="6172200" cy="4873625"/>
          </a:xfrm>
          <a:prstGeom prst="rect">
            <a:avLst/>
          </a:prstGeom>
          <a:noFill/>
          <a:ln>
            <a:noFill/>
          </a:ln>
        </p:spPr>
      </p:sp>
      <p:sp>
        <p:nvSpPr>
          <p:cNvPr id="72" name="Google Shape;72;p59"/>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73" name="Google Shape;73;p5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4" name="Google Shape;74;p5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t>BNFO 262 Winter 2026​</a:t>
            </a:r>
            <a:endParaRPr/>
          </a:p>
        </p:txBody>
      </p:sp>
      <p:sp>
        <p:nvSpPr>
          <p:cNvPr id="75" name="Google Shape;75;p5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hf sldNum="0" hdr="0" dt="0"/>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6"/>
        <p:cNvGrpSpPr/>
        <p:nvPr/>
      </p:nvGrpSpPr>
      <p:grpSpPr>
        <a:xfrm>
          <a:off x="0" y="0"/>
          <a:ext cx="0" cy="0"/>
          <a:chOff x="0" y="0"/>
          <a:chExt cx="0" cy="0"/>
        </a:xfrm>
      </p:grpSpPr>
      <p:sp>
        <p:nvSpPr>
          <p:cNvPr id="77" name="Google Shape;77;p6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8" name="Google Shape;78;p60"/>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9" name="Google Shape;79;p6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6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t>BNFO 262 Winter 2026​</a:t>
            </a:r>
            <a:endParaRPr/>
          </a:p>
        </p:txBody>
      </p:sp>
      <p:sp>
        <p:nvSpPr>
          <p:cNvPr id="81" name="Google Shape;81;p6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hf sldNum="0" hdr="0" dt="0"/>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2"/>
        <p:cNvGrpSpPr/>
        <p:nvPr/>
      </p:nvGrpSpPr>
      <p:grpSpPr>
        <a:xfrm>
          <a:off x="0" y="0"/>
          <a:ext cx="0" cy="0"/>
          <a:chOff x="0" y="0"/>
          <a:chExt cx="0" cy="0"/>
        </a:xfrm>
      </p:grpSpPr>
      <p:sp>
        <p:nvSpPr>
          <p:cNvPr id="83" name="Google Shape;83;p61"/>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4" name="Google Shape;84;p61"/>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5" name="Google Shape;85;p6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6" name="Google Shape;86;p6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t>BNFO 262 Winter 2026​</a:t>
            </a:r>
            <a:endParaRPr/>
          </a:p>
        </p:txBody>
      </p:sp>
      <p:sp>
        <p:nvSpPr>
          <p:cNvPr id="87" name="Google Shape;87;p6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hf sldNum="0" hdr="0" dt="0"/>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1"/>
        <p:cNvGrpSpPr/>
        <p:nvPr/>
      </p:nvGrpSpPr>
      <p:grpSpPr>
        <a:xfrm>
          <a:off x="0" y="0"/>
          <a:ext cx="0" cy="0"/>
          <a:chOff x="0" y="0"/>
          <a:chExt cx="0" cy="0"/>
        </a:xfrm>
      </p:grpSpPr>
      <p:sp>
        <p:nvSpPr>
          <p:cNvPr id="22" name="Google Shape;22;p51"/>
          <p:cNvSpPr txBox="1">
            <a:spLocks noGrp="1"/>
          </p:cNvSpPr>
          <p:nvPr>
            <p:ph type="title"/>
          </p:nvPr>
        </p:nvSpPr>
        <p:spPr>
          <a:xfrm>
            <a:off x="415600" y="288567"/>
            <a:ext cx="11360800" cy="763600"/>
          </a:xfrm>
          <a:prstGeom prst="rect">
            <a:avLst/>
          </a:prstGeom>
          <a:noFill/>
          <a:ln>
            <a:noFill/>
          </a:ln>
        </p:spPr>
        <p:txBody>
          <a:bodyPr spcFirstLastPara="1" wrap="square" lIns="91425" tIns="91425" rIns="91425" bIns="91425" anchor="t" anchorCtr="0">
            <a:normAutofit/>
          </a:bodyPr>
          <a:lstStyle>
            <a:lvl1pPr lvl="0" algn="l">
              <a:lnSpc>
                <a:spcPct val="90000"/>
              </a:lnSpc>
              <a:spcBef>
                <a:spcPts val="0"/>
              </a:spcBef>
              <a:spcAft>
                <a:spcPts val="0"/>
              </a:spcAft>
              <a:buClr>
                <a:schemeClr val="dk1"/>
              </a:buClr>
              <a:buSzPts val="2800"/>
              <a:buFont typeface="Roboto"/>
              <a:buNone/>
              <a:defRPr>
                <a:latin typeface="Roboto"/>
                <a:ea typeface="Roboto"/>
                <a:cs typeface="Roboto"/>
                <a:sym typeface="Roboto"/>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3" name="Google Shape;23;p51"/>
          <p:cNvSpPr txBox="1">
            <a:spLocks noGrp="1"/>
          </p:cNvSpPr>
          <p:nvPr>
            <p:ph type="body" idx="1"/>
          </p:nvPr>
        </p:nvSpPr>
        <p:spPr>
          <a:xfrm>
            <a:off x="415600" y="1231833"/>
            <a:ext cx="11360800" cy="4986000"/>
          </a:xfrm>
          <a:prstGeom prst="rect">
            <a:avLst/>
          </a:prstGeom>
          <a:noFill/>
          <a:ln>
            <a:noFill/>
          </a:ln>
        </p:spPr>
        <p:txBody>
          <a:bodyPr spcFirstLastPara="1" wrap="square" lIns="91425" tIns="91425" rIns="91425" bIns="91425" anchor="t" anchorCtr="0">
            <a:normAutofit/>
          </a:bodyPr>
          <a:lstStyle>
            <a:lvl1pPr marL="457200" lvl="0" indent="-342900" algn="l">
              <a:lnSpc>
                <a:spcPct val="90000"/>
              </a:lnSpc>
              <a:spcBef>
                <a:spcPts val="0"/>
              </a:spcBef>
              <a:spcAft>
                <a:spcPts val="0"/>
              </a:spcAft>
              <a:buClr>
                <a:srgbClr val="000000"/>
              </a:buClr>
              <a:buSzPts val="1800"/>
              <a:buFont typeface="Helvetica Neue"/>
              <a:buChar char="●"/>
              <a:defRPr>
                <a:solidFill>
                  <a:srgbClr val="000000"/>
                </a:solidFill>
                <a:latin typeface="Helvetica Neue"/>
                <a:ea typeface="Helvetica Neue"/>
                <a:cs typeface="Helvetica Neue"/>
                <a:sym typeface="Helvetica Neue"/>
              </a:defRPr>
            </a:lvl1pPr>
            <a:lvl2pPr marL="914400" lvl="1" indent="-317500" algn="l">
              <a:lnSpc>
                <a:spcPct val="90000"/>
              </a:lnSpc>
              <a:spcBef>
                <a:spcPts val="0"/>
              </a:spcBef>
              <a:spcAft>
                <a:spcPts val="0"/>
              </a:spcAft>
              <a:buClr>
                <a:srgbClr val="000000"/>
              </a:buClr>
              <a:buSzPts val="1400"/>
              <a:buFont typeface="Helvetica Neue"/>
              <a:buChar char="○"/>
              <a:defRPr>
                <a:solidFill>
                  <a:srgbClr val="000000"/>
                </a:solidFill>
                <a:latin typeface="Helvetica Neue"/>
                <a:ea typeface="Helvetica Neue"/>
                <a:cs typeface="Helvetica Neue"/>
                <a:sym typeface="Helvetica Neue"/>
              </a:defRPr>
            </a:lvl2pPr>
            <a:lvl3pPr marL="1371600" lvl="2" indent="-317500" algn="l">
              <a:lnSpc>
                <a:spcPct val="90000"/>
              </a:lnSpc>
              <a:spcBef>
                <a:spcPts val="0"/>
              </a:spcBef>
              <a:spcAft>
                <a:spcPts val="0"/>
              </a:spcAft>
              <a:buClr>
                <a:srgbClr val="000000"/>
              </a:buClr>
              <a:buSzPts val="1400"/>
              <a:buFont typeface="Helvetica Neue"/>
              <a:buChar char="■"/>
              <a:defRPr>
                <a:solidFill>
                  <a:srgbClr val="000000"/>
                </a:solidFill>
                <a:latin typeface="Helvetica Neue"/>
                <a:ea typeface="Helvetica Neue"/>
                <a:cs typeface="Helvetica Neue"/>
                <a:sym typeface="Helvetica Neue"/>
              </a:defRPr>
            </a:lvl3pPr>
            <a:lvl4pPr marL="1828800" lvl="3" indent="-317500" algn="l">
              <a:lnSpc>
                <a:spcPct val="90000"/>
              </a:lnSpc>
              <a:spcBef>
                <a:spcPts val="0"/>
              </a:spcBef>
              <a:spcAft>
                <a:spcPts val="0"/>
              </a:spcAft>
              <a:buClr>
                <a:srgbClr val="000000"/>
              </a:buClr>
              <a:buSzPts val="1400"/>
              <a:buFont typeface="Helvetica Neue"/>
              <a:buChar char="●"/>
              <a:defRPr>
                <a:solidFill>
                  <a:srgbClr val="000000"/>
                </a:solidFill>
                <a:latin typeface="Helvetica Neue"/>
                <a:ea typeface="Helvetica Neue"/>
                <a:cs typeface="Helvetica Neue"/>
                <a:sym typeface="Helvetica Neue"/>
              </a:defRPr>
            </a:lvl4pPr>
            <a:lvl5pPr marL="2286000" lvl="4" indent="-317500" algn="l">
              <a:lnSpc>
                <a:spcPct val="90000"/>
              </a:lnSpc>
              <a:spcBef>
                <a:spcPts val="0"/>
              </a:spcBef>
              <a:spcAft>
                <a:spcPts val="0"/>
              </a:spcAft>
              <a:buClr>
                <a:srgbClr val="000000"/>
              </a:buClr>
              <a:buSzPts val="1400"/>
              <a:buFont typeface="Helvetica Neue"/>
              <a:buChar char="○"/>
              <a:defRPr>
                <a:solidFill>
                  <a:srgbClr val="000000"/>
                </a:solidFill>
                <a:latin typeface="Helvetica Neue"/>
                <a:ea typeface="Helvetica Neue"/>
                <a:cs typeface="Helvetica Neue"/>
                <a:sym typeface="Helvetica Neue"/>
              </a:defRPr>
            </a:lvl5pPr>
            <a:lvl6pPr marL="2743200" lvl="5" indent="-317500" algn="l">
              <a:lnSpc>
                <a:spcPct val="90000"/>
              </a:lnSpc>
              <a:spcBef>
                <a:spcPts val="0"/>
              </a:spcBef>
              <a:spcAft>
                <a:spcPts val="0"/>
              </a:spcAft>
              <a:buClr>
                <a:srgbClr val="000000"/>
              </a:buClr>
              <a:buSzPts val="1400"/>
              <a:buFont typeface="Helvetica Neue"/>
              <a:buChar char="■"/>
              <a:defRPr>
                <a:solidFill>
                  <a:srgbClr val="000000"/>
                </a:solidFill>
                <a:latin typeface="Helvetica Neue"/>
                <a:ea typeface="Helvetica Neue"/>
                <a:cs typeface="Helvetica Neue"/>
                <a:sym typeface="Helvetica Neue"/>
              </a:defRPr>
            </a:lvl6pPr>
            <a:lvl7pPr marL="3200400" lvl="6" indent="-317500" algn="l">
              <a:lnSpc>
                <a:spcPct val="90000"/>
              </a:lnSpc>
              <a:spcBef>
                <a:spcPts val="0"/>
              </a:spcBef>
              <a:spcAft>
                <a:spcPts val="0"/>
              </a:spcAft>
              <a:buClr>
                <a:srgbClr val="000000"/>
              </a:buClr>
              <a:buSzPts val="1400"/>
              <a:buFont typeface="Helvetica Neue"/>
              <a:buChar char="●"/>
              <a:defRPr>
                <a:solidFill>
                  <a:srgbClr val="000000"/>
                </a:solidFill>
                <a:latin typeface="Helvetica Neue"/>
                <a:ea typeface="Helvetica Neue"/>
                <a:cs typeface="Helvetica Neue"/>
                <a:sym typeface="Helvetica Neue"/>
              </a:defRPr>
            </a:lvl7pPr>
            <a:lvl8pPr marL="3657600" lvl="7" indent="-317500" algn="l">
              <a:lnSpc>
                <a:spcPct val="90000"/>
              </a:lnSpc>
              <a:spcBef>
                <a:spcPts val="0"/>
              </a:spcBef>
              <a:spcAft>
                <a:spcPts val="0"/>
              </a:spcAft>
              <a:buClr>
                <a:srgbClr val="000000"/>
              </a:buClr>
              <a:buSzPts val="1400"/>
              <a:buFont typeface="Helvetica Neue"/>
              <a:buChar char="○"/>
              <a:defRPr>
                <a:solidFill>
                  <a:srgbClr val="000000"/>
                </a:solidFill>
                <a:latin typeface="Helvetica Neue"/>
                <a:ea typeface="Helvetica Neue"/>
                <a:cs typeface="Helvetica Neue"/>
                <a:sym typeface="Helvetica Neue"/>
              </a:defRPr>
            </a:lvl8pPr>
            <a:lvl9pPr marL="4114800" lvl="8" indent="-317500" algn="l">
              <a:lnSpc>
                <a:spcPct val="90000"/>
              </a:lnSpc>
              <a:spcBef>
                <a:spcPts val="0"/>
              </a:spcBef>
              <a:spcAft>
                <a:spcPts val="0"/>
              </a:spcAft>
              <a:buClr>
                <a:srgbClr val="000000"/>
              </a:buClr>
              <a:buSzPts val="1400"/>
              <a:buFont typeface="Helvetica Neue"/>
              <a:buChar char="■"/>
              <a:defRPr>
                <a:solidFill>
                  <a:srgbClr val="000000"/>
                </a:solidFill>
                <a:latin typeface="Helvetica Neue"/>
                <a:ea typeface="Helvetica Neue"/>
                <a:cs typeface="Helvetica Neue"/>
                <a:sym typeface="Helvetica Neue"/>
              </a:defRPr>
            </a:lvl9pPr>
          </a:lstStyle>
          <a:p>
            <a:endParaRPr/>
          </a:p>
        </p:txBody>
      </p:sp>
      <p:sp>
        <p:nvSpPr>
          <p:cNvPr id="24" name="Google Shape;24;p51"/>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rmAutofit/>
          </a:bodyPr>
          <a:lstStyle>
            <a:lvl1pPr marL="0" lvl="0" indent="0" algn="r">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lvl="1" indent="0" algn="r">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lvl="2" indent="0" algn="r">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lvl="3" indent="0" algn="r">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lvl="4" indent="0" algn="r">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lvl="5" indent="0" algn="r">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lvl="6" indent="0" algn="r">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lvl="7" indent="0" algn="r">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lvl="8" indent="0" algn="r">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hf sldNum="0" hdr="0" dt="0"/>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5"/>
        <p:cNvGrpSpPr/>
        <p:nvPr/>
      </p:nvGrpSpPr>
      <p:grpSpPr>
        <a:xfrm>
          <a:off x="0" y="0"/>
          <a:ext cx="0" cy="0"/>
          <a:chOff x="0" y="0"/>
          <a:chExt cx="0" cy="0"/>
        </a:xfrm>
      </p:grpSpPr>
      <p:sp>
        <p:nvSpPr>
          <p:cNvPr id="26" name="Google Shape;26;p5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7" name="Google Shape;27;p52"/>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8" name="Google Shape;28;p5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5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t>BNFO 262 Winter 2026​</a:t>
            </a:r>
            <a:endParaRPr/>
          </a:p>
        </p:txBody>
      </p:sp>
      <p:sp>
        <p:nvSpPr>
          <p:cNvPr id="30" name="Google Shape;30;p5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hf sldNum="0" hdr="0" dt="0"/>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1"/>
        <p:cNvGrpSpPr/>
        <p:nvPr/>
      </p:nvGrpSpPr>
      <p:grpSpPr>
        <a:xfrm>
          <a:off x="0" y="0"/>
          <a:ext cx="0" cy="0"/>
          <a:chOff x="0" y="0"/>
          <a:chExt cx="0" cy="0"/>
        </a:xfrm>
      </p:grpSpPr>
      <p:sp>
        <p:nvSpPr>
          <p:cNvPr id="32" name="Google Shape;32;p5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3" name="Google Shape;33;p5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5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t>BNFO 262 Winter 2026​</a:t>
            </a:r>
            <a:endParaRPr/>
          </a:p>
        </p:txBody>
      </p:sp>
      <p:sp>
        <p:nvSpPr>
          <p:cNvPr id="35" name="Google Shape;35;p5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hf sldNum="0" hdr="0" dt="0"/>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6"/>
        <p:cNvGrpSpPr/>
        <p:nvPr/>
      </p:nvGrpSpPr>
      <p:grpSpPr>
        <a:xfrm>
          <a:off x="0" y="0"/>
          <a:ext cx="0" cy="0"/>
          <a:chOff x="0" y="0"/>
          <a:chExt cx="0" cy="0"/>
        </a:xfrm>
      </p:grpSpPr>
      <p:sp>
        <p:nvSpPr>
          <p:cNvPr id="37" name="Google Shape;37;p54"/>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 name="Google Shape;38;p54"/>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9" name="Google Shape;39;p5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5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t>BNFO 262 Winter 2026​</a:t>
            </a:r>
            <a:endParaRPr/>
          </a:p>
        </p:txBody>
      </p:sp>
      <p:sp>
        <p:nvSpPr>
          <p:cNvPr id="41" name="Google Shape;41;p5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hf sldNum="0" hdr="0" dt="0"/>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2"/>
        <p:cNvGrpSpPr/>
        <p:nvPr/>
      </p:nvGrpSpPr>
      <p:grpSpPr>
        <a:xfrm>
          <a:off x="0" y="0"/>
          <a:ext cx="0" cy="0"/>
          <a:chOff x="0" y="0"/>
          <a:chExt cx="0" cy="0"/>
        </a:xfrm>
      </p:grpSpPr>
      <p:sp>
        <p:nvSpPr>
          <p:cNvPr id="43" name="Google Shape;43;p5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4" name="Google Shape;44;p55"/>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5" name="Google Shape;45;p55"/>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6" name="Google Shape;46;p5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5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t>BNFO 262 Winter 2026​</a:t>
            </a:r>
            <a:endParaRPr/>
          </a:p>
        </p:txBody>
      </p:sp>
      <p:sp>
        <p:nvSpPr>
          <p:cNvPr id="48" name="Google Shape;48;p5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hf sldNum="0" hdr="0" dt="0"/>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9"/>
        <p:cNvGrpSpPr/>
        <p:nvPr/>
      </p:nvGrpSpPr>
      <p:grpSpPr>
        <a:xfrm>
          <a:off x="0" y="0"/>
          <a:ext cx="0" cy="0"/>
          <a:chOff x="0" y="0"/>
          <a:chExt cx="0" cy="0"/>
        </a:xfrm>
      </p:grpSpPr>
      <p:sp>
        <p:nvSpPr>
          <p:cNvPr id="50" name="Google Shape;50;p56"/>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56"/>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2" name="Google Shape;52;p56"/>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3" name="Google Shape;53;p56"/>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4" name="Google Shape;54;p56"/>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5" name="Google Shape;55;p5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5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t>BNFO 262 Winter 2026​</a:t>
            </a:r>
            <a:endParaRPr/>
          </a:p>
        </p:txBody>
      </p:sp>
      <p:sp>
        <p:nvSpPr>
          <p:cNvPr id="57" name="Google Shape;57;p5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hf sldNum="0" hdr="0" dt="0"/>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8"/>
        <p:cNvGrpSpPr/>
        <p:nvPr/>
      </p:nvGrpSpPr>
      <p:grpSpPr>
        <a:xfrm>
          <a:off x="0" y="0"/>
          <a:ext cx="0" cy="0"/>
          <a:chOff x="0" y="0"/>
          <a:chExt cx="0" cy="0"/>
        </a:xfrm>
      </p:grpSpPr>
      <p:sp>
        <p:nvSpPr>
          <p:cNvPr id="59" name="Google Shape;59;p5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5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t>BNFO 262 Winter 2026​</a:t>
            </a:r>
            <a:endParaRPr/>
          </a:p>
        </p:txBody>
      </p:sp>
      <p:sp>
        <p:nvSpPr>
          <p:cNvPr id="61" name="Google Shape;61;p5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hf sldNum="0" hdr="0" dt="0"/>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2"/>
        <p:cNvGrpSpPr/>
        <p:nvPr/>
      </p:nvGrpSpPr>
      <p:grpSpPr>
        <a:xfrm>
          <a:off x="0" y="0"/>
          <a:ext cx="0" cy="0"/>
          <a:chOff x="0" y="0"/>
          <a:chExt cx="0" cy="0"/>
        </a:xfrm>
      </p:grpSpPr>
      <p:sp>
        <p:nvSpPr>
          <p:cNvPr id="63" name="Google Shape;63;p58"/>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4" name="Google Shape;64;p58"/>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5" name="Google Shape;65;p58"/>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6" name="Google Shape;66;p5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5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t>BNFO 262 Winter 2026​</a:t>
            </a:r>
            <a:endParaRPr/>
          </a:p>
        </p:txBody>
      </p:sp>
      <p:sp>
        <p:nvSpPr>
          <p:cNvPr id="68" name="Google Shape;68;p5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hf sldNum="0" hd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4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49"/>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4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4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r>
              <a:rPr lang="en-US"/>
              <a:t>BNFO 262 Winter 2026​</a:t>
            </a:r>
            <a:endParaRPr/>
          </a:p>
        </p:txBody>
      </p:sp>
      <p:sp>
        <p:nvSpPr>
          <p:cNvPr id="14" name="Google Shape;14;p4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7.png"/><Relationship Id="rId7"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3.png"/><Relationship Id="rId4" Type="http://schemas.openxmlformats.org/officeDocument/2006/relationships/image" Target="../media/image18.png"/><Relationship Id="rId9"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hyperlink" Target="https://www.illumina.com/library-prep-array-kit-selector.html" TargetMode="External"/><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hyperlink" Target="http://www.youtube.com/watch?v=fCd6B5HRaZ8" TargetMode="External"/><Relationship Id="rId7"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4.xml"/><Relationship Id="rId6" Type="http://schemas.openxmlformats.org/officeDocument/2006/relationships/hyperlink" Target="https://www.youtube.com/watch?v=oIJaA6h2bFM" TargetMode="External"/><Relationship Id="rId5" Type="http://schemas.openxmlformats.org/officeDocument/2006/relationships/hyperlink" Target="https://www.youtube.com/watch?v=fCd6B5HRaZ8" TargetMode="External"/><Relationship Id="rId4" Type="http://schemas.openxmlformats.org/officeDocument/2006/relationships/image" Target="../media/image25.jpe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support.illumina.com/downloads/sequencing_coverage_calculator.html" TargetMode="External"/><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3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3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3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hyperlink" Target="http://samtools.github.io/hts-specs/"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4.xml"/><Relationship Id="rId1" Type="http://schemas.openxmlformats.org/officeDocument/2006/relationships/slideLayout" Target="../slideLayouts/slideLayout4.xml"/><Relationship Id="rId5" Type="http://schemas.openxmlformats.org/officeDocument/2006/relationships/image" Target="../media/image48.png"/><Relationship Id="rId4" Type="http://schemas.openxmlformats.org/officeDocument/2006/relationships/hyperlink" Target="https://broadinstitute.github.io/picard/explain-flags.html"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jpeg"/><Relationship Id="rId7"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9" Type="http://schemas.openxmlformats.org/officeDocument/2006/relationships/image" Target="../media/image12.png"/></Relationships>
</file>

<file path=ppt/slides/_rels/slide40.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4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hyperlink" Target="https://bioconductor.org/packages/release/bioc/vignettes/Rsubread/inst/doc/SubreadUsersGuide.pdf" TargetMode="External"/></Relationships>
</file>

<file path=ppt/slides/_rels/slide4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4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0.xml"/><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58.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hyperlink" Target="https://www.ncbi.nlm.nih.gov/pmc/articles/PMC2909565/" TargetMode="External"/><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9.xml"/><Relationship Id="rId1" Type="http://schemas.openxmlformats.org/officeDocument/2006/relationships/slideLayout" Target="../slideLayouts/slideLayout4.xml"/><Relationship Id="rId5" Type="http://schemas.openxmlformats.org/officeDocument/2006/relationships/image" Target="../media/image63.png"/><Relationship Id="rId4" Type="http://schemas.openxmlformats.org/officeDocument/2006/relationships/image" Target="../media/image62.png"/></Relationships>
</file>

<file path=ppt/slides/_rels/slide55.xml.rels><?xml version="1.0" encoding="UTF-8" standalone="yes"?>
<Relationships xmlns="http://schemas.openxmlformats.org/package/2006/relationships"><Relationship Id="rId3" Type="http://schemas.openxmlformats.org/officeDocument/2006/relationships/image" Target="../media/image64.gif"/><Relationship Id="rId2" Type="http://schemas.openxmlformats.org/officeDocument/2006/relationships/notesSlide" Target="../notesSlides/notesSlide50.xml"/><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
          <p:cNvSpPr txBox="1">
            <a:spLocks noGrp="1"/>
          </p:cNvSpPr>
          <p:nvPr>
            <p:ph type="ctrTitle"/>
          </p:nvPr>
        </p:nvSpPr>
        <p:spPr>
          <a:xfrm>
            <a:off x="778747" y="719753"/>
            <a:ext cx="10624457" cy="3168402"/>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dk1"/>
              </a:buClr>
              <a:buSzPts val="4000"/>
              <a:buFont typeface="Arial"/>
              <a:buNone/>
            </a:pPr>
            <a:r>
              <a:rPr lang="en-US" sz="4000" dirty="0">
                <a:latin typeface="Arial"/>
                <a:ea typeface="Arial"/>
                <a:cs typeface="Arial"/>
                <a:sym typeface="Arial"/>
              </a:rPr>
              <a:t>BNFO 262 Module 4: Lecture 1</a:t>
            </a:r>
            <a:br>
              <a:rPr lang="en-US" sz="4000" dirty="0">
                <a:latin typeface="Arial"/>
                <a:ea typeface="Arial"/>
                <a:cs typeface="Arial"/>
              </a:rPr>
            </a:br>
            <a:br>
              <a:rPr lang="en-US" dirty="0">
                <a:latin typeface="Arial"/>
                <a:ea typeface="Arial"/>
                <a:cs typeface="Arial"/>
              </a:rPr>
            </a:br>
            <a:r>
              <a:rPr lang="en-US" sz="5400" dirty="0">
                <a:latin typeface="Arial"/>
                <a:ea typeface="Arial"/>
                <a:cs typeface="Arial"/>
                <a:sym typeface="Arial"/>
              </a:rPr>
              <a:t>RNA-seq: Introduction</a:t>
            </a:r>
            <a:endParaRPr dirty="0"/>
          </a:p>
        </p:txBody>
      </p:sp>
      <p:sp>
        <p:nvSpPr>
          <p:cNvPr id="93" name="Google Shape;93;p1"/>
          <p:cNvSpPr txBox="1">
            <a:spLocks noGrp="1"/>
          </p:cNvSpPr>
          <p:nvPr>
            <p:ph type="subTitle" idx="1"/>
          </p:nvPr>
        </p:nvSpPr>
        <p:spPr>
          <a:xfrm>
            <a:off x="1919234" y="4684627"/>
            <a:ext cx="8344554" cy="1547660"/>
          </a:xfrm>
          <a:prstGeom prst="rect">
            <a:avLst/>
          </a:prstGeom>
          <a:noFill/>
          <a:ln>
            <a:noFill/>
          </a:ln>
        </p:spPr>
        <p:txBody>
          <a:bodyPr spcFirstLastPara="1" wrap="square" lIns="91425" tIns="45700" rIns="91425" bIns="45700" anchor="t" anchorCtr="0">
            <a:normAutofit/>
          </a:bodyPr>
          <a:lstStyle/>
          <a:p>
            <a:pPr marL="0" indent="0">
              <a:spcBef>
                <a:spcPts val="0"/>
              </a:spcBef>
              <a:buSzPct val="100000"/>
            </a:pPr>
            <a:r>
              <a:rPr lang="en-US" dirty="0">
                <a:latin typeface="Arial"/>
                <a:ea typeface="Arial"/>
                <a:cs typeface="Arial"/>
                <a:sym typeface="Arial"/>
              </a:rPr>
              <a:t>Rob Morey, PhD</a:t>
            </a:r>
            <a:endParaRPr/>
          </a:p>
          <a:p>
            <a:pPr marL="0" indent="0">
              <a:buSzPct val="100000"/>
            </a:pPr>
            <a:r>
              <a:rPr lang="en-US" u="sng" dirty="0">
                <a:solidFill>
                  <a:schemeClr val="hlink"/>
                </a:solidFill>
                <a:latin typeface="Arial"/>
                <a:ea typeface="Arial"/>
                <a:cs typeface="Arial"/>
                <a:sym typeface="Arial"/>
              </a:rPr>
              <a:t>remorey@health.ucsd.edu</a:t>
            </a:r>
            <a:endParaRPr lang="en-US" u="sng" dirty="0">
              <a:solidFill>
                <a:schemeClr val="hlink"/>
              </a:solidFill>
              <a:latin typeface="Arial"/>
              <a:cs typeface="Arial"/>
            </a:endParaRPr>
          </a:p>
        </p:txBody>
      </p:sp>
      <p:sp>
        <p:nvSpPr>
          <p:cNvPr id="95" name="Google Shape;95;p1"/>
          <p:cNvSpPr txBox="1">
            <a:spLocks noGrp="1"/>
          </p:cNvSpPr>
          <p:nvPr>
            <p:ph type="ftr" idx="11"/>
          </p:nvPr>
        </p:nvSpPr>
        <p:spPr>
          <a:xfrm>
            <a:off x="3864" y="6505303"/>
            <a:ext cx="1642534" cy="356659"/>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dirty="0"/>
              <a:t>BNFO 262 Winter 2026</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8"/>
          <p:cNvSpPr txBox="1">
            <a:spLocks noGrp="1"/>
          </p:cNvSpPr>
          <p:nvPr>
            <p:ph type="title"/>
          </p:nvPr>
        </p:nvSpPr>
        <p:spPr>
          <a:xfrm>
            <a:off x="415600" y="288567"/>
            <a:ext cx="11360800" cy="763600"/>
          </a:xfrm>
          <a:prstGeom prst="rect">
            <a:avLst/>
          </a:prstGeom>
          <a:noFill/>
          <a:ln>
            <a:noFill/>
          </a:ln>
        </p:spPr>
        <p:txBody>
          <a:bodyPr spcFirstLastPara="1" wrap="square" lIns="121900" tIns="121900" rIns="121900" bIns="121900" anchor="t" anchorCtr="0">
            <a:normAutofit fontScale="90000"/>
          </a:bodyPr>
          <a:lstStyle/>
          <a:p>
            <a:pPr marL="0" lvl="0" indent="0" algn="l" rtl="0">
              <a:lnSpc>
                <a:spcPct val="90000"/>
              </a:lnSpc>
              <a:spcBef>
                <a:spcPts val="0"/>
              </a:spcBef>
              <a:spcAft>
                <a:spcPts val="0"/>
              </a:spcAft>
              <a:buClr>
                <a:schemeClr val="dk1"/>
              </a:buClr>
              <a:buSzPct val="70707"/>
              <a:buFont typeface="Roboto"/>
              <a:buNone/>
            </a:pPr>
            <a:r>
              <a:rPr lang="en-US"/>
              <a:t>RNA Extraction/Enrichment</a:t>
            </a:r>
            <a:endParaRPr/>
          </a:p>
        </p:txBody>
      </p:sp>
      <p:sp>
        <p:nvSpPr>
          <p:cNvPr id="199" name="Google Shape;199;p8"/>
          <p:cNvSpPr/>
          <p:nvPr/>
        </p:nvSpPr>
        <p:spPr>
          <a:xfrm>
            <a:off x="415600" y="1248346"/>
            <a:ext cx="1484400" cy="600000"/>
          </a:xfrm>
          <a:prstGeom prst="roundRect">
            <a:avLst>
              <a:gd name="adj" fmla="val 16667"/>
            </a:avLst>
          </a:prstGeom>
          <a:solidFill>
            <a:srgbClr val="A2C4C9"/>
          </a:solidFill>
          <a:ln>
            <a:noFill/>
          </a:ln>
        </p:spPr>
        <p:txBody>
          <a:bodyPr spcFirstLastPara="1" wrap="square" lIns="121900" tIns="121900" rIns="121900" bIns="121900" anchor="ctr" anchorCtr="0">
            <a:noAutofit/>
          </a:bodyPr>
          <a:lstStyle/>
          <a:p>
            <a:pPr marL="0" marR="0" lvl="0" indent="0" algn="ctr" rtl="0">
              <a:spcBef>
                <a:spcPts val="0"/>
              </a:spcBef>
              <a:spcAft>
                <a:spcPts val="0"/>
              </a:spcAft>
              <a:buNone/>
            </a:pPr>
            <a:r>
              <a:rPr lang="en-US" sz="1467">
                <a:solidFill>
                  <a:srgbClr val="FFFFFF"/>
                </a:solidFill>
                <a:latin typeface="Lato"/>
                <a:ea typeface="Lato"/>
                <a:cs typeface="Lato"/>
                <a:sym typeface="Lato"/>
              </a:rPr>
              <a:t>RNA extraction</a:t>
            </a:r>
            <a:endParaRPr sz="1467">
              <a:solidFill>
                <a:srgbClr val="FFFFFF"/>
              </a:solidFill>
              <a:latin typeface="Lato"/>
              <a:ea typeface="Lato"/>
              <a:cs typeface="Lato"/>
              <a:sym typeface="Lato"/>
            </a:endParaRPr>
          </a:p>
        </p:txBody>
      </p:sp>
      <p:pic>
        <p:nvPicPr>
          <p:cNvPr id="200" name="Google Shape;200;p8" title="Points scored"/>
          <p:cNvPicPr preferRelativeResize="0"/>
          <p:nvPr/>
        </p:nvPicPr>
        <p:blipFill rotWithShape="1">
          <a:blip r:embed="rId3">
            <a:alphaModFix/>
          </a:blip>
          <a:srcRect/>
          <a:stretch/>
        </p:blipFill>
        <p:spPr>
          <a:xfrm>
            <a:off x="7923570" y="1373056"/>
            <a:ext cx="3312368" cy="2945233"/>
          </a:xfrm>
          <a:prstGeom prst="rect">
            <a:avLst/>
          </a:prstGeom>
          <a:noFill/>
          <a:ln>
            <a:noFill/>
          </a:ln>
        </p:spPr>
      </p:pic>
      <p:sp>
        <p:nvSpPr>
          <p:cNvPr id="201" name="Google Shape;201;p8"/>
          <p:cNvSpPr txBox="1"/>
          <p:nvPr/>
        </p:nvSpPr>
        <p:spPr>
          <a:xfrm>
            <a:off x="6384175" y="4497535"/>
            <a:ext cx="5602778" cy="1843832"/>
          </a:xfrm>
          <a:prstGeom prst="rect">
            <a:avLst/>
          </a:prstGeom>
          <a:noFill/>
          <a:ln>
            <a:noFill/>
          </a:ln>
        </p:spPr>
        <p:txBody>
          <a:bodyPr spcFirstLastPara="1" wrap="square" lIns="121900" tIns="121900" rIns="121900" bIns="121900" anchor="t" anchorCtr="0">
            <a:noAutofit/>
          </a:bodyPr>
          <a:lstStyle/>
          <a:p>
            <a:pPr marL="0" marR="0" lvl="0" indent="0" algn="l" rtl="0">
              <a:lnSpc>
                <a:spcPct val="115000"/>
              </a:lnSpc>
              <a:spcBef>
                <a:spcPts val="0"/>
              </a:spcBef>
              <a:spcAft>
                <a:spcPts val="0"/>
              </a:spcAft>
              <a:buNone/>
            </a:pPr>
            <a:r>
              <a:rPr lang="en-US" sz="2400" b="1">
                <a:solidFill>
                  <a:schemeClr val="dk1"/>
                </a:solidFill>
                <a:latin typeface="Helvetica Neue"/>
                <a:ea typeface="Helvetica Neue"/>
                <a:cs typeface="Helvetica Neue"/>
                <a:sym typeface="Helvetica Neue"/>
              </a:rPr>
              <a:t>RNA enrichment:</a:t>
            </a:r>
            <a:endParaRPr sz="2400" b="1">
              <a:solidFill>
                <a:schemeClr val="dk1"/>
              </a:solidFill>
              <a:latin typeface="Helvetica Neue"/>
              <a:ea typeface="Helvetica Neue"/>
              <a:cs typeface="Helvetica Neue"/>
              <a:sym typeface="Helvetica Neue"/>
            </a:endParaRPr>
          </a:p>
          <a:p>
            <a:pPr marL="609585" marR="0" lvl="0" indent="-423323" algn="l" rtl="0">
              <a:lnSpc>
                <a:spcPct val="115000"/>
              </a:lnSpc>
              <a:spcBef>
                <a:spcPts val="0"/>
              </a:spcBef>
              <a:spcAft>
                <a:spcPts val="0"/>
              </a:spcAft>
              <a:buClr>
                <a:schemeClr val="dk1"/>
              </a:buClr>
              <a:buSzPts val="1400"/>
              <a:buFont typeface="Helvetica Neue"/>
              <a:buChar char="●"/>
            </a:pPr>
            <a:r>
              <a:rPr lang="en-US" sz="2400">
                <a:solidFill>
                  <a:schemeClr val="dk1"/>
                </a:solidFill>
                <a:latin typeface="Helvetica Neue"/>
                <a:ea typeface="Helvetica Neue"/>
                <a:cs typeface="Helvetica Neue"/>
                <a:sym typeface="Helvetica Neue"/>
              </a:rPr>
              <a:t>Ribosomal RNA (rRNA) depletion</a:t>
            </a:r>
            <a:endParaRPr sz="2400">
              <a:solidFill>
                <a:schemeClr val="dk1"/>
              </a:solidFill>
              <a:latin typeface="Helvetica Neue"/>
              <a:ea typeface="Helvetica Neue"/>
              <a:cs typeface="Helvetica Neue"/>
              <a:sym typeface="Helvetica Neue"/>
            </a:endParaRPr>
          </a:p>
          <a:p>
            <a:pPr marL="609585" marR="0" lvl="0" indent="-423323" algn="l" rtl="0">
              <a:lnSpc>
                <a:spcPct val="115000"/>
              </a:lnSpc>
              <a:spcBef>
                <a:spcPts val="0"/>
              </a:spcBef>
              <a:spcAft>
                <a:spcPts val="0"/>
              </a:spcAft>
              <a:buClr>
                <a:schemeClr val="dk1"/>
              </a:buClr>
              <a:buSzPts val="1400"/>
              <a:buFont typeface="Helvetica Neue"/>
              <a:buChar char="●"/>
            </a:pPr>
            <a:r>
              <a:rPr lang="en-US" sz="2400">
                <a:solidFill>
                  <a:schemeClr val="dk1"/>
                </a:solidFill>
                <a:latin typeface="Helvetica Neue"/>
                <a:ea typeface="Helvetica Neue"/>
                <a:cs typeface="Helvetica Neue"/>
                <a:sym typeface="Helvetica Neue"/>
              </a:rPr>
              <a:t>Poly(A) selection</a:t>
            </a:r>
            <a:endParaRPr sz="2400">
              <a:solidFill>
                <a:schemeClr val="dk1"/>
              </a:solidFill>
              <a:latin typeface="Helvetica Neue"/>
              <a:ea typeface="Helvetica Neue"/>
              <a:cs typeface="Helvetica Neue"/>
              <a:sym typeface="Helvetica Neue"/>
            </a:endParaRPr>
          </a:p>
        </p:txBody>
      </p:sp>
      <p:pic>
        <p:nvPicPr>
          <p:cNvPr id="203" name="Google Shape;203;p8"/>
          <p:cNvPicPr preferRelativeResize="0"/>
          <p:nvPr/>
        </p:nvPicPr>
        <p:blipFill rotWithShape="1">
          <a:blip r:embed="rId4">
            <a:alphaModFix/>
          </a:blip>
          <a:srcRect/>
          <a:stretch/>
        </p:blipFill>
        <p:spPr>
          <a:xfrm>
            <a:off x="2057400" y="2102346"/>
            <a:ext cx="2637076" cy="2217206"/>
          </a:xfrm>
          <a:prstGeom prst="rect">
            <a:avLst/>
          </a:prstGeom>
          <a:noFill/>
          <a:ln>
            <a:noFill/>
          </a:ln>
        </p:spPr>
      </p:pic>
      <p:sp>
        <p:nvSpPr>
          <p:cNvPr id="204" name="Google Shape;204;p8"/>
          <p:cNvSpPr txBox="1"/>
          <p:nvPr/>
        </p:nvSpPr>
        <p:spPr>
          <a:xfrm>
            <a:off x="805070" y="4497535"/>
            <a:ext cx="5119181" cy="1843832"/>
          </a:xfrm>
          <a:prstGeom prst="rect">
            <a:avLst/>
          </a:prstGeom>
          <a:noFill/>
          <a:ln>
            <a:noFill/>
          </a:ln>
        </p:spPr>
        <p:txBody>
          <a:bodyPr spcFirstLastPara="1" wrap="square" lIns="121900" tIns="121900" rIns="121900" bIns="121900" anchor="t" anchorCtr="0">
            <a:noAutofit/>
          </a:bodyPr>
          <a:lstStyle/>
          <a:p>
            <a:pPr marL="0" marR="0" lvl="0" indent="0" algn="l" rtl="0">
              <a:lnSpc>
                <a:spcPct val="115000"/>
              </a:lnSpc>
              <a:spcBef>
                <a:spcPts val="0"/>
              </a:spcBef>
              <a:spcAft>
                <a:spcPts val="0"/>
              </a:spcAft>
              <a:buNone/>
            </a:pPr>
            <a:r>
              <a:rPr lang="en-US" sz="2400" b="1">
                <a:solidFill>
                  <a:schemeClr val="dk1"/>
                </a:solidFill>
                <a:latin typeface="Helvetica Neue"/>
                <a:ea typeface="Helvetica Neue"/>
                <a:cs typeface="Helvetica Neue"/>
                <a:sym typeface="Helvetica Neue"/>
              </a:rPr>
              <a:t>Common methods:</a:t>
            </a:r>
            <a:endParaRPr sz="2400" b="1">
              <a:solidFill>
                <a:schemeClr val="dk1"/>
              </a:solidFill>
              <a:latin typeface="Helvetica Neue"/>
              <a:ea typeface="Helvetica Neue"/>
              <a:cs typeface="Helvetica Neue"/>
              <a:sym typeface="Helvetica Neue"/>
            </a:endParaRPr>
          </a:p>
          <a:p>
            <a:pPr marL="608965" marR="0" lvl="0" indent="-422910" algn="l" rtl="0">
              <a:lnSpc>
                <a:spcPct val="115000"/>
              </a:lnSpc>
              <a:spcBef>
                <a:spcPts val="0"/>
              </a:spcBef>
              <a:spcAft>
                <a:spcPts val="0"/>
              </a:spcAft>
              <a:buClr>
                <a:schemeClr val="dk1"/>
              </a:buClr>
              <a:buSzPts val="1400"/>
              <a:buFont typeface="Helvetica Neue"/>
              <a:buChar char="●"/>
            </a:pPr>
            <a:r>
              <a:rPr lang="en-US" sz="2400">
                <a:solidFill>
                  <a:schemeClr val="dk1"/>
                </a:solidFill>
                <a:latin typeface="Helvetica Neue"/>
                <a:ea typeface="Helvetica Neue"/>
                <a:cs typeface="Helvetica Neue"/>
                <a:sym typeface="Helvetica Neue"/>
              </a:rPr>
              <a:t>Silica gel-based membranes</a:t>
            </a:r>
            <a:endParaRPr sz="2400">
              <a:solidFill>
                <a:schemeClr val="dk1"/>
              </a:solidFill>
              <a:latin typeface="Helvetica Neue"/>
              <a:ea typeface="Helvetica Neue"/>
              <a:cs typeface="Helvetica Neue"/>
            </a:endParaRPr>
          </a:p>
          <a:p>
            <a:pPr marL="608965" marR="0" lvl="0" indent="-422910" algn="l" rtl="0">
              <a:lnSpc>
                <a:spcPct val="115000"/>
              </a:lnSpc>
              <a:spcBef>
                <a:spcPts val="0"/>
              </a:spcBef>
              <a:spcAft>
                <a:spcPts val="0"/>
              </a:spcAft>
              <a:buClr>
                <a:schemeClr val="dk1"/>
              </a:buClr>
              <a:buSzPts val="1400"/>
              <a:buFont typeface="Helvetica Neue"/>
              <a:buChar char="●"/>
            </a:pPr>
            <a:r>
              <a:rPr lang="en-US" sz="2400">
                <a:solidFill>
                  <a:schemeClr val="dk1"/>
                </a:solidFill>
                <a:latin typeface="Helvetica Neue"/>
                <a:ea typeface="Helvetica Neue"/>
                <a:cs typeface="Helvetica Neue"/>
                <a:sym typeface="Helvetica Neue"/>
              </a:rPr>
              <a:t>Phenol-chloroform</a:t>
            </a:r>
            <a:endParaRPr>
              <a:solidFill>
                <a:schemeClr val="dk1"/>
              </a:solidFill>
            </a:endParaRPr>
          </a:p>
          <a:p>
            <a:pPr marL="608965" marR="0" lvl="0" indent="-422910" algn="l" rtl="0">
              <a:lnSpc>
                <a:spcPct val="115000"/>
              </a:lnSpc>
              <a:spcBef>
                <a:spcPts val="0"/>
              </a:spcBef>
              <a:spcAft>
                <a:spcPts val="0"/>
              </a:spcAft>
              <a:buClr>
                <a:schemeClr val="dk1"/>
              </a:buClr>
              <a:buSzPts val="1400"/>
              <a:buFont typeface="Helvetica Neue"/>
              <a:buChar char="●"/>
            </a:pPr>
            <a:r>
              <a:rPr lang="en-US" sz="2400">
                <a:solidFill>
                  <a:schemeClr val="dk1"/>
                </a:solidFill>
                <a:latin typeface="Helvetica Neue"/>
                <a:ea typeface="Helvetica Neue"/>
                <a:cs typeface="Helvetica Neue"/>
                <a:sym typeface="Helvetica Neue"/>
              </a:rPr>
              <a:t>Replicates: biological/technical</a:t>
            </a:r>
            <a:endParaRPr sz="2400">
              <a:solidFill>
                <a:schemeClr val="dk1"/>
              </a:solidFill>
              <a:latin typeface="Helvetica Neue"/>
              <a:ea typeface="Helvetica Neue"/>
              <a:cs typeface="Helvetica Neue"/>
            </a:endParaRPr>
          </a:p>
        </p:txBody>
      </p:sp>
      <p:sp>
        <p:nvSpPr>
          <p:cNvPr id="3" name="Google Shape;95;p1">
            <a:extLst>
              <a:ext uri="{FF2B5EF4-FFF2-40B4-BE49-F238E27FC236}">
                <a16:creationId xmlns:a16="http://schemas.microsoft.com/office/drawing/2014/main" id="{CCF4F10D-0886-D948-77B2-7A2A5095BE5F}"/>
              </a:ext>
            </a:extLst>
          </p:cNvPr>
          <p:cNvSpPr txBox="1">
            <a:spLocks/>
          </p:cNvSpPr>
          <p:nvPr/>
        </p:nvSpPr>
        <p:spPr>
          <a:xfrm>
            <a:off x="12331" y="6539170"/>
            <a:ext cx="2353734" cy="331259"/>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a:solidFill>
                  <a:schemeClr val="bg1">
                    <a:lumMod val="49000"/>
                  </a:schemeClr>
                </a:solidFill>
                <a:latin typeface="Calibri"/>
              </a:rPr>
              <a:t>BNFO 262 Winter 2026​</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9"/>
          <p:cNvSpPr/>
          <p:nvPr/>
        </p:nvSpPr>
        <p:spPr>
          <a:xfrm>
            <a:off x="475200" y="1342048"/>
            <a:ext cx="1484400" cy="600000"/>
          </a:xfrm>
          <a:prstGeom prst="roundRect">
            <a:avLst>
              <a:gd name="adj" fmla="val 16667"/>
            </a:avLst>
          </a:prstGeom>
          <a:solidFill>
            <a:srgbClr val="A2C4C9"/>
          </a:solidFill>
          <a:ln>
            <a:noFill/>
          </a:ln>
        </p:spPr>
        <p:txBody>
          <a:bodyPr spcFirstLastPara="1" wrap="square" lIns="121900" tIns="121900" rIns="121900" bIns="121900" anchor="ctr" anchorCtr="0">
            <a:noAutofit/>
          </a:bodyPr>
          <a:lstStyle/>
          <a:p>
            <a:pPr marL="0" marR="0" lvl="0" indent="0" algn="ctr" rtl="0">
              <a:spcBef>
                <a:spcPts val="0"/>
              </a:spcBef>
              <a:spcAft>
                <a:spcPts val="0"/>
              </a:spcAft>
              <a:buNone/>
            </a:pPr>
            <a:r>
              <a:rPr lang="en-US" sz="1467">
                <a:solidFill>
                  <a:srgbClr val="FFFFFF"/>
                </a:solidFill>
                <a:latin typeface="Lato"/>
                <a:ea typeface="Lato"/>
                <a:cs typeface="Lato"/>
                <a:sym typeface="Lato"/>
              </a:rPr>
              <a:t>RNA extraction</a:t>
            </a:r>
            <a:endParaRPr sz="1467">
              <a:solidFill>
                <a:srgbClr val="FFFFFF"/>
              </a:solidFill>
              <a:latin typeface="Lato"/>
              <a:ea typeface="Lato"/>
              <a:cs typeface="Lato"/>
              <a:sym typeface="Lato"/>
            </a:endParaRPr>
          </a:p>
        </p:txBody>
      </p:sp>
      <p:sp>
        <p:nvSpPr>
          <p:cNvPr id="210" name="Google Shape;210;p9"/>
          <p:cNvSpPr/>
          <p:nvPr/>
        </p:nvSpPr>
        <p:spPr>
          <a:xfrm>
            <a:off x="415600" y="2529653"/>
            <a:ext cx="1603600" cy="600000"/>
          </a:xfrm>
          <a:prstGeom prst="roundRect">
            <a:avLst>
              <a:gd name="adj" fmla="val 16667"/>
            </a:avLst>
          </a:prstGeom>
          <a:solidFill>
            <a:srgbClr val="76A5AF"/>
          </a:solidFill>
          <a:ln>
            <a:noFill/>
          </a:ln>
        </p:spPr>
        <p:txBody>
          <a:bodyPr spcFirstLastPara="1" wrap="square" lIns="121900" tIns="121900" rIns="121900" bIns="121900" anchor="ctr" anchorCtr="0">
            <a:noAutofit/>
          </a:bodyPr>
          <a:lstStyle/>
          <a:p>
            <a:pPr marL="0" marR="0" lvl="0" indent="0" algn="ctr" rtl="0">
              <a:spcBef>
                <a:spcPts val="0"/>
              </a:spcBef>
              <a:spcAft>
                <a:spcPts val="0"/>
              </a:spcAft>
              <a:buNone/>
            </a:pPr>
            <a:r>
              <a:rPr lang="en-US" sz="1467">
                <a:solidFill>
                  <a:srgbClr val="FFFFFF"/>
                </a:solidFill>
                <a:latin typeface="Lato"/>
                <a:ea typeface="Lato"/>
                <a:cs typeface="Lato"/>
                <a:sym typeface="Lato"/>
              </a:rPr>
              <a:t>Library preparation</a:t>
            </a:r>
            <a:endParaRPr sz="1467">
              <a:solidFill>
                <a:srgbClr val="FFFFFF"/>
              </a:solidFill>
              <a:latin typeface="Lato"/>
              <a:ea typeface="Lato"/>
              <a:cs typeface="Lato"/>
              <a:sym typeface="Lato"/>
            </a:endParaRPr>
          </a:p>
        </p:txBody>
      </p:sp>
      <p:cxnSp>
        <p:nvCxnSpPr>
          <p:cNvPr id="211" name="Google Shape;211;p9"/>
          <p:cNvCxnSpPr>
            <a:stCxn id="209" idx="2"/>
            <a:endCxn id="210" idx="0"/>
          </p:cNvCxnSpPr>
          <p:nvPr/>
        </p:nvCxnSpPr>
        <p:spPr>
          <a:xfrm>
            <a:off x="1217400" y="1942048"/>
            <a:ext cx="0" cy="587700"/>
          </a:xfrm>
          <a:prstGeom prst="straightConnector1">
            <a:avLst/>
          </a:prstGeom>
          <a:noFill/>
          <a:ln w="9525" cap="flat" cmpd="sng">
            <a:solidFill>
              <a:schemeClr val="dk2"/>
            </a:solidFill>
            <a:prstDash val="solid"/>
            <a:round/>
            <a:headEnd type="none" w="sm" len="sm"/>
            <a:tailEnd type="triangle" w="med" len="med"/>
          </a:ln>
        </p:spPr>
      </p:cxnSp>
      <p:sp>
        <p:nvSpPr>
          <p:cNvPr id="212" name="Google Shape;212;p9"/>
          <p:cNvSpPr txBox="1">
            <a:spLocks noGrp="1"/>
          </p:cNvSpPr>
          <p:nvPr>
            <p:ph type="title"/>
          </p:nvPr>
        </p:nvSpPr>
        <p:spPr>
          <a:xfrm>
            <a:off x="415600" y="288567"/>
            <a:ext cx="11360800" cy="763600"/>
          </a:xfrm>
          <a:prstGeom prst="rect">
            <a:avLst/>
          </a:prstGeom>
          <a:noFill/>
          <a:ln>
            <a:noFill/>
          </a:ln>
        </p:spPr>
        <p:txBody>
          <a:bodyPr spcFirstLastPara="1" wrap="square" lIns="121900" tIns="121900" rIns="121900" bIns="121900" anchor="t" anchorCtr="0">
            <a:normAutofit fontScale="90000"/>
          </a:bodyPr>
          <a:lstStyle/>
          <a:p>
            <a:pPr>
              <a:buSzPct val="70707"/>
            </a:pPr>
            <a:r>
              <a:rPr lang="en-US" dirty="0"/>
              <a:t>Library Preparation – preparing the RNA</a:t>
            </a:r>
            <a:endParaRPr dirty="0"/>
          </a:p>
        </p:txBody>
      </p:sp>
      <p:pic>
        <p:nvPicPr>
          <p:cNvPr id="214" name="Google Shape;214;p9"/>
          <p:cNvPicPr preferRelativeResize="0"/>
          <p:nvPr/>
        </p:nvPicPr>
        <p:blipFill rotWithShape="1">
          <a:blip r:embed="rId3">
            <a:alphaModFix/>
          </a:blip>
          <a:srcRect/>
          <a:stretch/>
        </p:blipFill>
        <p:spPr>
          <a:xfrm>
            <a:off x="3772706" y="2549910"/>
            <a:ext cx="2992312" cy="403138"/>
          </a:xfrm>
          <a:prstGeom prst="rect">
            <a:avLst/>
          </a:prstGeom>
          <a:noFill/>
          <a:ln>
            <a:noFill/>
          </a:ln>
        </p:spPr>
      </p:pic>
      <p:sp>
        <p:nvSpPr>
          <p:cNvPr id="215" name="Google Shape;215;p9"/>
          <p:cNvSpPr txBox="1"/>
          <p:nvPr/>
        </p:nvSpPr>
        <p:spPr>
          <a:xfrm>
            <a:off x="7111097" y="1560077"/>
            <a:ext cx="3959440"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Arial"/>
                <a:ea typeface="Arial"/>
                <a:cs typeface="Arial"/>
                <a:sym typeface="Arial"/>
              </a:rPr>
              <a:t>Total RNA</a:t>
            </a:r>
            <a:endParaRPr/>
          </a:p>
        </p:txBody>
      </p:sp>
      <p:sp>
        <p:nvSpPr>
          <p:cNvPr id="216" name="Google Shape;216;p9"/>
          <p:cNvSpPr txBox="1"/>
          <p:nvPr/>
        </p:nvSpPr>
        <p:spPr>
          <a:xfrm>
            <a:off x="6922179" y="2596260"/>
            <a:ext cx="4636408" cy="46166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a:solidFill>
                  <a:schemeClr val="dk1"/>
                </a:solidFill>
                <a:latin typeface="Arial"/>
                <a:ea typeface="Arial"/>
                <a:cs typeface="Arial"/>
                <a:sym typeface="Arial"/>
              </a:rPr>
              <a:t>Removal of contaminant DNA</a:t>
            </a:r>
            <a:endParaRPr/>
          </a:p>
        </p:txBody>
      </p:sp>
      <p:sp>
        <p:nvSpPr>
          <p:cNvPr id="217" name="Google Shape;217;p9"/>
          <p:cNvSpPr txBox="1"/>
          <p:nvPr/>
        </p:nvSpPr>
        <p:spPr>
          <a:xfrm>
            <a:off x="5022637" y="3538472"/>
            <a:ext cx="3440867" cy="83099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a:solidFill>
                  <a:schemeClr val="dk1"/>
                </a:solidFill>
                <a:latin typeface="Arial"/>
                <a:ea typeface="Arial"/>
                <a:cs typeface="Arial"/>
                <a:sym typeface="Arial"/>
              </a:rPr>
              <a:t>rRNA depletion (-) or </a:t>
            </a:r>
            <a:endParaRPr/>
          </a:p>
          <a:p>
            <a:pPr marL="0" marR="0" lvl="0" indent="0" algn="ctr" rtl="0">
              <a:spcBef>
                <a:spcPts val="0"/>
              </a:spcBef>
              <a:spcAft>
                <a:spcPts val="0"/>
              </a:spcAft>
              <a:buNone/>
            </a:pPr>
            <a:r>
              <a:rPr lang="en-US" sz="2400">
                <a:solidFill>
                  <a:schemeClr val="dk1"/>
                </a:solidFill>
                <a:latin typeface="Arial"/>
                <a:ea typeface="Arial"/>
                <a:cs typeface="Arial"/>
                <a:sym typeface="Arial"/>
              </a:rPr>
              <a:t>Poly(A) selection (+)</a:t>
            </a:r>
            <a:endParaRPr/>
          </a:p>
        </p:txBody>
      </p:sp>
      <p:sp>
        <p:nvSpPr>
          <p:cNvPr id="218" name="Google Shape;218;p9"/>
          <p:cNvSpPr txBox="1"/>
          <p:nvPr/>
        </p:nvSpPr>
        <p:spPr>
          <a:xfrm>
            <a:off x="6922179" y="5050421"/>
            <a:ext cx="3440867" cy="46166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a:solidFill>
                  <a:schemeClr val="dk1"/>
                </a:solidFill>
                <a:latin typeface="Arial"/>
                <a:ea typeface="Arial"/>
                <a:cs typeface="Arial"/>
                <a:sym typeface="Arial"/>
              </a:rPr>
              <a:t>RNA fragmentation</a:t>
            </a:r>
            <a:endParaRPr/>
          </a:p>
        </p:txBody>
      </p:sp>
      <p:grpSp>
        <p:nvGrpSpPr>
          <p:cNvPr id="219" name="Google Shape;219;p9"/>
          <p:cNvGrpSpPr/>
          <p:nvPr/>
        </p:nvGrpSpPr>
        <p:grpSpPr>
          <a:xfrm>
            <a:off x="2445996" y="3655086"/>
            <a:ext cx="2432558" cy="469477"/>
            <a:chOff x="2445996" y="3655086"/>
            <a:chExt cx="2432558" cy="469477"/>
          </a:xfrm>
        </p:grpSpPr>
        <p:pic>
          <p:nvPicPr>
            <p:cNvPr id="220" name="Google Shape;220;p9"/>
            <p:cNvPicPr preferRelativeResize="0"/>
            <p:nvPr/>
          </p:nvPicPr>
          <p:blipFill rotWithShape="1">
            <a:blip r:embed="rId4">
              <a:alphaModFix/>
            </a:blip>
            <a:srcRect/>
            <a:stretch/>
          </p:blipFill>
          <p:spPr>
            <a:xfrm>
              <a:off x="2445996" y="3721425"/>
              <a:ext cx="1668804" cy="403138"/>
            </a:xfrm>
            <a:prstGeom prst="rect">
              <a:avLst/>
            </a:prstGeom>
            <a:noFill/>
            <a:ln>
              <a:noFill/>
            </a:ln>
          </p:spPr>
        </p:pic>
        <p:pic>
          <p:nvPicPr>
            <p:cNvPr id="221" name="Google Shape;221;p9"/>
            <p:cNvPicPr preferRelativeResize="0"/>
            <p:nvPr/>
          </p:nvPicPr>
          <p:blipFill rotWithShape="1">
            <a:blip r:embed="rId5">
              <a:alphaModFix/>
            </a:blip>
            <a:srcRect/>
            <a:stretch/>
          </p:blipFill>
          <p:spPr>
            <a:xfrm>
              <a:off x="3833566" y="3655086"/>
              <a:ext cx="320989" cy="365125"/>
            </a:xfrm>
            <a:prstGeom prst="rect">
              <a:avLst/>
            </a:prstGeom>
            <a:noFill/>
            <a:ln>
              <a:noFill/>
            </a:ln>
          </p:spPr>
        </p:pic>
        <p:pic>
          <p:nvPicPr>
            <p:cNvPr id="222" name="Google Shape;222;p9"/>
            <p:cNvPicPr preferRelativeResize="0"/>
            <p:nvPr/>
          </p:nvPicPr>
          <p:blipFill rotWithShape="1">
            <a:blip r:embed="rId5">
              <a:alphaModFix/>
            </a:blip>
            <a:srcRect/>
            <a:stretch/>
          </p:blipFill>
          <p:spPr>
            <a:xfrm>
              <a:off x="4074899" y="3663174"/>
              <a:ext cx="320989" cy="365125"/>
            </a:xfrm>
            <a:prstGeom prst="rect">
              <a:avLst/>
            </a:prstGeom>
            <a:noFill/>
            <a:ln>
              <a:noFill/>
            </a:ln>
          </p:spPr>
        </p:pic>
        <p:pic>
          <p:nvPicPr>
            <p:cNvPr id="223" name="Google Shape;223;p9"/>
            <p:cNvPicPr preferRelativeResize="0"/>
            <p:nvPr/>
          </p:nvPicPr>
          <p:blipFill rotWithShape="1">
            <a:blip r:embed="rId5">
              <a:alphaModFix/>
            </a:blip>
            <a:srcRect/>
            <a:stretch/>
          </p:blipFill>
          <p:spPr>
            <a:xfrm>
              <a:off x="4316232" y="3663174"/>
              <a:ext cx="320989" cy="365125"/>
            </a:xfrm>
            <a:prstGeom prst="rect">
              <a:avLst/>
            </a:prstGeom>
            <a:noFill/>
            <a:ln>
              <a:noFill/>
            </a:ln>
          </p:spPr>
        </p:pic>
        <p:pic>
          <p:nvPicPr>
            <p:cNvPr id="224" name="Google Shape;224;p9"/>
            <p:cNvPicPr preferRelativeResize="0"/>
            <p:nvPr/>
          </p:nvPicPr>
          <p:blipFill rotWithShape="1">
            <a:blip r:embed="rId5">
              <a:alphaModFix/>
            </a:blip>
            <a:srcRect/>
            <a:stretch/>
          </p:blipFill>
          <p:spPr>
            <a:xfrm>
              <a:off x="4557565" y="3674317"/>
              <a:ext cx="320989" cy="365125"/>
            </a:xfrm>
            <a:prstGeom prst="rect">
              <a:avLst/>
            </a:prstGeom>
            <a:noFill/>
            <a:ln>
              <a:noFill/>
            </a:ln>
          </p:spPr>
        </p:pic>
      </p:grpSp>
      <p:cxnSp>
        <p:nvCxnSpPr>
          <p:cNvPr id="225" name="Google Shape;225;p9"/>
          <p:cNvCxnSpPr/>
          <p:nvPr/>
        </p:nvCxnSpPr>
        <p:spPr>
          <a:xfrm>
            <a:off x="5188265" y="3212875"/>
            <a:ext cx="0" cy="1240672"/>
          </a:xfrm>
          <a:prstGeom prst="straightConnector1">
            <a:avLst/>
          </a:prstGeom>
          <a:noFill/>
          <a:ln w="9525" cap="flat" cmpd="sng">
            <a:solidFill>
              <a:schemeClr val="accent1"/>
            </a:solidFill>
            <a:prstDash val="solid"/>
            <a:miter lim="800000"/>
            <a:headEnd type="none" w="sm" len="sm"/>
            <a:tailEnd type="triangle" w="med" len="med"/>
          </a:ln>
        </p:spPr>
      </p:cxnSp>
      <p:pic>
        <p:nvPicPr>
          <p:cNvPr id="226" name="Google Shape;226;p9"/>
          <p:cNvPicPr preferRelativeResize="0"/>
          <p:nvPr/>
        </p:nvPicPr>
        <p:blipFill rotWithShape="1">
          <a:blip r:embed="rId6">
            <a:alphaModFix/>
          </a:blip>
          <a:srcRect/>
          <a:stretch/>
        </p:blipFill>
        <p:spPr>
          <a:xfrm>
            <a:off x="2753087" y="1802005"/>
            <a:ext cx="1603600" cy="335247"/>
          </a:xfrm>
          <a:prstGeom prst="rect">
            <a:avLst/>
          </a:prstGeom>
          <a:noFill/>
          <a:ln>
            <a:noFill/>
          </a:ln>
        </p:spPr>
      </p:pic>
      <p:pic>
        <p:nvPicPr>
          <p:cNvPr id="227" name="Google Shape;227;p9"/>
          <p:cNvPicPr preferRelativeResize="0"/>
          <p:nvPr/>
        </p:nvPicPr>
        <p:blipFill rotWithShape="1">
          <a:blip r:embed="rId6">
            <a:alphaModFix/>
          </a:blip>
          <a:srcRect/>
          <a:stretch/>
        </p:blipFill>
        <p:spPr>
          <a:xfrm>
            <a:off x="3243146" y="1239845"/>
            <a:ext cx="1945119" cy="406645"/>
          </a:xfrm>
          <a:prstGeom prst="rect">
            <a:avLst/>
          </a:prstGeom>
          <a:noFill/>
          <a:ln>
            <a:noFill/>
          </a:ln>
        </p:spPr>
      </p:pic>
      <p:pic>
        <p:nvPicPr>
          <p:cNvPr id="228" name="Google Shape;228;p9"/>
          <p:cNvPicPr preferRelativeResize="0"/>
          <p:nvPr/>
        </p:nvPicPr>
        <p:blipFill rotWithShape="1">
          <a:blip r:embed="rId7">
            <a:alphaModFix/>
          </a:blip>
          <a:srcRect/>
          <a:stretch/>
        </p:blipFill>
        <p:spPr>
          <a:xfrm>
            <a:off x="4557565" y="1879317"/>
            <a:ext cx="1703209" cy="335247"/>
          </a:xfrm>
          <a:prstGeom prst="rect">
            <a:avLst/>
          </a:prstGeom>
          <a:noFill/>
          <a:ln>
            <a:noFill/>
          </a:ln>
        </p:spPr>
      </p:pic>
      <p:pic>
        <p:nvPicPr>
          <p:cNvPr id="229" name="Google Shape;229;p9"/>
          <p:cNvPicPr preferRelativeResize="0"/>
          <p:nvPr/>
        </p:nvPicPr>
        <p:blipFill rotWithShape="1">
          <a:blip r:embed="rId7">
            <a:alphaModFix/>
          </a:blip>
          <a:srcRect/>
          <a:stretch/>
        </p:blipFill>
        <p:spPr>
          <a:xfrm>
            <a:off x="5165978" y="1435325"/>
            <a:ext cx="1703209" cy="335247"/>
          </a:xfrm>
          <a:prstGeom prst="rect">
            <a:avLst/>
          </a:prstGeom>
          <a:noFill/>
          <a:ln>
            <a:noFill/>
          </a:ln>
        </p:spPr>
      </p:pic>
      <p:pic>
        <p:nvPicPr>
          <p:cNvPr id="230" name="Google Shape;230;p9"/>
          <p:cNvPicPr preferRelativeResize="0"/>
          <p:nvPr/>
        </p:nvPicPr>
        <p:blipFill rotWithShape="1">
          <a:blip r:embed="rId8">
            <a:alphaModFix/>
          </a:blip>
          <a:srcRect/>
          <a:stretch/>
        </p:blipFill>
        <p:spPr>
          <a:xfrm>
            <a:off x="5022638" y="902774"/>
            <a:ext cx="1166700" cy="344874"/>
          </a:xfrm>
          <a:prstGeom prst="rect">
            <a:avLst/>
          </a:prstGeom>
          <a:noFill/>
          <a:ln>
            <a:noFill/>
          </a:ln>
        </p:spPr>
      </p:pic>
      <p:pic>
        <p:nvPicPr>
          <p:cNvPr id="231" name="Google Shape;231;p9"/>
          <p:cNvPicPr preferRelativeResize="0"/>
          <p:nvPr/>
        </p:nvPicPr>
        <p:blipFill rotWithShape="1">
          <a:blip r:embed="rId9">
            <a:alphaModFix/>
          </a:blip>
          <a:srcRect l="7487" r="43018"/>
          <a:stretch/>
        </p:blipFill>
        <p:spPr>
          <a:xfrm>
            <a:off x="4316232" y="4677021"/>
            <a:ext cx="681476" cy="461665"/>
          </a:xfrm>
          <a:prstGeom prst="rect">
            <a:avLst/>
          </a:prstGeom>
          <a:noFill/>
          <a:ln>
            <a:noFill/>
          </a:ln>
        </p:spPr>
      </p:pic>
      <p:pic>
        <p:nvPicPr>
          <p:cNvPr id="232" name="Google Shape;232;p9"/>
          <p:cNvPicPr preferRelativeResize="0"/>
          <p:nvPr/>
        </p:nvPicPr>
        <p:blipFill rotWithShape="1">
          <a:blip r:embed="rId9">
            <a:alphaModFix/>
          </a:blip>
          <a:srcRect l="7487" r="43018"/>
          <a:stretch/>
        </p:blipFill>
        <p:spPr>
          <a:xfrm>
            <a:off x="5022637" y="4934094"/>
            <a:ext cx="681476" cy="461665"/>
          </a:xfrm>
          <a:prstGeom prst="rect">
            <a:avLst/>
          </a:prstGeom>
          <a:noFill/>
          <a:ln>
            <a:noFill/>
          </a:ln>
        </p:spPr>
      </p:pic>
      <p:pic>
        <p:nvPicPr>
          <p:cNvPr id="233" name="Google Shape;233;p9"/>
          <p:cNvPicPr preferRelativeResize="0"/>
          <p:nvPr/>
        </p:nvPicPr>
        <p:blipFill rotWithShape="1">
          <a:blip r:embed="rId9">
            <a:alphaModFix/>
          </a:blip>
          <a:srcRect l="7487" r="43018"/>
          <a:stretch/>
        </p:blipFill>
        <p:spPr>
          <a:xfrm>
            <a:off x="4253166" y="5138686"/>
            <a:ext cx="681476" cy="461665"/>
          </a:xfrm>
          <a:prstGeom prst="rect">
            <a:avLst/>
          </a:prstGeom>
          <a:noFill/>
          <a:ln>
            <a:noFill/>
          </a:ln>
        </p:spPr>
      </p:pic>
      <p:pic>
        <p:nvPicPr>
          <p:cNvPr id="234" name="Google Shape;234;p9"/>
          <p:cNvPicPr preferRelativeResize="0"/>
          <p:nvPr/>
        </p:nvPicPr>
        <p:blipFill rotWithShape="1">
          <a:blip r:embed="rId9">
            <a:alphaModFix/>
          </a:blip>
          <a:srcRect l="7487" r="43018"/>
          <a:stretch/>
        </p:blipFill>
        <p:spPr>
          <a:xfrm>
            <a:off x="5091425" y="5369518"/>
            <a:ext cx="681476" cy="461665"/>
          </a:xfrm>
          <a:prstGeom prst="rect">
            <a:avLst/>
          </a:prstGeom>
          <a:noFill/>
          <a:ln>
            <a:noFill/>
          </a:ln>
        </p:spPr>
      </p:pic>
      <p:sp>
        <p:nvSpPr>
          <p:cNvPr id="3" name="Google Shape;95;p1">
            <a:extLst>
              <a:ext uri="{FF2B5EF4-FFF2-40B4-BE49-F238E27FC236}">
                <a16:creationId xmlns:a16="http://schemas.microsoft.com/office/drawing/2014/main" id="{2DF3EECA-61DC-F437-78D8-93C70561681C}"/>
              </a:ext>
            </a:extLst>
          </p:cNvPr>
          <p:cNvSpPr txBox="1">
            <a:spLocks/>
          </p:cNvSpPr>
          <p:nvPr/>
        </p:nvSpPr>
        <p:spPr>
          <a:xfrm>
            <a:off x="12331" y="6539170"/>
            <a:ext cx="2353734" cy="331259"/>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a:solidFill>
                  <a:schemeClr val="bg1">
                    <a:lumMod val="49000"/>
                  </a:schemeClr>
                </a:solidFill>
                <a:latin typeface="Calibri"/>
              </a:rPr>
              <a:t>BNFO 262 Winter 2026​</a:t>
            </a:r>
          </a:p>
        </p:txBody>
      </p:sp>
      <p:sp>
        <p:nvSpPr>
          <p:cNvPr id="2" name="TextBox 1">
            <a:extLst>
              <a:ext uri="{FF2B5EF4-FFF2-40B4-BE49-F238E27FC236}">
                <a16:creationId xmlns:a16="http://schemas.microsoft.com/office/drawing/2014/main" id="{D046CCA5-FDF0-EA63-6430-F72B84AC7179}"/>
              </a:ext>
            </a:extLst>
          </p:cNvPr>
          <p:cNvSpPr txBox="1"/>
          <p:nvPr/>
        </p:nvSpPr>
        <p:spPr>
          <a:xfrm>
            <a:off x="235923" y="5976503"/>
            <a:ext cx="1172847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800" dirty="0">
                <a:solidFill>
                  <a:srgbClr val="FF0000"/>
                </a:solidFill>
              </a:rPr>
              <a:t>When do you choose rRNA depletion and when do you choose </a:t>
            </a:r>
            <a:r>
              <a:rPr lang="en-US" sz="1800" dirty="0" err="1">
                <a:solidFill>
                  <a:srgbClr val="FF0000"/>
                </a:solidFill>
              </a:rPr>
              <a:t>polyA</a:t>
            </a:r>
            <a:r>
              <a:rPr lang="en-US" sz="1800" dirty="0">
                <a:solidFill>
                  <a:srgbClr val="FF0000"/>
                </a:solidFill>
              </a:rPr>
              <a:t> selection? Why do we fragment the RNA?</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214"/>
                                        </p:tgtEl>
                                      </p:cBhvr>
                                    </p:animEffect>
                                    <p:set>
                                      <p:cBhvr>
                                        <p:cTn id="7" dur="1" fill="hold">
                                          <p:stCondLst>
                                            <p:cond delay="500"/>
                                          </p:stCondLst>
                                        </p:cTn>
                                        <p:tgtEl>
                                          <p:spTgt spid="214"/>
                                        </p:tgtEl>
                                        <p:attrNameLst>
                                          <p:attrName>style.visibility</p:attrName>
                                        </p:attrNameLst>
                                      </p:cBhvr>
                                      <p:to>
                                        <p:strVal val="hidden"/>
                                      </p:to>
                                    </p:set>
                                  </p:childTnLst>
                                </p:cTn>
                              </p:par>
                              <p:par>
                                <p:cTn id="8" presetID="1" presetClass="entr" presetSubtype="0" fill="hold" nodeType="withEffect">
                                  <p:stCondLst>
                                    <p:cond delay="0"/>
                                  </p:stCondLst>
                                  <p:childTnLst>
                                    <p:set>
                                      <p:cBhvr>
                                        <p:cTn id="9" dur="1" fill="hold">
                                          <p:stCondLst>
                                            <p:cond delay="0"/>
                                          </p:stCondLst>
                                        </p:cTn>
                                        <p:tgtEl>
                                          <p:spTgt spid="216"/>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225"/>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219"/>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217"/>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234"/>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231"/>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233"/>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232"/>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218"/>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2"/>
                                        </p:tgtEl>
                                        <p:attrNameLst>
                                          <p:attrName>style.visibility</p:attrName>
                                        </p:attrNameLst>
                                      </p:cBhvr>
                                      <p:to>
                                        <p:strVal val="visible"/>
                                      </p:to>
                                    </p:set>
                                    <p:animEffect transition="in" filter="fade">
                                      <p:cBhvr>
                                        <p:cTn id="3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pic>
        <p:nvPicPr>
          <p:cNvPr id="239" name="Google Shape;239;p10"/>
          <p:cNvPicPr preferRelativeResize="0"/>
          <p:nvPr/>
        </p:nvPicPr>
        <p:blipFill rotWithShape="1">
          <a:blip r:embed="rId3">
            <a:alphaModFix/>
          </a:blip>
          <a:srcRect/>
          <a:stretch/>
        </p:blipFill>
        <p:spPr>
          <a:xfrm>
            <a:off x="5284121" y="3569367"/>
            <a:ext cx="339572" cy="386263"/>
          </a:xfrm>
          <a:prstGeom prst="rect">
            <a:avLst/>
          </a:prstGeom>
          <a:noFill/>
          <a:ln>
            <a:noFill/>
          </a:ln>
        </p:spPr>
      </p:pic>
      <p:sp>
        <p:nvSpPr>
          <p:cNvPr id="240" name="Google Shape;240;p10"/>
          <p:cNvSpPr/>
          <p:nvPr/>
        </p:nvSpPr>
        <p:spPr>
          <a:xfrm>
            <a:off x="475200" y="1342048"/>
            <a:ext cx="1484400" cy="600000"/>
          </a:xfrm>
          <a:prstGeom prst="roundRect">
            <a:avLst>
              <a:gd name="adj" fmla="val 16667"/>
            </a:avLst>
          </a:prstGeom>
          <a:solidFill>
            <a:srgbClr val="A2C4C9"/>
          </a:solidFill>
          <a:ln>
            <a:noFill/>
          </a:ln>
        </p:spPr>
        <p:txBody>
          <a:bodyPr spcFirstLastPara="1" wrap="square" lIns="121900" tIns="121900" rIns="121900" bIns="121900" anchor="ctr" anchorCtr="0">
            <a:noAutofit/>
          </a:bodyPr>
          <a:lstStyle/>
          <a:p>
            <a:pPr marL="0" marR="0" lvl="0" indent="0" algn="ctr" rtl="0">
              <a:spcBef>
                <a:spcPts val="0"/>
              </a:spcBef>
              <a:spcAft>
                <a:spcPts val="0"/>
              </a:spcAft>
              <a:buNone/>
            </a:pPr>
            <a:r>
              <a:rPr lang="en-US" sz="1467">
                <a:solidFill>
                  <a:srgbClr val="FFFFFF"/>
                </a:solidFill>
                <a:latin typeface="Lato"/>
                <a:ea typeface="Lato"/>
                <a:cs typeface="Lato"/>
                <a:sym typeface="Lato"/>
              </a:rPr>
              <a:t>RNA extraction</a:t>
            </a:r>
            <a:endParaRPr sz="1467">
              <a:solidFill>
                <a:srgbClr val="FFFFFF"/>
              </a:solidFill>
              <a:latin typeface="Lato"/>
              <a:ea typeface="Lato"/>
              <a:cs typeface="Lato"/>
              <a:sym typeface="Lato"/>
            </a:endParaRPr>
          </a:p>
        </p:txBody>
      </p:sp>
      <p:sp>
        <p:nvSpPr>
          <p:cNvPr id="241" name="Google Shape;241;p10"/>
          <p:cNvSpPr/>
          <p:nvPr/>
        </p:nvSpPr>
        <p:spPr>
          <a:xfrm>
            <a:off x="415600" y="2529653"/>
            <a:ext cx="1603600" cy="600000"/>
          </a:xfrm>
          <a:prstGeom prst="roundRect">
            <a:avLst>
              <a:gd name="adj" fmla="val 16667"/>
            </a:avLst>
          </a:prstGeom>
          <a:solidFill>
            <a:srgbClr val="76A5AF"/>
          </a:solidFill>
          <a:ln>
            <a:noFill/>
          </a:ln>
        </p:spPr>
        <p:txBody>
          <a:bodyPr spcFirstLastPara="1" wrap="square" lIns="121900" tIns="121900" rIns="121900" bIns="121900" anchor="ctr" anchorCtr="0">
            <a:noAutofit/>
          </a:bodyPr>
          <a:lstStyle/>
          <a:p>
            <a:pPr marL="0" marR="0" lvl="0" indent="0" algn="ctr" rtl="0">
              <a:spcBef>
                <a:spcPts val="0"/>
              </a:spcBef>
              <a:spcAft>
                <a:spcPts val="0"/>
              </a:spcAft>
              <a:buNone/>
            </a:pPr>
            <a:r>
              <a:rPr lang="en-US" sz="1467">
                <a:solidFill>
                  <a:srgbClr val="FFFFFF"/>
                </a:solidFill>
                <a:latin typeface="Lato"/>
                <a:ea typeface="Lato"/>
                <a:cs typeface="Lato"/>
                <a:sym typeface="Lato"/>
              </a:rPr>
              <a:t>Library preparation</a:t>
            </a:r>
            <a:endParaRPr sz="1467">
              <a:solidFill>
                <a:srgbClr val="FFFFFF"/>
              </a:solidFill>
              <a:latin typeface="Lato"/>
              <a:ea typeface="Lato"/>
              <a:cs typeface="Lato"/>
              <a:sym typeface="Lato"/>
            </a:endParaRPr>
          </a:p>
        </p:txBody>
      </p:sp>
      <p:cxnSp>
        <p:nvCxnSpPr>
          <p:cNvPr id="242" name="Google Shape;242;p10"/>
          <p:cNvCxnSpPr>
            <a:stCxn id="240" idx="2"/>
            <a:endCxn id="241" idx="0"/>
          </p:cNvCxnSpPr>
          <p:nvPr/>
        </p:nvCxnSpPr>
        <p:spPr>
          <a:xfrm>
            <a:off x="1217400" y="1942048"/>
            <a:ext cx="0" cy="587700"/>
          </a:xfrm>
          <a:prstGeom prst="straightConnector1">
            <a:avLst/>
          </a:prstGeom>
          <a:noFill/>
          <a:ln w="9525" cap="flat" cmpd="sng">
            <a:solidFill>
              <a:schemeClr val="dk2"/>
            </a:solidFill>
            <a:prstDash val="solid"/>
            <a:round/>
            <a:headEnd type="none" w="sm" len="sm"/>
            <a:tailEnd type="triangle" w="med" len="med"/>
          </a:ln>
        </p:spPr>
      </p:cxnSp>
      <p:sp>
        <p:nvSpPr>
          <p:cNvPr id="243" name="Google Shape;243;p10"/>
          <p:cNvSpPr txBox="1">
            <a:spLocks noGrp="1"/>
          </p:cNvSpPr>
          <p:nvPr>
            <p:ph type="title"/>
          </p:nvPr>
        </p:nvSpPr>
        <p:spPr>
          <a:xfrm>
            <a:off x="415600" y="288567"/>
            <a:ext cx="11360800" cy="763600"/>
          </a:xfrm>
          <a:prstGeom prst="rect">
            <a:avLst/>
          </a:prstGeom>
          <a:noFill/>
          <a:ln>
            <a:noFill/>
          </a:ln>
        </p:spPr>
        <p:txBody>
          <a:bodyPr spcFirstLastPara="1" wrap="square" lIns="121900" tIns="121900" rIns="121900" bIns="121900" anchor="t" anchorCtr="0">
            <a:normAutofit fontScale="90000"/>
          </a:bodyPr>
          <a:lstStyle/>
          <a:p>
            <a:pPr>
              <a:buSzPct val="70707"/>
            </a:pPr>
            <a:r>
              <a:rPr lang="en-US" dirty="0"/>
              <a:t>Library Preparation </a:t>
            </a:r>
            <a:r>
              <a:rPr lang="en-US" sz="3600" dirty="0"/>
              <a:t>– Reverse transcribing RNA to cDNA</a:t>
            </a:r>
            <a:endParaRPr lang="en-US" sz="3600"/>
          </a:p>
        </p:txBody>
      </p:sp>
      <p:cxnSp>
        <p:nvCxnSpPr>
          <p:cNvPr id="245" name="Google Shape;245;p10"/>
          <p:cNvCxnSpPr/>
          <p:nvPr/>
        </p:nvCxnSpPr>
        <p:spPr>
          <a:xfrm>
            <a:off x="4702489" y="973454"/>
            <a:ext cx="0" cy="757998"/>
          </a:xfrm>
          <a:prstGeom prst="straightConnector1">
            <a:avLst/>
          </a:prstGeom>
          <a:noFill/>
          <a:ln w="9525" cap="flat" cmpd="sng">
            <a:solidFill>
              <a:schemeClr val="accent1"/>
            </a:solidFill>
            <a:prstDash val="solid"/>
            <a:miter lim="800000"/>
            <a:headEnd type="none" w="sm" len="sm"/>
            <a:tailEnd type="triangle" w="med" len="med"/>
          </a:ln>
        </p:spPr>
      </p:cxnSp>
      <p:sp>
        <p:nvSpPr>
          <p:cNvPr id="247" name="Google Shape;247;p10"/>
          <p:cNvSpPr txBox="1"/>
          <p:nvPr/>
        </p:nvSpPr>
        <p:spPr>
          <a:xfrm>
            <a:off x="6502919" y="1848146"/>
            <a:ext cx="5583159" cy="83099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Arial"/>
                <a:ea typeface="Arial"/>
                <a:cs typeface="Arial"/>
                <a:sym typeface="Arial"/>
              </a:rPr>
              <a:t>First strand synthesis </a:t>
            </a:r>
            <a:endParaRPr/>
          </a:p>
          <a:p>
            <a:pPr marL="0" marR="0" lvl="0" indent="0" algn="l" rtl="0">
              <a:spcBef>
                <a:spcPts val="0"/>
              </a:spcBef>
              <a:spcAft>
                <a:spcPts val="0"/>
              </a:spcAft>
              <a:buNone/>
            </a:pPr>
            <a:r>
              <a:rPr lang="en-US" sz="2400">
                <a:solidFill>
                  <a:schemeClr val="dk1"/>
                </a:solidFill>
                <a:latin typeface="Arial"/>
                <a:ea typeface="Arial"/>
                <a:cs typeface="Arial"/>
                <a:sym typeface="Arial"/>
              </a:rPr>
              <a:t>Second strand synthesis</a:t>
            </a:r>
            <a:endParaRPr/>
          </a:p>
        </p:txBody>
      </p:sp>
      <p:cxnSp>
        <p:nvCxnSpPr>
          <p:cNvPr id="248" name="Google Shape;248;p10"/>
          <p:cNvCxnSpPr/>
          <p:nvPr/>
        </p:nvCxnSpPr>
        <p:spPr>
          <a:xfrm>
            <a:off x="4702489" y="2797936"/>
            <a:ext cx="0" cy="757998"/>
          </a:xfrm>
          <a:prstGeom prst="straightConnector1">
            <a:avLst/>
          </a:prstGeom>
          <a:noFill/>
          <a:ln w="9525" cap="flat" cmpd="sng">
            <a:solidFill>
              <a:schemeClr val="accent1"/>
            </a:solidFill>
            <a:prstDash val="solid"/>
            <a:miter lim="800000"/>
            <a:headEnd type="none" w="sm" len="sm"/>
            <a:tailEnd type="triangle" w="med" len="med"/>
          </a:ln>
        </p:spPr>
      </p:cxnSp>
      <p:sp>
        <p:nvSpPr>
          <p:cNvPr id="249" name="Google Shape;249;p10"/>
          <p:cNvSpPr txBox="1"/>
          <p:nvPr/>
        </p:nvSpPr>
        <p:spPr>
          <a:xfrm>
            <a:off x="6464209" y="3511094"/>
            <a:ext cx="4337622" cy="83099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Arial"/>
                <a:ea typeface="Arial"/>
                <a:cs typeface="Arial"/>
                <a:sym typeface="Arial"/>
              </a:rPr>
              <a:t>3’  ends adenylated </a:t>
            </a:r>
            <a:endParaRPr/>
          </a:p>
          <a:p>
            <a:pPr marL="0" marR="0" lvl="0" indent="0" algn="l" rtl="0">
              <a:spcBef>
                <a:spcPts val="0"/>
              </a:spcBef>
              <a:spcAft>
                <a:spcPts val="0"/>
              </a:spcAft>
              <a:buNone/>
            </a:pPr>
            <a:r>
              <a:rPr lang="en-US" sz="2400">
                <a:solidFill>
                  <a:schemeClr val="dk1"/>
                </a:solidFill>
                <a:latin typeface="Arial"/>
                <a:ea typeface="Arial"/>
                <a:cs typeface="Arial"/>
                <a:sym typeface="Arial"/>
              </a:rPr>
              <a:t>5’ ends repaired</a:t>
            </a:r>
            <a:endParaRPr/>
          </a:p>
        </p:txBody>
      </p:sp>
      <p:sp>
        <p:nvSpPr>
          <p:cNvPr id="250" name="Google Shape;250;p10"/>
          <p:cNvSpPr txBox="1"/>
          <p:nvPr/>
        </p:nvSpPr>
        <p:spPr>
          <a:xfrm>
            <a:off x="6555461" y="5204059"/>
            <a:ext cx="5220939"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rPr>
              <a:t>Sequencing</a:t>
            </a:r>
            <a:r>
              <a:rPr lang="en-US" sz="2400">
                <a:solidFill>
                  <a:schemeClr val="dk1"/>
                </a:solidFill>
                <a:latin typeface="Arial"/>
                <a:ea typeface="Arial"/>
                <a:cs typeface="Arial"/>
                <a:sym typeface="Arial"/>
              </a:rPr>
              <a:t> adapters ligated</a:t>
            </a:r>
            <a:endParaRPr>
              <a:solidFill>
                <a:schemeClr val="dk1"/>
              </a:solidFill>
            </a:endParaRPr>
          </a:p>
        </p:txBody>
      </p:sp>
      <p:cxnSp>
        <p:nvCxnSpPr>
          <p:cNvPr id="251" name="Google Shape;251;p10"/>
          <p:cNvCxnSpPr/>
          <p:nvPr/>
        </p:nvCxnSpPr>
        <p:spPr>
          <a:xfrm>
            <a:off x="5737801" y="5244169"/>
            <a:ext cx="357624" cy="0"/>
          </a:xfrm>
          <a:prstGeom prst="straightConnector1">
            <a:avLst/>
          </a:prstGeom>
          <a:noFill/>
          <a:ln w="79375" cap="flat" cmpd="dbl">
            <a:solidFill>
              <a:schemeClr val="accent6"/>
            </a:solidFill>
            <a:prstDash val="solid"/>
            <a:miter lim="800000"/>
            <a:headEnd type="none" w="sm" len="sm"/>
            <a:tailEnd type="none" w="sm" len="sm"/>
          </a:ln>
        </p:spPr>
      </p:cxnSp>
      <p:cxnSp>
        <p:nvCxnSpPr>
          <p:cNvPr id="252" name="Google Shape;252;p10"/>
          <p:cNvCxnSpPr/>
          <p:nvPr/>
        </p:nvCxnSpPr>
        <p:spPr>
          <a:xfrm>
            <a:off x="5737801" y="5516490"/>
            <a:ext cx="357624" cy="0"/>
          </a:xfrm>
          <a:prstGeom prst="straightConnector1">
            <a:avLst/>
          </a:prstGeom>
          <a:noFill/>
          <a:ln w="79375" cap="flat" cmpd="dbl">
            <a:solidFill>
              <a:schemeClr val="accent6"/>
            </a:solidFill>
            <a:prstDash val="solid"/>
            <a:miter lim="800000"/>
            <a:headEnd type="none" w="sm" len="sm"/>
            <a:tailEnd type="none" w="sm" len="sm"/>
          </a:ln>
        </p:spPr>
      </p:cxnSp>
      <p:cxnSp>
        <p:nvCxnSpPr>
          <p:cNvPr id="253" name="Google Shape;253;p10"/>
          <p:cNvCxnSpPr/>
          <p:nvPr/>
        </p:nvCxnSpPr>
        <p:spPr>
          <a:xfrm>
            <a:off x="3312679" y="5246507"/>
            <a:ext cx="357624" cy="0"/>
          </a:xfrm>
          <a:prstGeom prst="straightConnector1">
            <a:avLst/>
          </a:prstGeom>
          <a:noFill/>
          <a:ln w="79375" cap="flat" cmpd="dbl">
            <a:solidFill>
              <a:schemeClr val="accent6"/>
            </a:solidFill>
            <a:prstDash val="solid"/>
            <a:miter lim="800000"/>
            <a:headEnd type="none" w="sm" len="sm"/>
            <a:tailEnd type="none" w="sm" len="sm"/>
          </a:ln>
        </p:spPr>
      </p:cxnSp>
      <p:cxnSp>
        <p:nvCxnSpPr>
          <p:cNvPr id="254" name="Google Shape;254;p10"/>
          <p:cNvCxnSpPr/>
          <p:nvPr/>
        </p:nvCxnSpPr>
        <p:spPr>
          <a:xfrm>
            <a:off x="3319211" y="5516510"/>
            <a:ext cx="357624" cy="0"/>
          </a:xfrm>
          <a:prstGeom prst="straightConnector1">
            <a:avLst/>
          </a:prstGeom>
          <a:noFill/>
          <a:ln w="79375" cap="flat" cmpd="dbl">
            <a:solidFill>
              <a:schemeClr val="accent6"/>
            </a:solidFill>
            <a:prstDash val="solid"/>
            <a:miter lim="800000"/>
            <a:headEnd type="none" w="sm" len="sm"/>
            <a:tailEnd type="none" w="sm" len="sm"/>
          </a:ln>
        </p:spPr>
      </p:cxnSp>
      <p:cxnSp>
        <p:nvCxnSpPr>
          <p:cNvPr id="255" name="Google Shape;255;p10"/>
          <p:cNvCxnSpPr/>
          <p:nvPr/>
        </p:nvCxnSpPr>
        <p:spPr>
          <a:xfrm rot="10800000" flipH="1">
            <a:off x="6085115" y="5120686"/>
            <a:ext cx="304695" cy="120967"/>
          </a:xfrm>
          <a:prstGeom prst="straightConnector1">
            <a:avLst/>
          </a:prstGeom>
          <a:noFill/>
          <a:ln w="79375" cap="flat" cmpd="sng">
            <a:solidFill>
              <a:srgbClr val="FF0000"/>
            </a:solidFill>
            <a:prstDash val="solid"/>
            <a:miter lim="800000"/>
            <a:headEnd type="none" w="sm" len="sm"/>
            <a:tailEnd type="none" w="sm" len="sm"/>
          </a:ln>
        </p:spPr>
      </p:cxnSp>
      <p:cxnSp>
        <p:nvCxnSpPr>
          <p:cNvPr id="256" name="Google Shape;256;p10"/>
          <p:cNvCxnSpPr/>
          <p:nvPr/>
        </p:nvCxnSpPr>
        <p:spPr>
          <a:xfrm>
            <a:off x="6079174" y="5516490"/>
            <a:ext cx="291590" cy="82627"/>
          </a:xfrm>
          <a:prstGeom prst="straightConnector1">
            <a:avLst/>
          </a:prstGeom>
          <a:noFill/>
          <a:ln w="79375" cap="flat" cmpd="sng">
            <a:solidFill>
              <a:srgbClr val="7030A0"/>
            </a:solidFill>
            <a:prstDash val="solid"/>
            <a:miter lim="800000"/>
            <a:headEnd type="none" w="sm" len="sm"/>
            <a:tailEnd type="none" w="sm" len="sm"/>
          </a:ln>
        </p:spPr>
      </p:cxnSp>
      <p:cxnSp>
        <p:nvCxnSpPr>
          <p:cNvPr id="257" name="Google Shape;257;p10"/>
          <p:cNvCxnSpPr/>
          <p:nvPr/>
        </p:nvCxnSpPr>
        <p:spPr>
          <a:xfrm>
            <a:off x="2993789" y="5152718"/>
            <a:ext cx="325799" cy="93770"/>
          </a:xfrm>
          <a:prstGeom prst="straightConnector1">
            <a:avLst/>
          </a:prstGeom>
          <a:noFill/>
          <a:ln w="79375" cap="flat" cmpd="sng">
            <a:solidFill>
              <a:srgbClr val="7030A0"/>
            </a:solidFill>
            <a:prstDash val="solid"/>
            <a:miter lim="800000"/>
            <a:headEnd type="none" w="sm" len="sm"/>
            <a:tailEnd type="none" w="sm" len="sm"/>
          </a:ln>
        </p:spPr>
      </p:cxnSp>
      <p:cxnSp>
        <p:nvCxnSpPr>
          <p:cNvPr id="258" name="Google Shape;258;p10"/>
          <p:cNvCxnSpPr/>
          <p:nvPr/>
        </p:nvCxnSpPr>
        <p:spPr>
          <a:xfrm rot="10800000" flipH="1">
            <a:off x="3057021" y="5516490"/>
            <a:ext cx="279501" cy="158468"/>
          </a:xfrm>
          <a:prstGeom prst="straightConnector1">
            <a:avLst/>
          </a:prstGeom>
          <a:noFill/>
          <a:ln w="79375" cap="flat" cmpd="sng">
            <a:solidFill>
              <a:srgbClr val="FF0000"/>
            </a:solidFill>
            <a:prstDash val="solid"/>
            <a:miter lim="800000"/>
            <a:headEnd type="none" w="sm" len="sm"/>
            <a:tailEnd type="none" w="sm" len="sm"/>
          </a:ln>
        </p:spPr>
      </p:cxnSp>
      <p:cxnSp>
        <p:nvCxnSpPr>
          <p:cNvPr id="259" name="Google Shape;259;p10"/>
          <p:cNvCxnSpPr/>
          <p:nvPr/>
        </p:nvCxnSpPr>
        <p:spPr>
          <a:xfrm>
            <a:off x="4702489" y="4319933"/>
            <a:ext cx="0" cy="757998"/>
          </a:xfrm>
          <a:prstGeom prst="straightConnector1">
            <a:avLst/>
          </a:prstGeom>
          <a:noFill/>
          <a:ln w="9525" cap="flat" cmpd="sng">
            <a:solidFill>
              <a:schemeClr val="accent1"/>
            </a:solidFill>
            <a:prstDash val="solid"/>
            <a:miter lim="800000"/>
            <a:headEnd type="none" w="sm" len="sm"/>
            <a:tailEnd type="triangle" w="med" len="med"/>
          </a:ln>
        </p:spPr>
      </p:cxnSp>
      <p:sp>
        <p:nvSpPr>
          <p:cNvPr id="260" name="Google Shape;260;p10"/>
          <p:cNvSpPr txBox="1"/>
          <p:nvPr/>
        </p:nvSpPr>
        <p:spPr>
          <a:xfrm>
            <a:off x="3710194" y="3576921"/>
            <a:ext cx="23816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P</a:t>
            </a:r>
            <a:endParaRPr/>
          </a:p>
        </p:txBody>
      </p:sp>
      <p:sp>
        <p:nvSpPr>
          <p:cNvPr id="261" name="Google Shape;261;p10"/>
          <p:cNvSpPr txBox="1"/>
          <p:nvPr/>
        </p:nvSpPr>
        <p:spPr>
          <a:xfrm>
            <a:off x="5355212" y="4009871"/>
            <a:ext cx="23816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P</a:t>
            </a:r>
            <a:endParaRPr/>
          </a:p>
        </p:txBody>
      </p:sp>
      <p:pic>
        <p:nvPicPr>
          <p:cNvPr id="262" name="Google Shape;262;p10"/>
          <p:cNvPicPr preferRelativeResize="0"/>
          <p:nvPr/>
        </p:nvPicPr>
        <p:blipFill rotWithShape="1">
          <a:blip r:embed="rId3">
            <a:alphaModFix/>
          </a:blip>
          <a:srcRect/>
          <a:stretch/>
        </p:blipFill>
        <p:spPr>
          <a:xfrm>
            <a:off x="3694898" y="3995249"/>
            <a:ext cx="339572" cy="386263"/>
          </a:xfrm>
          <a:prstGeom prst="rect">
            <a:avLst/>
          </a:prstGeom>
          <a:noFill/>
          <a:ln>
            <a:noFill/>
          </a:ln>
        </p:spPr>
      </p:pic>
      <p:cxnSp>
        <p:nvCxnSpPr>
          <p:cNvPr id="263" name="Google Shape;263;p10"/>
          <p:cNvCxnSpPr/>
          <p:nvPr/>
        </p:nvCxnSpPr>
        <p:spPr>
          <a:xfrm>
            <a:off x="3983765" y="4174037"/>
            <a:ext cx="1406854" cy="287"/>
          </a:xfrm>
          <a:prstGeom prst="straightConnector1">
            <a:avLst/>
          </a:prstGeom>
          <a:noFill/>
          <a:ln w="79375" cap="flat" cmpd="sng">
            <a:solidFill>
              <a:schemeClr val="accent1"/>
            </a:solidFill>
            <a:prstDash val="solid"/>
            <a:miter lim="800000"/>
            <a:headEnd type="none" w="sm" len="sm"/>
            <a:tailEnd type="none" w="sm" len="sm"/>
          </a:ln>
        </p:spPr>
      </p:cxnSp>
      <p:grpSp>
        <p:nvGrpSpPr>
          <p:cNvPr id="264" name="Google Shape;264;p10"/>
          <p:cNvGrpSpPr/>
          <p:nvPr/>
        </p:nvGrpSpPr>
        <p:grpSpPr>
          <a:xfrm>
            <a:off x="2807981" y="1647076"/>
            <a:ext cx="1873655" cy="366655"/>
            <a:chOff x="2807981" y="1647076"/>
            <a:chExt cx="1873655" cy="366655"/>
          </a:xfrm>
        </p:grpSpPr>
        <p:cxnSp>
          <p:nvCxnSpPr>
            <p:cNvPr id="265" name="Google Shape;265;p10"/>
            <p:cNvCxnSpPr/>
            <p:nvPr/>
          </p:nvCxnSpPr>
          <p:spPr>
            <a:xfrm>
              <a:off x="3067712" y="1780069"/>
              <a:ext cx="1284963" cy="912"/>
            </a:xfrm>
            <a:prstGeom prst="straightConnector1">
              <a:avLst/>
            </a:prstGeom>
            <a:noFill/>
            <a:ln w="79375" cap="flat" cmpd="sng">
              <a:solidFill>
                <a:srgbClr val="B868B4"/>
              </a:solidFill>
              <a:prstDash val="solid"/>
              <a:miter lim="800000"/>
              <a:headEnd type="none" w="sm" len="sm"/>
              <a:tailEnd type="none" w="sm" len="sm"/>
            </a:ln>
          </p:spPr>
        </p:cxnSp>
        <p:cxnSp>
          <p:nvCxnSpPr>
            <p:cNvPr id="266" name="Google Shape;266;p10"/>
            <p:cNvCxnSpPr/>
            <p:nvPr/>
          </p:nvCxnSpPr>
          <p:spPr>
            <a:xfrm>
              <a:off x="3067712" y="2013731"/>
              <a:ext cx="1284963" cy="0"/>
            </a:xfrm>
            <a:prstGeom prst="straightConnector1">
              <a:avLst/>
            </a:prstGeom>
            <a:noFill/>
            <a:ln w="79375" cap="flat" cmpd="sng">
              <a:solidFill>
                <a:schemeClr val="accent1"/>
              </a:solidFill>
              <a:prstDash val="solid"/>
              <a:miter lim="800000"/>
              <a:headEnd type="none" w="sm" len="sm"/>
              <a:tailEnd type="none" w="sm" len="sm"/>
            </a:ln>
          </p:spPr>
        </p:cxnSp>
        <p:sp>
          <p:nvSpPr>
            <p:cNvPr id="267" name="Google Shape;267;p10"/>
            <p:cNvSpPr txBox="1"/>
            <p:nvPr/>
          </p:nvSpPr>
          <p:spPr>
            <a:xfrm>
              <a:off x="2807981" y="1647076"/>
              <a:ext cx="365642"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a:solidFill>
                    <a:schemeClr val="dk1"/>
                  </a:solidFill>
                  <a:latin typeface="Arial"/>
                  <a:ea typeface="Arial"/>
                  <a:cs typeface="Arial"/>
                  <a:sym typeface="Arial"/>
                </a:rPr>
                <a:t>5’</a:t>
              </a:r>
              <a:endParaRPr/>
            </a:p>
          </p:txBody>
        </p:sp>
        <p:sp>
          <p:nvSpPr>
            <p:cNvPr id="268" name="Google Shape;268;p10"/>
            <p:cNvSpPr txBox="1"/>
            <p:nvPr/>
          </p:nvSpPr>
          <p:spPr>
            <a:xfrm>
              <a:off x="4315994" y="1670221"/>
              <a:ext cx="365642"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a:solidFill>
                    <a:schemeClr val="dk1"/>
                  </a:solidFill>
                  <a:latin typeface="Arial"/>
                  <a:ea typeface="Arial"/>
                  <a:cs typeface="Arial"/>
                  <a:sym typeface="Arial"/>
                </a:rPr>
                <a:t>3’</a:t>
              </a:r>
              <a:endParaRPr/>
            </a:p>
          </p:txBody>
        </p:sp>
      </p:grpSp>
      <p:grpSp>
        <p:nvGrpSpPr>
          <p:cNvPr id="269" name="Google Shape;269;p10"/>
          <p:cNvGrpSpPr/>
          <p:nvPr/>
        </p:nvGrpSpPr>
        <p:grpSpPr>
          <a:xfrm>
            <a:off x="4193107" y="2166799"/>
            <a:ext cx="1873655" cy="379899"/>
            <a:chOff x="2807981" y="1633832"/>
            <a:chExt cx="1873655" cy="379899"/>
          </a:xfrm>
        </p:grpSpPr>
        <p:cxnSp>
          <p:nvCxnSpPr>
            <p:cNvPr id="270" name="Google Shape;270;p10"/>
            <p:cNvCxnSpPr/>
            <p:nvPr/>
          </p:nvCxnSpPr>
          <p:spPr>
            <a:xfrm>
              <a:off x="3067712" y="1780069"/>
              <a:ext cx="1284963" cy="912"/>
            </a:xfrm>
            <a:prstGeom prst="straightConnector1">
              <a:avLst/>
            </a:prstGeom>
            <a:noFill/>
            <a:ln w="79375" cap="flat" cmpd="sng">
              <a:solidFill>
                <a:schemeClr val="accent1"/>
              </a:solidFill>
              <a:prstDash val="solid"/>
              <a:miter lim="800000"/>
              <a:headEnd type="none" w="sm" len="sm"/>
              <a:tailEnd type="none" w="sm" len="sm"/>
            </a:ln>
          </p:spPr>
        </p:cxnSp>
        <p:cxnSp>
          <p:nvCxnSpPr>
            <p:cNvPr id="271" name="Google Shape;271;p10"/>
            <p:cNvCxnSpPr/>
            <p:nvPr/>
          </p:nvCxnSpPr>
          <p:spPr>
            <a:xfrm>
              <a:off x="3067712" y="2013731"/>
              <a:ext cx="1284963" cy="0"/>
            </a:xfrm>
            <a:prstGeom prst="straightConnector1">
              <a:avLst/>
            </a:prstGeom>
            <a:noFill/>
            <a:ln w="79375" cap="flat" cmpd="sng">
              <a:solidFill>
                <a:schemeClr val="accent1"/>
              </a:solidFill>
              <a:prstDash val="solid"/>
              <a:miter lim="800000"/>
              <a:headEnd type="none" w="sm" len="sm"/>
              <a:tailEnd type="none" w="sm" len="sm"/>
            </a:ln>
          </p:spPr>
        </p:cxnSp>
        <p:sp>
          <p:nvSpPr>
            <p:cNvPr id="272" name="Google Shape;272;p10"/>
            <p:cNvSpPr txBox="1"/>
            <p:nvPr/>
          </p:nvSpPr>
          <p:spPr>
            <a:xfrm>
              <a:off x="2807981" y="1643062"/>
              <a:ext cx="365642"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a:solidFill>
                    <a:schemeClr val="dk1"/>
                  </a:solidFill>
                  <a:latin typeface="Arial"/>
                  <a:ea typeface="Arial"/>
                  <a:cs typeface="Arial"/>
                  <a:sym typeface="Arial"/>
                </a:rPr>
                <a:t>5’</a:t>
              </a:r>
              <a:endParaRPr/>
            </a:p>
          </p:txBody>
        </p:sp>
        <p:sp>
          <p:nvSpPr>
            <p:cNvPr id="273" name="Google Shape;273;p10"/>
            <p:cNvSpPr txBox="1"/>
            <p:nvPr/>
          </p:nvSpPr>
          <p:spPr>
            <a:xfrm>
              <a:off x="4315994" y="1633832"/>
              <a:ext cx="365642"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a:solidFill>
                    <a:schemeClr val="dk1"/>
                  </a:solidFill>
                  <a:latin typeface="Arial"/>
                  <a:ea typeface="Arial"/>
                  <a:cs typeface="Arial"/>
                  <a:sym typeface="Arial"/>
                </a:rPr>
                <a:t>3’</a:t>
              </a:r>
              <a:endParaRPr/>
            </a:p>
          </p:txBody>
        </p:sp>
      </p:grpSp>
      <p:cxnSp>
        <p:nvCxnSpPr>
          <p:cNvPr id="274" name="Google Shape;274;p10"/>
          <p:cNvCxnSpPr>
            <a:stCxn id="260" idx="3"/>
            <a:endCxn id="239" idx="1"/>
          </p:cNvCxnSpPr>
          <p:nvPr/>
        </p:nvCxnSpPr>
        <p:spPr>
          <a:xfrm>
            <a:off x="3948358" y="3761587"/>
            <a:ext cx="1335900" cy="900"/>
          </a:xfrm>
          <a:prstGeom prst="straightConnector1">
            <a:avLst/>
          </a:prstGeom>
          <a:noFill/>
          <a:ln w="79375" cap="flat" cmpd="sng">
            <a:solidFill>
              <a:schemeClr val="accent1"/>
            </a:solidFill>
            <a:prstDash val="solid"/>
            <a:miter lim="800000"/>
            <a:headEnd type="none" w="sm" len="sm"/>
            <a:tailEnd type="none" w="sm" len="sm"/>
          </a:ln>
        </p:spPr>
      </p:cxnSp>
      <p:cxnSp>
        <p:nvCxnSpPr>
          <p:cNvPr id="275" name="Google Shape;275;p10"/>
          <p:cNvCxnSpPr/>
          <p:nvPr/>
        </p:nvCxnSpPr>
        <p:spPr>
          <a:xfrm>
            <a:off x="4034470" y="5246901"/>
            <a:ext cx="1335763" cy="912"/>
          </a:xfrm>
          <a:prstGeom prst="straightConnector1">
            <a:avLst/>
          </a:prstGeom>
          <a:noFill/>
          <a:ln w="79375" cap="flat" cmpd="sng">
            <a:solidFill>
              <a:schemeClr val="accent1"/>
            </a:solidFill>
            <a:prstDash val="solid"/>
            <a:miter lim="800000"/>
            <a:headEnd type="none" w="sm" len="sm"/>
            <a:tailEnd type="none" w="sm" len="sm"/>
          </a:ln>
        </p:spPr>
      </p:cxnSp>
      <p:cxnSp>
        <p:nvCxnSpPr>
          <p:cNvPr id="276" name="Google Shape;276;p10"/>
          <p:cNvCxnSpPr/>
          <p:nvPr/>
        </p:nvCxnSpPr>
        <p:spPr>
          <a:xfrm>
            <a:off x="3664828" y="5244169"/>
            <a:ext cx="371879" cy="0"/>
          </a:xfrm>
          <a:prstGeom prst="straightConnector1">
            <a:avLst/>
          </a:prstGeom>
          <a:noFill/>
          <a:ln w="79375" cap="flat" cmpd="sng">
            <a:solidFill>
              <a:schemeClr val="accent2"/>
            </a:solidFill>
            <a:prstDash val="solid"/>
            <a:miter lim="800000"/>
            <a:headEnd type="none" w="sm" len="sm"/>
            <a:tailEnd type="none" w="sm" len="sm"/>
          </a:ln>
        </p:spPr>
      </p:cxnSp>
      <p:cxnSp>
        <p:nvCxnSpPr>
          <p:cNvPr id="277" name="Google Shape;277;p10"/>
          <p:cNvCxnSpPr/>
          <p:nvPr/>
        </p:nvCxnSpPr>
        <p:spPr>
          <a:xfrm>
            <a:off x="4034470" y="5516510"/>
            <a:ext cx="1335763" cy="912"/>
          </a:xfrm>
          <a:prstGeom prst="straightConnector1">
            <a:avLst/>
          </a:prstGeom>
          <a:noFill/>
          <a:ln w="79375" cap="flat" cmpd="sng">
            <a:solidFill>
              <a:schemeClr val="accent1"/>
            </a:solidFill>
            <a:prstDash val="solid"/>
            <a:miter lim="800000"/>
            <a:headEnd type="none" w="sm" len="sm"/>
            <a:tailEnd type="none" w="sm" len="sm"/>
          </a:ln>
        </p:spPr>
      </p:cxnSp>
      <p:cxnSp>
        <p:nvCxnSpPr>
          <p:cNvPr id="278" name="Google Shape;278;p10"/>
          <p:cNvCxnSpPr/>
          <p:nvPr/>
        </p:nvCxnSpPr>
        <p:spPr>
          <a:xfrm>
            <a:off x="5365922" y="5516490"/>
            <a:ext cx="371879" cy="0"/>
          </a:xfrm>
          <a:prstGeom prst="straightConnector1">
            <a:avLst/>
          </a:prstGeom>
          <a:noFill/>
          <a:ln w="79375" cap="flat" cmpd="sng">
            <a:solidFill>
              <a:schemeClr val="accent2"/>
            </a:solidFill>
            <a:prstDash val="solid"/>
            <a:miter lim="800000"/>
            <a:headEnd type="none" w="sm" len="sm"/>
            <a:tailEnd type="none" w="sm" len="sm"/>
          </a:ln>
        </p:spPr>
      </p:cxnSp>
      <p:cxnSp>
        <p:nvCxnSpPr>
          <p:cNvPr id="279" name="Google Shape;279;p10"/>
          <p:cNvCxnSpPr/>
          <p:nvPr/>
        </p:nvCxnSpPr>
        <p:spPr>
          <a:xfrm>
            <a:off x="5370233" y="5244169"/>
            <a:ext cx="371879" cy="0"/>
          </a:xfrm>
          <a:prstGeom prst="straightConnector1">
            <a:avLst/>
          </a:prstGeom>
          <a:noFill/>
          <a:ln w="79375" cap="flat" cmpd="sng">
            <a:solidFill>
              <a:srgbClr val="FFD966"/>
            </a:solidFill>
            <a:prstDash val="solid"/>
            <a:miter lim="800000"/>
            <a:headEnd type="none" w="sm" len="sm"/>
            <a:tailEnd type="none" w="sm" len="sm"/>
          </a:ln>
        </p:spPr>
      </p:cxnSp>
      <p:cxnSp>
        <p:nvCxnSpPr>
          <p:cNvPr id="280" name="Google Shape;280;p10"/>
          <p:cNvCxnSpPr/>
          <p:nvPr/>
        </p:nvCxnSpPr>
        <p:spPr>
          <a:xfrm>
            <a:off x="3662591" y="5516490"/>
            <a:ext cx="371879" cy="0"/>
          </a:xfrm>
          <a:prstGeom prst="straightConnector1">
            <a:avLst/>
          </a:prstGeom>
          <a:noFill/>
          <a:ln w="79375" cap="flat" cmpd="sng">
            <a:solidFill>
              <a:srgbClr val="FFD966"/>
            </a:solidFill>
            <a:prstDash val="solid"/>
            <a:miter lim="800000"/>
            <a:headEnd type="none" w="sm" len="sm"/>
            <a:tailEnd type="none" w="sm" len="sm"/>
          </a:ln>
        </p:spPr>
      </p:cxnSp>
      <p:sp>
        <p:nvSpPr>
          <p:cNvPr id="281" name="Google Shape;281;p10"/>
          <p:cNvSpPr txBox="1"/>
          <p:nvPr/>
        </p:nvSpPr>
        <p:spPr>
          <a:xfrm>
            <a:off x="2746357" y="4964654"/>
            <a:ext cx="365642"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a:solidFill>
                  <a:schemeClr val="dk1"/>
                </a:solidFill>
                <a:latin typeface="Arial"/>
                <a:ea typeface="Arial"/>
                <a:cs typeface="Arial"/>
                <a:sym typeface="Arial"/>
              </a:rPr>
              <a:t>5’</a:t>
            </a:r>
            <a:endParaRPr/>
          </a:p>
        </p:txBody>
      </p:sp>
      <p:sp>
        <p:nvSpPr>
          <p:cNvPr id="282" name="Google Shape;282;p10"/>
          <p:cNvSpPr txBox="1"/>
          <p:nvPr/>
        </p:nvSpPr>
        <p:spPr>
          <a:xfrm>
            <a:off x="2831129" y="5660732"/>
            <a:ext cx="365642"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a:solidFill>
                  <a:schemeClr val="dk1"/>
                </a:solidFill>
                <a:latin typeface="Arial"/>
                <a:ea typeface="Arial"/>
                <a:cs typeface="Arial"/>
                <a:sym typeface="Arial"/>
              </a:rPr>
              <a:t>3’</a:t>
            </a:r>
            <a:endParaRPr/>
          </a:p>
        </p:txBody>
      </p:sp>
      <p:sp>
        <p:nvSpPr>
          <p:cNvPr id="283" name="Google Shape;283;p10"/>
          <p:cNvSpPr txBox="1"/>
          <p:nvPr/>
        </p:nvSpPr>
        <p:spPr>
          <a:xfrm>
            <a:off x="6337155" y="4922604"/>
            <a:ext cx="365642"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a:solidFill>
                  <a:schemeClr val="dk1"/>
                </a:solidFill>
                <a:latin typeface="Arial"/>
                <a:ea typeface="Arial"/>
                <a:cs typeface="Arial"/>
                <a:sym typeface="Arial"/>
              </a:rPr>
              <a:t>3’</a:t>
            </a:r>
            <a:endParaRPr/>
          </a:p>
        </p:txBody>
      </p:sp>
      <p:sp>
        <p:nvSpPr>
          <p:cNvPr id="284" name="Google Shape;284;p10"/>
          <p:cNvSpPr txBox="1"/>
          <p:nvPr/>
        </p:nvSpPr>
        <p:spPr>
          <a:xfrm>
            <a:off x="6235159" y="5625354"/>
            <a:ext cx="365642"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a:solidFill>
                  <a:schemeClr val="dk1"/>
                </a:solidFill>
                <a:latin typeface="Arial"/>
                <a:ea typeface="Arial"/>
                <a:cs typeface="Arial"/>
                <a:sym typeface="Arial"/>
              </a:rPr>
              <a:t>5’</a:t>
            </a:r>
            <a:endParaRPr/>
          </a:p>
        </p:txBody>
      </p:sp>
      <p:sp>
        <p:nvSpPr>
          <p:cNvPr id="3" name="Google Shape;95;p1">
            <a:extLst>
              <a:ext uri="{FF2B5EF4-FFF2-40B4-BE49-F238E27FC236}">
                <a16:creationId xmlns:a16="http://schemas.microsoft.com/office/drawing/2014/main" id="{77C3254B-EFE5-2B8D-6E63-C5549A9C0405}"/>
              </a:ext>
            </a:extLst>
          </p:cNvPr>
          <p:cNvSpPr txBox="1">
            <a:spLocks/>
          </p:cNvSpPr>
          <p:nvPr/>
        </p:nvSpPr>
        <p:spPr>
          <a:xfrm>
            <a:off x="12331" y="6539170"/>
            <a:ext cx="2353734" cy="331259"/>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a:solidFill>
                  <a:schemeClr val="bg1">
                    <a:lumMod val="49000"/>
                  </a:schemeClr>
                </a:solidFill>
                <a:latin typeface="Calibri"/>
              </a:rPr>
              <a:t>BNFO 262 Winter 2026​</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6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6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6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6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7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4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5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5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5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5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5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5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5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58"/>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7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76"/>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77"/>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78"/>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79"/>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80"/>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81"/>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82"/>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283"/>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284"/>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259"/>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2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11"/>
          <p:cNvSpPr txBox="1">
            <a:spLocks noGrp="1"/>
          </p:cNvSpPr>
          <p:nvPr>
            <p:ph type="title"/>
          </p:nvPr>
        </p:nvSpPr>
        <p:spPr>
          <a:xfrm>
            <a:off x="415600" y="288567"/>
            <a:ext cx="11360800" cy="763600"/>
          </a:xfrm>
          <a:prstGeom prst="rect">
            <a:avLst/>
          </a:prstGeom>
          <a:noFill/>
          <a:ln>
            <a:noFill/>
          </a:ln>
        </p:spPr>
        <p:txBody>
          <a:bodyPr spcFirstLastPara="1" wrap="square" lIns="121900" tIns="121900" rIns="121900" bIns="121900" anchor="t" anchorCtr="0">
            <a:normAutofit fontScale="90000"/>
          </a:bodyPr>
          <a:lstStyle/>
          <a:p>
            <a:pPr>
              <a:buSzPct val="70707"/>
            </a:pPr>
            <a:r>
              <a:rPr lang="en-US" dirty="0"/>
              <a:t>Library Preparation – Amplifying and sequencing</a:t>
            </a:r>
            <a:endParaRPr dirty="0"/>
          </a:p>
        </p:txBody>
      </p:sp>
      <p:cxnSp>
        <p:nvCxnSpPr>
          <p:cNvPr id="291" name="Google Shape;291;p11"/>
          <p:cNvCxnSpPr/>
          <p:nvPr/>
        </p:nvCxnSpPr>
        <p:spPr>
          <a:xfrm>
            <a:off x="5163689" y="666098"/>
            <a:ext cx="0" cy="757998"/>
          </a:xfrm>
          <a:prstGeom prst="straightConnector1">
            <a:avLst/>
          </a:prstGeom>
          <a:noFill/>
          <a:ln w="9525" cap="flat" cmpd="sng">
            <a:solidFill>
              <a:schemeClr val="accent1"/>
            </a:solidFill>
            <a:prstDash val="solid"/>
            <a:miter lim="800000"/>
            <a:headEnd type="none" w="sm" len="sm"/>
            <a:tailEnd type="triangle" w="med" len="med"/>
          </a:ln>
        </p:spPr>
      </p:cxnSp>
      <p:sp>
        <p:nvSpPr>
          <p:cNvPr id="292" name="Google Shape;292;p11"/>
          <p:cNvSpPr txBox="1"/>
          <p:nvPr/>
        </p:nvSpPr>
        <p:spPr>
          <a:xfrm>
            <a:off x="7651959" y="1355006"/>
            <a:ext cx="4636408" cy="83099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Arial"/>
                <a:ea typeface="Arial"/>
                <a:cs typeface="Arial"/>
                <a:sym typeface="Arial"/>
              </a:rPr>
              <a:t>PCR amplification</a:t>
            </a:r>
            <a:endParaRPr/>
          </a:p>
          <a:p>
            <a:pPr marL="0" marR="0" lvl="0" indent="0" algn="l" rtl="0">
              <a:spcBef>
                <a:spcPts val="0"/>
              </a:spcBef>
              <a:spcAft>
                <a:spcPts val="0"/>
              </a:spcAft>
              <a:buNone/>
            </a:pPr>
            <a:r>
              <a:rPr lang="en-US" sz="2400">
                <a:solidFill>
                  <a:schemeClr val="dk1"/>
                </a:solidFill>
                <a:latin typeface="Arial"/>
                <a:ea typeface="Arial"/>
                <a:cs typeface="Arial"/>
                <a:sym typeface="Arial"/>
              </a:rPr>
              <a:t>Size selection</a:t>
            </a:r>
            <a:endParaRPr/>
          </a:p>
        </p:txBody>
      </p:sp>
      <p:pic>
        <p:nvPicPr>
          <p:cNvPr id="293" name="Google Shape;293;p11"/>
          <p:cNvPicPr preferRelativeResize="0"/>
          <p:nvPr/>
        </p:nvPicPr>
        <p:blipFill rotWithShape="1">
          <a:blip r:embed="rId3">
            <a:alphaModFix/>
          </a:blip>
          <a:srcRect l="56137"/>
          <a:stretch/>
        </p:blipFill>
        <p:spPr>
          <a:xfrm>
            <a:off x="4557626" y="5191908"/>
            <a:ext cx="1237534" cy="1052994"/>
          </a:xfrm>
          <a:prstGeom prst="rect">
            <a:avLst/>
          </a:prstGeom>
          <a:noFill/>
          <a:ln>
            <a:noFill/>
          </a:ln>
        </p:spPr>
      </p:pic>
      <p:sp>
        <p:nvSpPr>
          <p:cNvPr id="294" name="Google Shape;294;p11"/>
          <p:cNvSpPr txBox="1"/>
          <p:nvPr/>
        </p:nvSpPr>
        <p:spPr>
          <a:xfrm>
            <a:off x="3598665" y="1550921"/>
            <a:ext cx="916047" cy="27699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a:solidFill>
                  <a:schemeClr val="dk1"/>
                </a:solidFill>
                <a:latin typeface="Arial"/>
                <a:ea typeface="Arial"/>
                <a:cs typeface="Arial"/>
                <a:sym typeface="Arial"/>
              </a:rPr>
              <a:t>Index 2</a:t>
            </a:r>
            <a:endParaRPr/>
          </a:p>
        </p:txBody>
      </p:sp>
      <p:sp>
        <p:nvSpPr>
          <p:cNvPr id="295" name="Google Shape;295;p11"/>
          <p:cNvSpPr txBox="1"/>
          <p:nvPr/>
        </p:nvSpPr>
        <p:spPr>
          <a:xfrm>
            <a:off x="4696086" y="1616627"/>
            <a:ext cx="916047" cy="27699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a:solidFill>
                  <a:schemeClr val="dk1"/>
                </a:solidFill>
                <a:latin typeface="Arial"/>
                <a:ea typeface="Arial"/>
                <a:cs typeface="Arial"/>
                <a:sym typeface="Arial"/>
              </a:rPr>
              <a:t>Insert</a:t>
            </a:r>
            <a:endParaRPr/>
          </a:p>
        </p:txBody>
      </p:sp>
      <p:sp>
        <p:nvSpPr>
          <p:cNvPr id="296" name="Google Shape;296;p11"/>
          <p:cNvSpPr txBox="1"/>
          <p:nvPr/>
        </p:nvSpPr>
        <p:spPr>
          <a:xfrm>
            <a:off x="4027170" y="2151087"/>
            <a:ext cx="916047" cy="27699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a:solidFill>
                  <a:schemeClr val="dk1"/>
                </a:solidFill>
                <a:latin typeface="Arial"/>
                <a:ea typeface="Arial"/>
                <a:cs typeface="Arial"/>
                <a:sym typeface="Arial"/>
              </a:rPr>
              <a:t>Rd 1 SP</a:t>
            </a:r>
            <a:endParaRPr/>
          </a:p>
        </p:txBody>
      </p:sp>
      <p:sp>
        <p:nvSpPr>
          <p:cNvPr id="297" name="Google Shape;297;p11"/>
          <p:cNvSpPr txBox="1"/>
          <p:nvPr/>
        </p:nvSpPr>
        <p:spPr>
          <a:xfrm>
            <a:off x="5649371" y="2177504"/>
            <a:ext cx="916047" cy="27699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a:solidFill>
                  <a:schemeClr val="dk1"/>
                </a:solidFill>
                <a:latin typeface="Arial"/>
                <a:ea typeface="Arial"/>
                <a:cs typeface="Arial"/>
                <a:sym typeface="Arial"/>
              </a:rPr>
              <a:t>Rd2 SP</a:t>
            </a:r>
            <a:endParaRPr/>
          </a:p>
        </p:txBody>
      </p:sp>
      <p:cxnSp>
        <p:nvCxnSpPr>
          <p:cNvPr id="298" name="Google Shape;298;p11"/>
          <p:cNvCxnSpPr/>
          <p:nvPr/>
        </p:nvCxnSpPr>
        <p:spPr>
          <a:xfrm>
            <a:off x="5154109" y="2289586"/>
            <a:ext cx="0" cy="757998"/>
          </a:xfrm>
          <a:prstGeom prst="straightConnector1">
            <a:avLst/>
          </a:prstGeom>
          <a:noFill/>
          <a:ln w="9525" cap="flat" cmpd="sng">
            <a:solidFill>
              <a:schemeClr val="accent1"/>
            </a:solidFill>
            <a:prstDash val="solid"/>
            <a:miter lim="800000"/>
            <a:headEnd type="none" w="sm" len="sm"/>
            <a:tailEnd type="triangle" w="med" len="med"/>
          </a:ln>
        </p:spPr>
      </p:cxnSp>
      <p:sp>
        <p:nvSpPr>
          <p:cNvPr id="299" name="Google Shape;299;p11"/>
          <p:cNvSpPr txBox="1"/>
          <p:nvPr/>
        </p:nvSpPr>
        <p:spPr>
          <a:xfrm>
            <a:off x="7731266" y="5199852"/>
            <a:ext cx="4636408"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Arial"/>
                <a:ea typeface="Arial"/>
                <a:cs typeface="Arial"/>
                <a:sym typeface="Arial"/>
              </a:rPr>
              <a:t>Sequencing</a:t>
            </a:r>
            <a:endParaRPr/>
          </a:p>
        </p:txBody>
      </p:sp>
      <p:sp>
        <p:nvSpPr>
          <p:cNvPr id="300" name="Google Shape;300;p11"/>
          <p:cNvSpPr/>
          <p:nvPr/>
        </p:nvSpPr>
        <p:spPr>
          <a:xfrm>
            <a:off x="955200" y="1329103"/>
            <a:ext cx="1484400" cy="600000"/>
          </a:xfrm>
          <a:prstGeom prst="roundRect">
            <a:avLst>
              <a:gd name="adj" fmla="val 16667"/>
            </a:avLst>
          </a:prstGeom>
          <a:solidFill>
            <a:srgbClr val="A2C4C9"/>
          </a:solidFill>
          <a:ln>
            <a:noFill/>
          </a:ln>
        </p:spPr>
        <p:txBody>
          <a:bodyPr spcFirstLastPara="1" wrap="square" lIns="121900" tIns="121900" rIns="121900" bIns="121900" anchor="ctr" anchorCtr="0">
            <a:noAutofit/>
          </a:bodyPr>
          <a:lstStyle/>
          <a:p>
            <a:pPr marL="0" marR="0" lvl="0" indent="0" algn="ctr" rtl="0">
              <a:spcBef>
                <a:spcPts val="0"/>
              </a:spcBef>
              <a:spcAft>
                <a:spcPts val="0"/>
              </a:spcAft>
              <a:buNone/>
            </a:pPr>
            <a:r>
              <a:rPr lang="en-US" sz="1467">
                <a:solidFill>
                  <a:srgbClr val="FFFFFF"/>
                </a:solidFill>
                <a:latin typeface="Lato"/>
                <a:ea typeface="Lato"/>
                <a:cs typeface="Lato"/>
                <a:sym typeface="Lato"/>
              </a:rPr>
              <a:t>RNA extraction</a:t>
            </a:r>
            <a:endParaRPr sz="1467">
              <a:solidFill>
                <a:srgbClr val="FFFFFF"/>
              </a:solidFill>
              <a:latin typeface="Lato"/>
              <a:ea typeface="Lato"/>
              <a:cs typeface="Lato"/>
              <a:sym typeface="Lato"/>
            </a:endParaRPr>
          </a:p>
        </p:txBody>
      </p:sp>
      <p:sp>
        <p:nvSpPr>
          <p:cNvPr id="301" name="Google Shape;301;p11"/>
          <p:cNvSpPr/>
          <p:nvPr/>
        </p:nvSpPr>
        <p:spPr>
          <a:xfrm>
            <a:off x="895600" y="2516708"/>
            <a:ext cx="1603600" cy="600000"/>
          </a:xfrm>
          <a:prstGeom prst="roundRect">
            <a:avLst>
              <a:gd name="adj" fmla="val 16667"/>
            </a:avLst>
          </a:prstGeom>
          <a:solidFill>
            <a:srgbClr val="76A5AF"/>
          </a:solidFill>
          <a:ln>
            <a:noFill/>
          </a:ln>
        </p:spPr>
        <p:txBody>
          <a:bodyPr spcFirstLastPara="1" wrap="square" lIns="121900" tIns="121900" rIns="121900" bIns="121900" anchor="ctr" anchorCtr="0">
            <a:noAutofit/>
          </a:bodyPr>
          <a:lstStyle/>
          <a:p>
            <a:pPr marL="0" marR="0" lvl="0" indent="0" algn="ctr" rtl="0">
              <a:spcBef>
                <a:spcPts val="0"/>
              </a:spcBef>
              <a:spcAft>
                <a:spcPts val="0"/>
              </a:spcAft>
              <a:buNone/>
            </a:pPr>
            <a:r>
              <a:rPr lang="en-US" sz="1467">
                <a:solidFill>
                  <a:srgbClr val="FFFFFF"/>
                </a:solidFill>
                <a:latin typeface="Lato"/>
                <a:ea typeface="Lato"/>
                <a:cs typeface="Lato"/>
                <a:sym typeface="Lato"/>
              </a:rPr>
              <a:t>Library preparation</a:t>
            </a:r>
            <a:endParaRPr sz="1467">
              <a:solidFill>
                <a:srgbClr val="FFFFFF"/>
              </a:solidFill>
              <a:latin typeface="Lato"/>
              <a:ea typeface="Lato"/>
              <a:cs typeface="Lato"/>
              <a:sym typeface="Lato"/>
            </a:endParaRPr>
          </a:p>
        </p:txBody>
      </p:sp>
      <p:cxnSp>
        <p:nvCxnSpPr>
          <p:cNvPr id="302" name="Google Shape;302;p11"/>
          <p:cNvCxnSpPr>
            <a:stCxn id="300" idx="2"/>
            <a:endCxn id="301" idx="0"/>
          </p:cNvCxnSpPr>
          <p:nvPr/>
        </p:nvCxnSpPr>
        <p:spPr>
          <a:xfrm>
            <a:off x="1697400" y="1929103"/>
            <a:ext cx="0" cy="587700"/>
          </a:xfrm>
          <a:prstGeom prst="straightConnector1">
            <a:avLst/>
          </a:prstGeom>
          <a:noFill/>
          <a:ln w="9525" cap="flat" cmpd="sng">
            <a:solidFill>
              <a:schemeClr val="dk2"/>
            </a:solidFill>
            <a:prstDash val="solid"/>
            <a:round/>
            <a:headEnd type="none" w="sm" len="sm"/>
            <a:tailEnd type="triangle" w="med" len="med"/>
          </a:ln>
        </p:spPr>
      </p:cxnSp>
      <p:sp>
        <p:nvSpPr>
          <p:cNvPr id="303" name="Google Shape;303;p11"/>
          <p:cNvSpPr/>
          <p:nvPr/>
        </p:nvSpPr>
        <p:spPr>
          <a:xfrm>
            <a:off x="895600" y="3704308"/>
            <a:ext cx="1603600" cy="600000"/>
          </a:xfrm>
          <a:prstGeom prst="roundRect">
            <a:avLst>
              <a:gd name="adj" fmla="val 16667"/>
            </a:avLst>
          </a:prstGeom>
          <a:solidFill>
            <a:srgbClr val="45818E"/>
          </a:solidFill>
          <a:ln>
            <a:noFill/>
          </a:ln>
        </p:spPr>
        <p:txBody>
          <a:bodyPr spcFirstLastPara="1" wrap="square" lIns="121900" tIns="121900" rIns="121900" bIns="121900" anchor="ctr" anchorCtr="0">
            <a:noAutofit/>
          </a:bodyPr>
          <a:lstStyle/>
          <a:p>
            <a:pPr marL="0" marR="0" lvl="0" indent="0" algn="ctr" rtl="0">
              <a:spcBef>
                <a:spcPts val="0"/>
              </a:spcBef>
              <a:spcAft>
                <a:spcPts val="0"/>
              </a:spcAft>
              <a:buNone/>
            </a:pPr>
            <a:r>
              <a:rPr lang="en-US" sz="1467">
                <a:solidFill>
                  <a:srgbClr val="FFFFFF"/>
                </a:solidFill>
                <a:latin typeface="Lato"/>
                <a:ea typeface="Lato"/>
                <a:cs typeface="Lato"/>
                <a:sym typeface="Lato"/>
              </a:rPr>
              <a:t>Sequencing</a:t>
            </a:r>
            <a:endParaRPr sz="1600">
              <a:solidFill>
                <a:schemeClr val="dk1"/>
              </a:solidFill>
              <a:latin typeface="Lato"/>
              <a:ea typeface="Lato"/>
              <a:cs typeface="Lato"/>
              <a:sym typeface="Lato"/>
            </a:endParaRPr>
          </a:p>
        </p:txBody>
      </p:sp>
      <p:cxnSp>
        <p:nvCxnSpPr>
          <p:cNvPr id="304" name="Google Shape;304;p11"/>
          <p:cNvCxnSpPr>
            <a:stCxn id="301" idx="2"/>
            <a:endCxn id="303" idx="0"/>
          </p:cNvCxnSpPr>
          <p:nvPr/>
        </p:nvCxnSpPr>
        <p:spPr>
          <a:xfrm>
            <a:off x="1697400" y="3116708"/>
            <a:ext cx="0" cy="587700"/>
          </a:xfrm>
          <a:prstGeom prst="straightConnector1">
            <a:avLst/>
          </a:prstGeom>
          <a:noFill/>
          <a:ln w="9525" cap="flat" cmpd="sng">
            <a:solidFill>
              <a:schemeClr val="dk2"/>
            </a:solidFill>
            <a:prstDash val="solid"/>
            <a:round/>
            <a:headEnd type="none" w="sm" len="sm"/>
            <a:tailEnd type="triangle" w="med" len="med"/>
          </a:ln>
        </p:spPr>
      </p:cxnSp>
      <p:cxnSp>
        <p:nvCxnSpPr>
          <p:cNvPr id="305" name="Google Shape;305;p11"/>
          <p:cNvCxnSpPr>
            <a:stCxn id="303" idx="2"/>
            <a:endCxn id="306" idx="0"/>
          </p:cNvCxnSpPr>
          <p:nvPr/>
        </p:nvCxnSpPr>
        <p:spPr>
          <a:xfrm>
            <a:off x="1697400" y="4304308"/>
            <a:ext cx="0" cy="587700"/>
          </a:xfrm>
          <a:prstGeom prst="straightConnector1">
            <a:avLst/>
          </a:prstGeom>
          <a:noFill/>
          <a:ln w="9525" cap="flat" cmpd="sng">
            <a:solidFill>
              <a:schemeClr val="dk2"/>
            </a:solidFill>
            <a:prstDash val="solid"/>
            <a:round/>
            <a:headEnd type="none" w="sm" len="sm"/>
            <a:tailEnd type="triangle" w="med" len="med"/>
          </a:ln>
        </p:spPr>
      </p:cxnSp>
      <p:sp>
        <p:nvSpPr>
          <p:cNvPr id="306" name="Google Shape;306;p11"/>
          <p:cNvSpPr/>
          <p:nvPr/>
        </p:nvSpPr>
        <p:spPr>
          <a:xfrm>
            <a:off x="895600" y="4891908"/>
            <a:ext cx="1603600" cy="600000"/>
          </a:xfrm>
          <a:prstGeom prst="roundRect">
            <a:avLst>
              <a:gd name="adj" fmla="val 16667"/>
            </a:avLst>
          </a:prstGeom>
          <a:solidFill>
            <a:srgbClr val="134F5C"/>
          </a:solidFill>
          <a:ln>
            <a:noFill/>
          </a:ln>
        </p:spPr>
        <p:txBody>
          <a:bodyPr spcFirstLastPara="1" wrap="square" lIns="121900" tIns="121900" rIns="121900" bIns="121900" anchor="ctr" anchorCtr="0">
            <a:noAutofit/>
          </a:bodyPr>
          <a:lstStyle/>
          <a:p>
            <a:pPr marL="0" marR="0" lvl="0" indent="0" algn="ctr" rtl="0">
              <a:spcBef>
                <a:spcPts val="0"/>
              </a:spcBef>
              <a:spcAft>
                <a:spcPts val="0"/>
              </a:spcAft>
              <a:buNone/>
            </a:pPr>
            <a:r>
              <a:rPr lang="en-US" sz="1467">
                <a:solidFill>
                  <a:srgbClr val="FFFFFF"/>
                </a:solidFill>
                <a:latin typeface="Lato"/>
                <a:ea typeface="Lato"/>
                <a:cs typeface="Lato"/>
                <a:sym typeface="Lato"/>
              </a:rPr>
              <a:t>Reads</a:t>
            </a:r>
            <a:endParaRPr sz="1467">
              <a:solidFill>
                <a:srgbClr val="FFFFFF"/>
              </a:solidFill>
              <a:latin typeface="Lato"/>
              <a:ea typeface="Lato"/>
              <a:cs typeface="Lato"/>
              <a:sym typeface="Lato"/>
            </a:endParaRPr>
          </a:p>
        </p:txBody>
      </p:sp>
      <p:cxnSp>
        <p:nvCxnSpPr>
          <p:cNvPr id="307" name="Google Shape;307;p11"/>
          <p:cNvCxnSpPr/>
          <p:nvPr/>
        </p:nvCxnSpPr>
        <p:spPr>
          <a:xfrm>
            <a:off x="6289024" y="1888980"/>
            <a:ext cx="357624" cy="0"/>
          </a:xfrm>
          <a:prstGeom prst="straightConnector1">
            <a:avLst/>
          </a:prstGeom>
          <a:noFill/>
          <a:ln w="79375" cap="flat" cmpd="dbl">
            <a:solidFill>
              <a:schemeClr val="accent6"/>
            </a:solidFill>
            <a:prstDash val="solid"/>
            <a:miter lim="800000"/>
            <a:headEnd type="none" w="sm" len="sm"/>
            <a:tailEnd type="none" w="sm" len="sm"/>
          </a:ln>
        </p:spPr>
      </p:cxnSp>
      <p:cxnSp>
        <p:nvCxnSpPr>
          <p:cNvPr id="308" name="Google Shape;308;p11"/>
          <p:cNvCxnSpPr/>
          <p:nvPr/>
        </p:nvCxnSpPr>
        <p:spPr>
          <a:xfrm>
            <a:off x="3862738" y="1893707"/>
            <a:ext cx="357624" cy="0"/>
          </a:xfrm>
          <a:prstGeom prst="straightConnector1">
            <a:avLst/>
          </a:prstGeom>
          <a:noFill/>
          <a:ln w="79375" cap="flat" cmpd="dbl">
            <a:solidFill>
              <a:schemeClr val="accent6"/>
            </a:solidFill>
            <a:prstDash val="solid"/>
            <a:miter lim="800000"/>
            <a:headEnd type="none" w="sm" len="sm"/>
            <a:tailEnd type="none" w="sm" len="sm"/>
          </a:ln>
        </p:spPr>
      </p:cxnSp>
      <p:cxnSp>
        <p:nvCxnSpPr>
          <p:cNvPr id="309" name="Google Shape;309;p11"/>
          <p:cNvCxnSpPr/>
          <p:nvPr/>
        </p:nvCxnSpPr>
        <p:spPr>
          <a:xfrm>
            <a:off x="6641228" y="1886465"/>
            <a:ext cx="331390" cy="0"/>
          </a:xfrm>
          <a:prstGeom prst="straightConnector1">
            <a:avLst/>
          </a:prstGeom>
          <a:noFill/>
          <a:ln w="79375" cap="flat" cmpd="sng">
            <a:solidFill>
              <a:srgbClr val="FF0000"/>
            </a:solidFill>
            <a:prstDash val="solid"/>
            <a:miter lim="800000"/>
            <a:headEnd type="none" w="sm" len="sm"/>
            <a:tailEnd type="none" w="sm" len="sm"/>
          </a:ln>
        </p:spPr>
      </p:cxnSp>
      <p:cxnSp>
        <p:nvCxnSpPr>
          <p:cNvPr id="310" name="Google Shape;310;p11"/>
          <p:cNvCxnSpPr/>
          <p:nvPr/>
        </p:nvCxnSpPr>
        <p:spPr>
          <a:xfrm>
            <a:off x="3534749" y="1886465"/>
            <a:ext cx="327989" cy="4834"/>
          </a:xfrm>
          <a:prstGeom prst="straightConnector1">
            <a:avLst/>
          </a:prstGeom>
          <a:noFill/>
          <a:ln w="79375" cap="flat" cmpd="sng">
            <a:solidFill>
              <a:srgbClr val="7030A0"/>
            </a:solidFill>
            <a:prstDash val="solid"/>
            <a:miter lim="800000"/>
            <a:headEnd type="none" w="sm" len="sm"/>
            <a:tailEnd type="none" w="sm" len="sm"/>
          </a:ln>
        </p:spPr>
      </p:cxnSp>
      <p:cxnSp>
        <p:nvCxnSpPr>
          <p:cNvPr id="311" name="Google Shape;311;p11"/>
          <p:cNvCxnSpPr/>
          <p:nvPr/>
        </p:nvCxnSpPr>
        <p:spPr>
          <a:xfrm>
            <a:off x="4585693" y="1891712"/>
            <a:ext cx="1335763" cy="912"/>
          </a:xfrm>
          <a:prstGeom prst="straightConnector1">
            <a:avLst/>
          </a:prstGeom>
          <a:noFill/>
          <a:ln w="79375" cap="flat" cmpd="sng">
            <a:solidFill>
              <a:schemeClr val="accent1"/>
            </a:solidFill>
            <a:prstDash val="solid"/>
            <a:miter lim="800000"/>
            <a:headEnd type="none" w="sm" len="sm"/>
            <a:tailEnd type="none" w="sm" len="sm"/>
          </a:ln>
        </p:spPr>
      </p:cxnSp>
      <p:cxnSp>
        <p:nvCxnSpPr>
          <p:cNvPr id="312" name="Google Shape;312;p11"/>
          <p:cNvCxnSpPr/>
          <p:nvPr/>
        </p:nvCxnSpPr>
        <p:spPr>
          <a:xfrm>
            <a:off x="4213814" y="1893626"/>
            <a:ext cx="371879" cy="0"/>
          </a:xfrm>
          <a:prstGeom prst="straightConnector1">
            <a:avLst/>
          </a:prstGeom>
          <a:noFill/>
          <a:ln w="79375" cap="flat" cmpd="sng">
            <a:solidFill>
              <a:schemeClr val="accent2"/>
            </a:solidFill>
            <a:prstDash val="solid"/>
            <a:miter lim="800000"/>
            <a:headEnd type="none" w="sm" len="sm"/>
            <a:tailEnd type="none" w="sm" len="sm"/>
          </a:ln>
        </p:spPr>
      </p:cxnSp>
      <p:cxnSp>
        <p:nvCxnSpPr>
          <p:cNvPr id="313" name="Google Shape;313;p11"/>
          <p:cNvCxnSpPr/>
          <p:nvPr/>
        </p:nvCxnSpPr>
        <p:spPr>
          <a:xfrm>
            <a:off x="5916566" y="1888502"/>
            <a:ext cx="371879" cy="0"/>
          </a:xfrm>
          <a:prstGeom prst="straightConnector1">
            <a:avLst/>
          </a:prstGeom>
          <a:noFill/>
          <a:ln w="79375" cap="flat" cmpd="sng">
            <a:solidFill>
              <a:srgbClr val="FFD966"/>
            </a:solidFill>
            <a:prstDash val="solid"/>
            <a:miter lim="800000"/>
            <a:headEnd type="none" w="sm" len="sm"/>
            <a:tailEnd type="none" w="sm" len="sm"/>
          </a:ln>
        </p:spPr>
      </p:cxnSp>
      <p:sp>
        <p:nvSpPr>
          <p:cNvPr id="314" name="Google Shape;314;p11"/>
          <p:cNvSpPr txBox="1"/>
          <p:nvPr/>
        </p:nvSpPr>
        <p:spPr>
          <a:xfrm>
            <a:off x="3251171" y="1728028"/>
            <a:ext cx="365642"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a:solidFill>
                  <a:schemeClr val="dk1"/>
                </a:solidFill>
                <a:latin typeface="Arial"/>
                <a:ea typeface="Arial"/>
                <a:cs typeface="Arial"/>
                <a:sym typeface="Arial"/>
              </a:rPr>
              <a:t>5’</a:t>
            </a:r>
            <a:endParaRPr/>
          </a:p>
        </p:txBody>
      </p:sp>
      <p:sp>
        <p:nvSpPr>
          <p:cNvPr id="315" name="Google Shape;315;p11"/>
          <p:cNvSpPr txBox="1"/>
          <p:nvPr/>
        </p:nvSpPr>
        <p:spPr>
          <a:xfrm>
            <a:off x="6983476" y="1740544"/>
            <a:ext cx="365642"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a:solidFill>
                  <a:schemeClr val="dk1"/>
                </a:solidFill>
                <a:latin typeface="Arial"/>
                <a:ea typeface="Arial"/>
                <a:cs typeface="Arial"/>
                <a:sym typeface="Arial"/>
              </a:rPr>
              <a:t>3’</a:t>
            </a:r>
            <a:endParaRPr/>
          </a:p>
        </p:txBody>
      </p:sp>
      <p:cxnSp>
        <p:nvCxnSpPr>
          <p:cNvPr id="316" name="Google Shape;316;p11"/>
          <p:cNvCxnSpPr/>
          <p:nvPr/>
        </p:nvCxnSpPr>
        <p:spPr>
          <a:xfrm>
            <a:off x="6292966" y="2115597"/>
            <a:ext cx="357624" cy="0"/>
          </a:xfrm>
          <a:prstGeom prst="straightConnector1">
            <a:avLst/>
          </a:prstGeom>
          <a:noFill/>
          <a:ln w="79375" cap="flat" cmpd="dbl">
            <a:solidFill>
              <a:schemeClr val="accent6"/>
            </a:solidFill>
            <a:prstDash val="solid"/>
            <a:miter lim="800000"/>
            <a:headEnd type="none" w="sm" len="sm"/>
            <a:tailEnd type="none" w="sm" len="sm"/>
          </a:ln>
        </p:spPr>
      </p:cxnSp>
      <p:cxnSp>
        <p:nvCxnSpPr>
          <p:cNvPr id="317" name="Google Shape;317;p11"/>
          <p:cNvCxnSpPr/>
          <p:nvPr/>
        </p:nvCxnSpPr>
        <p:spPr>
          <a:xfrm>
            <a:off x="3867844" y="2117935"/>
            <a:ext cx="357624" cy="0"/>
          </a:xfrm>
          <a:prstGeom prst="straightConnector1">
            <a:avLst/>
          </a:prstGeom>
          <a:noFill/>
          <a:ln w="79375" cap="flat" cmpd="dbl">
            <a:solidFill>
              <a:schemeClr val="accent6"/>
            </a:solidFill>
            <a:prstDash val="solid"/>
            <a:miter lim="800000"/>
            <a:headEnd type="none" w="sm" len="sm"/>
            <a:tailEnd type="none" w="sm" len="sm"/>
          </a:ln>
        </p:spPr>
      </p:cxnSp>
      <p:cxnSp>
        <p:nvCxnSpPr>
          <p:cNvPr id="318" name="Google Shape;318;p11"/>
          <p:cNvCxnSpPr/>
          <p:nvPr/>
        </p:nvCxnSpPr>
        <p:spPr>
          <a:xfrm>
            <a:off x="6645170" y="2113082"/>
            <a:ext cx="331390" cy="0"/>
          </a:xfrm>
          <a:prstGeom prst="straightConnector1">
            <a:avLst/>
          </a:prstGeom>
          <a:noFill/>
          <a:ln w="79375" cap="flat" cmpd="sng">
            <a:solidFill>
              <a:srgbClr val="FF0000"/>
            </a:solidFill>
            <a:prstDash val="solid"/>
            <a:miter lim="800000"/>
            <a:headEnd type="none" w="sm" len="sm"/>
            <a:tailEnd type="none" w="sm" len="sm"/>
          </a:ln>
        </p:spPr>
      </p:cxnSp>
      <p:cxnSp>
        <p:nvCxnSpPr>
          <p:cNvPr id="319" name="Google Shape;319;p11"/>
          <p:cNvCxnSpPr/>
          <p:nvPr/>
        </p:nvCxnSpPr>
        <p:spPr>
          <a:xfrm>
            <a:off x="3538691" y="2113082"/>
            <a:ext cx="327989" cy="4834"/>
          </a:xfrm>
          <a:prstGeom prst="straightConnector1">
            <a:avLst/>
          </a:prstGeom>
          <a:noFill/>
          <a:ln w="79375" cap="flat" cmpd="sng">
            <a:solidFill>
              <a:srgbClr val="7030A0"/>
            </a:solidFill>
            <a:prstDash val="solid"/>
            <a:miter lim="800000"/>
            <a:headEnd type="none" w="sm" len="sm"/>
            <a:tailEnd type="none" w="sm" len="sm"/>
          </a:ln>
        </p:spPr>
      </p:cxnSp>
      <p:cxnSp>
        <p:nvCxnSpPr>
          <p:cNvPr id="320" name="Google Shape;320;p11"/>
          <p:cNvCxnSpPr/>
          <p:nvPr/>
        </p:nvCxnSpPr>
        <p:spPr>
          <a:xfrm>
            <a:off x="4589635" y="2118329"/>
            <a:ext cx="1335763" cy="912"/>
          </a:xfrm>
          <a:prstGeom prst="straightConnector1">
            <a:avLst/>
          </a:prstGeom>
          <a:noFill/>
          <a:ln w="79375" cap="flat" cmpd="sng">
            <a:solidFill>
              <a:schemeClr val="accent1"/>
            </a:solidFill>
            <a:prstDash val="solid"/>
            <a:miter lim="800000"/>
            <a:headEnd type="none" w="sm" len="sm"/>
            <a:tailEnd type="none" w="sm" len="sm"/>
          </a:ln>
        </p:spPr>
      </p:cxnSp>
      <p:cxnSp>
        <p:nvCxnSpPr>
          <p:cNvPr id="321" name="Google Shape;321;p11"/>
          <p:cNvCxnSpPr/>
          <p:nvPr/>
        </p:nvCxnSpPr>
        <p:spPr>
          <a:xfrm>
            <a:off x="4220362" y="2118624"/>
            <a:ext cx="371879" cy="0"/>
          </a:xfrm>
          <a:prstGeom prst="straightConnector1">
            <a:avLst/>
          </a:prstGeom>
          <a:noFill/>
          <a:ln w="79375" cap="flat" cmpd="sng">
            <a:solidFill>
              <a:schemeClr val="accent2"/>
            </a:solidFill>
            <a:prstDash val="solid"/>
            <a:miter lim="800000"/>
            <a:headEnd type="none" w="sm" len="sm"/>
            <a:tailEnd type="none" w="sm" len="sm"/>
          </a:ln>
        </p:spPr>
      </p:cxnSp>
      <p:cxnSp>
        <p:nvCxnSpPr>
          <p:cNvPr id="322" name="Google Shape;322;p11"/>
          <p:cNvCxnSpPr/>
          <p:nvPr/>
        </p:nvCxnSpPr>
        <p:spPr>
          <a:xfrm>
            <a:off x="5923768" y="2117972"/>
            <a:ext cx="371879" cy="0"/>
          </a:xfrm>
          <a:prstGeom prst="straightConnector1">
            <a:avLst/>
          </a:prstGeom>
          <a:noFill/>
          <a:ln w="79375" cap="flat" cmpd="sng">
            <a:solidFill>
              <a:srgbClr val="FFD966"/>
            </a:solidFill>
            <a:prstDash val="solid"/>
            <a:miter lim="800000"/>
            <a:headEnd type="none" w="sm" len="sm"/>
            <a:tailEnd type="none" w="sm" len="sm"/>
          </a:ln>
        </p:spPr>
      </p:cxnSp>
      <p:sp>
        <p:nvSpPr>
          <p:cNvPr id="323" name="Google Shape;323;p11"/>
          <p:cNvSpPr txBox="1"/>
          <p:nvPr/>
        </p:nvSpPr>
        <p:spPr>
          <a:xfrm>
            <a:off x="6046032" y="1570727"/>
            <a:ext cx="916047" cy="27699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a:solidFill>
                  <a:schemeClr val="dk1"/>
                </a:solidFill>
                <a:latin typeface="Arial"/>
                <a:ea typeface="Arial"/>
                <a:cs typeface="Arial"/>
                <a:sym typeface="Arial"/>
              </a:rPr>
              <a:t>Index 1</a:t>
            </a:r>
            <a:endParaRPr/>
          </a:p>
        </p:txBody>
      </p:sp>
      <p:sp>
        <p:nvSpPr>
          <p:cNvPr id="324" name="Google Shape;324;p11"/>
          <p:cNvSpPr txBox="1"/>
          <p:nvPr/>
        </p:nvSpPr>
        <p:spPr>
          <a:xfrm>
            <a:off x="3215362" y="2156792"/>
            <a:ext cx="916047" cy="27699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a:solidFill>
                  <a:srgbClr val="7030A0"/>
                </a:solidFill>
                <a:latin typeface="Arial"/>
                <a:ea typeface="Arial"/>
                <a:cs typeface="Arial"/>
                <a:sym typeface="Arial"/>
              </a:rPr>
              <a:t>P5</a:t>
            </a:r>
            <a:endParaRPr/>
          </a:p>
        </p:txBody>
      </p:sp>
      <p:sp>
        <p:nvSpPr>
          <p:cNvPr id="325" name="Google Shape;325;p11"/>
          <p:cNvSpPr txBox="1"/>
          <p:nvPr/>
        </p:nvSpPr>
        <p:spPr>
          <a:xfrm>
            <a:off x="6379057" y="2182287"/>
            <a:ext cx="916047" cy="27699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a:solidFill>
                  <a:srgbClr val="FF0000"/>
                </a:solidFill>
                <a:latin typeface="Arial"/>
                <a:ea typeface="Arial"/>
                <a:cs typeface="Arial"/>
                <a:sym typeface="Arial"/>
              </a:rPr>
              <a:t>P7</a:t>
            </a:r>
            <a:endParaRPr/>
          </a:p>
        </p:txBody>
      </p:sp>
      <p:sp>
        <p:nvSpPr>
          <p:cNvPr id="326" name="Google Shape;326;p11"/>
          <p:cNvSpPr txBox="1"/>
          <p:nvPr/>
        </p:nvSpPr>
        <p:spPr>
          <a:xfrm>
            <a:off x="3242511" y="2023379"/>
            <a:ext cx="365642"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a:solidFill>
                  <a:schemeClr val="dk1"/>
                </a:solidFill>
                <a:latin typeface="Arial"/>
                <a:ea typeface="Arial"/>
                <a:cs typeface="Arial"/>
                <a:sym typeface="Arial"/>
              </a:rPr>
              <a:t>5’</a:t>
            </a:r>
            <a:endParaRPr/>
          </a:p>
        </p:txBody>
      </p:sp>
      <p:sp>
        <p:nvSpPr>
          <p:cNvPr id="327" name="Google Shape;327;p11"/>
          <p:cNvSpPr txBox="1"/>
          <p:nvPr/>
        </p:nvSpPr>
        <p:spPr>
          <a:xfrm>
            <a:off x="6977566" y="1978048"/>
            <a:ext cx="365642"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a:solidFill>
                  <a:schemeClr val="dk1"/>
                </a:solidFill>
                <a:latin typeface="Arial"/>
                <a:ea typeface="Arial"/>
                <a:cs typeface="Arial"/>
                <a:sym typeface="Arial"/>
              </a:rPr>
              <a:t>3’</a:t>
            </a:r>
            <a:endParaRPr/>
          </a:p>
        </p:txBody>
      </p:sp>
      <p:sp>
        <p:nvSpPr>
          <p:cNvPr id="328" name="Google Shape;328;p11"/>
          <p:cNvSpPr txBox="1"/>
          <p:nvPr/>
        </p:nvSpPr>
        <p:spPr>
          <a:xfrm>
            <a:off x="7731266" y="3244125"/>
            <a:ext cx="3858222" cy="83099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Arial"/>
                <a:ea typeface="Arial"/>
                <a:cs typeface="Arial"/>
                <a:sym typeface="Arial"/>
              </a:rPr>
              <a:t>Quality control</a:t>
            </a:r>
            <a:endParaRPr/>
          </a:p>
          <a:p>
            <a:pPr marL="0" marR="0" lvl="0" indent="0" algn="l" rtl="0">
              <a:spcBef>
                <a:spcPts val="0"/>
              </a:spcBef>
              <a:spcAft>
                <a:spcPts val="0"/>
              </a:spcAft>
              <a:buNone/>
            </a:pPr>
            <a:r>
              <a:rPr lang="en-US" sz="2400">
                <a:solidFill>
                  <a:schemeClr val="dk1"/>
                </a:solidFill>
                <a:latin typeface="Arial"/>
                <a:ea typeface="Arial"/>
                <a:cs typeface="Arial"/>
                <a:sym typeface="Arial"/>
              </a:rPr>
              <a:t>Bioanalyzer trace</a:t>
            </a:r>
            <a:endParaRPr/>
          </a:p>
        </p:txBody>
      </p:sp>
      <p:cxnSp>
        <p:nvCxnSpPr>
          <p:cNvPr id="329" name="Google Shape;329;p11"/>
          <p:cNvCxnSpPr/>
          <p:nvPr/>
        </p:nvCxnSpPr>
        <p:spPr>
          <a:xfrm>
            <a:off x="5176393" y="4829749"/>
            <a:ext cx="0" cy="460830"/>
          </a:xfrm>
          <a:prstGeom prst="straightConnector1">
            <a:avLst/>
          </a:prstGeom>
          <a:noFill/>
          <a:ln w="9525" cap="flat" cmpd="sng">
            <a:solidFill>
              <a:schemeClr val="accent1"/>
            </a:solidFill>
            <a:prstDash val="solid"/>
            <a:miter lim="800000"/>
            <a:headEnd type="none" w="sm" len="sm"/>
            <a:tailEnd type="triangle" w="med" len="med"/>
          </a:ln>
        </p:spPr>
      </p:cxnSp>
      <p:pic>
        <p:nvPicPr>
          <p:cNvPr id="330" name="Google Shape;330;p11"/>
          <p:cNvPicPr preferRelativeResize="0"/>
          <p:nvPr/>
        </p:nvPicPr>
        <p:blipFill rotWithShape="1">
          <a:blip r:embed="rId4">
            <a:alphaModFix/>
          </a:blip>
          <a:srcRect/>
          <a:stretch/>
        </p:blipFill>
        <p:spPr>
          <a:xfrm>
            <a:off x="3653884" y="3170394"/>
            <a:ext cx="3199379" cy="1603699"/>
          </a:xfrm>
          <a:prstGeom prst="rect">
            <a:avLst/>
          </a:prstGeom>
          <a:noFill/>
          <a:ln>
            <a:noFill/>
          </a:ln>
        </p:spPr>
      </p:pic>
      <p:sp>
        <p:nvSpPr>
          <p:cNvPr id="331" name="Google Shape;331;p11"/>
          <p:cNvSpPr txBox="1"/>
          <p:nvPr/>
        </p:nvSpPr>
        <p:spPr>
          <a:xfrm>
            <a:off x="2499200" y="6415309"/>
            <a:ext cx="6197600"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u="sng">
                <a:solidFill>
                  <a:schemeClr val="dk1"/>
                </a:solidFill>
                <a:latin typeface="Calibri"/>
                <a:ea typeface="Calibri"/>
                <a:cs typeface="Calibri"/>
                <a:sym typeface="Calibri"/>
                <a:hlinkClick r:id="rId5">
                  <a:extLst>
                    <a:ext uri="{A12FA001-AC4F-418D-AE19-62706E023703}">
                      <ahyp:hlinkClr xmlns:ahyp="http://schemas.microsoft.com/office/drawing/2018/hyperlinkcolor" val="tx"/>
                    </a:ext>
                  </a:extLst>
                </a:hlinkClick>
              </a:rPr>
              <a:t>https://www.illumina.com/library-prep-array-kit-selector.html</a:t>
            </a:r>
            <a:endParaRPr sz="1800">
              <a:solidFill>
                <a:schemeClr val="dk1"/>
              </a:solidFill>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 name="Google Shape;95;p1">
            <a:extLst>
              <a:ext uri="{FF2B5EF4-FFF2-40B4-BE49-F238E27FC236}">
                <a16:creationId xmlns:a16="http://schemas.microsoft.com/office/drawing/2014/main" id="{22FBDA7E-CB81-1C5D-3023-9218BCCCDC6F}"/>
              </a:ext>
            </a:extLst>
          </p:cNvPr>
          <p:cNvSpPr txBox="1">
            <a:spLocks/>
          </p:cNvSpPr>
          <p:nvPr/>
        </p:nvSpPr>
        <p:spPr>
          <a:xfrm>
            <a:off x="12331" y="6539170"/>
            <a:ext cx="2353734" cy="331259"/>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a:solidFill>
                  <a:schemeClr val="bg1">
                    <a:lumMod val="49000"/>
                  </a:schemeClr>
                </a:solidFill>
                <a:latin typeface="Calibri"/>
              </a:rPr>
              <a:t>BNFO 262 Winter 2026​</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2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9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9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2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9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9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2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3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2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9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9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7" name="Google Shape;337;p12"/>
          <p:cNvSpPr txBox="1"/>
          <p:nvPr/>
        </p:nvSpPr>
        <p:spPr>
          <a:xfrm>
            <a:off x="278281" y="442045"/>
            <a:ext cx="6244017"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a:solidFill>
                  <a:schemeClr val="dk1"/>
                </a:solidFill>
                <a:latin typeface="Arial"/>
                <a:ea typeface="Arial"/>
                <a:cs typeface="Arial"/>
                <a:sym typeface="Arial"/>
              </a:rPr>
              <a:t>Sequencing on Illumina Flow Cell</a:t>
            </a:r>
            <a:endParaRPr/>
          </a:p>
        </p:txBody>
      </p:sp>
      <p:pic>
        <p:nvPicPr>
          <p:cNvPr id="338" name="Google Shape;338;p12"/>
          <p:cNvPicPr preferRelativeResize="0"/>
          <p:nvPr/>
        </p:nvPicPr>
        <p:blipFill rotWithShape="1">
          <a:blip r:embed="rId3">
            <a:alphaModFix/>
          </a:blip>
          <a:srcRect/>
          <a:stretch/>
        </p:blipFill>
        <p:spPr>
          <a:xfrm>
            <a:off x="278281" y="1367110"/>
            <a:ext cx="5817719" cy="3766263"/>
          </a:xfrm>
          <a:prstGeom prst="rect">
            <a:avLst/>
          </a:prstGeom>
          <a:noFill/>
          <a:ln>
            <a:noFill/>
          </a:ln>
        </p:spPr>
      </p:pic>
      <p:pic>
        <p:nvPicPr>
          <p:cNvPr id="339" name="Google Shape;339;p12"/>
          <p:cNvPicPr preferRelativeResize="0"/>
          <p:nvPr/>
        </p:nvPicPr>
        <p:blipFill rotWithShape="1">
          <a:blip r:embed="rId4">
            <a:alphaModFix/>
          </a:blip>
          <a:srcRect/>
          <a:stretch/>
        </p:blipFill>
        <p:spPr>
          <a:xfrm>
            <a:off x="6218456" y="1669787"/>
            <a:ext cx="5817719" cy="3425195"/>
          </a:xfrm>
          <a:prstGeom prst="rect">
            <a:avLst/>
          </a:prstGeom>
          <a:noFill/>
          <a:ln>
            <a:noFill/>
          </a:ln>
        </p:spPr>
      </p:pic>
      <p:sp>
        <p:nvSpPr>
          <p:cNvPr id="3" name="Google Shape;95;p1">
            <a:extLst>
              <a:ext uri="{FF2B5EF4-FFF2-40B4-BE49-F238E27FC236}">
                <a16:creationId xmlns:a16="http://schemas.microsoft.com/office/drawing/2014/main" id="{51EA566C-FA4C-CCBF-A79F-9E22C58537BB}"/>
              </a:ext>
            </a:extLst>
          </p:cNvPr>
          <p:cNvSpPr txBox="1">
            <a:spLocks/>
          </p:cNvSpPr>
          <p:nvPr/>
        </p:nvSpPr>
        <p:spPr>
          <a:xfrm>
            <a:off x="12331" y="6539170"/>
            <a:ext cx="2353734" cy="331259"/>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a:solidFill>
                  <a:schemeClr val="bg1">
                    <a:lumMod val="49000"/>
                  </a:schemeClr>
                </a:solidFill>
                <a:latin typeface="Calibri"/>
              </a:rPr>
              <a:t>BNFO 262 Winter 2026​</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13"/>
          <p:cNvSpPr txBox="1">
            <a:spLocks noGrp="1"/>
          </p:cNvSpPr>
          <p:nvPr>
            <p:ph type="title"/>
          </p:nvPr>
        </p:nvSpPr>
        <p:spPr>
          <a:xfrm>
            <a:off x="415600" y="380007"/>
            <a:ext cx="11360800" cy="763600"/>
          </a:xfrm>
          <a:prstGeom prst="rect">
            <a:avLst/>
          </a:prstGeom>
          <a:noFill/>
          <a:ln>
            <a:noFill/>
          </a:ln>
        </p:spPr>
        <p:txBody>
          <a:bodyPr spcFirstLastPara="1" wrap="square" lIns="121900" tIns="121900" rIns="121900" bIns="121900" anchor="t" anchorCtr="0">
            <a:noAutofit/>
          </a:bodyPr>
          <a:lstStyle/>
          <a:p>
            <a:pPr marL="0" lvl="0" indent="0" algn="l" rtl="0">
              <a:lnSpc>
                <a:spcPct val="90000"/>
              </a:lnSpc>
              <a:spcBef>
                <a:spcPts val="0"/>
              </a:spcBef>
              <a:spcAft>
                <a:spcPts val="0"/>
              </a:spcAft>
              <a:buClr>
                <a:schemeClr val="dk1"/>
              </a:buClr>
              <a:buSzPts val="990"/>
              <a:buFont typeface="Roboto"/>
              <a:buNone/>
            </a:pPr>
            <a:r>
              <a:rPr lang="en-US" sz="3787">
                <a:latin typeface="Roboto"/>
                <a:ea typeface="Roboto"/>
                <a:cs typeface="Roboto"/>
                <a:sym typeface="Roboto"/>
              </a:rPr>
              <a:t>Illumina SBS: Sequencing by Synthesis</a:t>
            </a:r>
            <a:endParaRPr sz="2720"/>
          </a:p>
        </p:txBody>
      </p:sp>
      <p:pic>
        <p:nvPicPr>
          <p:cNvPr id="345" name="Google Shape;345;p13" descr="Explore the Illumina workflow, including sequencing by synthesis (SBS) technology, in 3-dimensional detail. Go from sample preparation, to cluster generation, to sequencing on a system flow cell with the proprietary SBS process, through to data analysis on the BaseSpace® Sequence Hub.  &#10;&#10;Want more details? Download an introduction to Illumina next-generation sequencing technology for an in-depth look at SBS chemistry.  https://www.illumina.com/content/dam/illumina-marketing/documents/products/illumina_sequencing_introduction.pdf&#10;&#10;See how clinical whole-genome sequencing is giving hope to families and providers seeking answers for children with rare and undiagnosed genetic diseases:  https://youtu.be/PK57ovh_XVA&#10;&#10;For more information on the applications and advantages of SBS technology, visit https://www.illumina.com/technology/next-generation-sequencing/sequencing-technology.html&#10;&#10;Drill down further with this Technology Spotlight on Illumina Sequencing Technology  https://www.illumina.com/documents/products/techspotlights/techspotlight_sequencing.pdf&#10;&#10;Review historic milestones in the development of Illumina next-generation sequencing genetic sequencing technologies. https://www.illumina.com/technology/next-generation-sequencing/solexa-technology.html&#10;&#10;A global genomics leader, Illumina provides comprehensive next-generation sequencing solutions to the research, clinical, and applied markets. Illumina technology is responsible for generating more than 90% of the world’s sequencing data.* Through collaborative innovation, Illumina is fueling groundbreaking advancements in oncology, reproductive health, genetic disease, microbiology, agriculture, forensic science, and beyond.&#10;*Data calculations on file. Illumina, Inc., 2015.&#10;&#10;Subscribe to the Illumina video channel http://www.youtube.com/subscription_center?add_user=IlluminaInc&#10; &#10;View customer spotlight videos&#10;https://www.youtube.com/playlist?list=PLKRu7cmBQlajfheLzgbI4S7xBn7IDbt79&#10; &#10;View Illumina webinars&#10;https://www.youtube.com/playlist?list=PLKRu7cmBQlahpXlnrrXlQw9itVJ8yHwUZ&#10; &#10;View Illumina product videos&#10;https://www.youtube.com/playlist?list=PLKRu7cmBQlaj6YuZmkfxZcT9twqDgP2Xd&#10; &#10;View Illumina support videos&#10;https://www.youtube.com/playlist?list=PLKRu7cmBQlajbm2KGsICWb-JOnusJfYvM" title="Illumina Sequencing by Synthesis">
            <a:hlinkClick r:id="rId3"/>
          </p:cNvPr>
          <p:cNvPicPr preferRelativeResize="0"/>
          <p:nvPr/>
        </p:nvPicPr>
        <p:blipFill rotWithShape="1">
          <a:blip r:embed="rId4">
            <a:alphaModFix/>
          </a:blip>
          <a:srcRect/>
          <a:stretch/>
        </p:blipFill>
        <p:spPr>
          <a:xfrm>
            <a:off x="415600" y="1517793"/>
            <a:ext cx="4595311" cy="3511408"/>
          </a:xfrm>
          <a:prstGeom prst="rect">
            <a:avLst/>
          </a:prstGeom>
          <a:noFill/>
          <a:ln>
            <a:noFill/>
          </a:ln>
        </p:spPr>
      </p:pic>
      <p:sp>
        <p:nvSpPr>
          <p:cNvPr id="347" name="Google Shape;347;p13"/>
          <p:cNvSpPr txBox="1"/>
          <p:nvPr/>
        </p:nvSpPr>
        <p:spPr>
          <a:xfrm>
            <a:off x="3186845" y="5608335"/>
            <a:ext cx="6819367"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u="sng">
                <a:solidFill>
                  <a:schemeClr val="dk1"/>
                </a:solidFill>
                <a:latin typeface="Arial"/>
                <a:ea typeface="Arial"/>
                <a:cs typeface="Arial"/>
                <a:sym typeface="Arial"/>
                <a:hlinkClick r:id="rId5">
                  <a:extLst>
                    <a:ext uri="{A12FA001-AC4F-418D-AE19-62706E023703}">
                      <ahyp:hlinkClr xmlns:ahyp="http://schemas.microsoft.com/office/drawing/2018/hyperlinkcolor" val="tx"/>
                    </a:ext>
                  </a:extLst>
                </a:hlinkClick>
              </a:rPr>
              <a:t>https://www.youtube.com/watch?v=fCd6B5HRaZ8</a:t>
            </a:r>
            <a:r>
              <a:rPr lang="en-US" sz="1600">
                <a:solidFill>
                  <a:schemeClr val="dk1"/>
                </a:solidFill>
                <a:latin typeface="Arial"/>
                <a:ea typeface="Arial"/>
                <a:cs typeface="Arial"/>
                <a:sym typeface="Arial"/>
              </a:rPr>
              <a:t> : 5 min summary  </a:t>
            </a:r>
            <a:endParaRPr/>
          </a:p>
          <a:p>
            <a:pPr marL="0" marR="0" lvl="0" indent="0" algn="l" rtl="0">
              <a:spcBef>
                <a:spcPts val="0"/>
              </a:spcBef>
              <a:spcAft>
                <a:spcPts val="0"/>
              </a:spcAft>
              <a:buNone/>
            </a:pPr>
            <a:r>
              <a:rPr lang="en-US" sz="1600" u="sng">
                <a:solidFill>
                  <a:schemeClr val="dk1"/>
                </a:solidFill>
                <a:latin typeface="Arial"/>
                <a:ea typeface="Arial"/>
                <a:cs typeface="Arial"/>
                <a:sym typeface="Arial"/>
                <a:hlinkClick r:id="rId6">
                  <a:extLst>
                    <a:ext uri="{A12FA001-AC4F-418D-AE19-62706E023703}">
                      <ahyp:hlinkClr xmlns:ahyp="http://schemas.microsoft.com/office/drawing/2018/hyperlinkcolor" val="tx"/>
                    </a:ext>
                  </a:extLst>
                </a:hlinkClick>
              </a:rPr>
              <a:t>https://www.youtube.com/watch?v=oIJaA6h2bFM</a:t>
            </a:r>
            <a:r>
              <a:rPr lang="en-US" sz="1600">
                <a:solidFill>
                  <a:schemeClr val="dk1"/>
                </a:solidFill>
                <a:latin typeface="Arial"/>
                <a:ea typeface="Arial"/>
                <a:cs typeface="Arial"/>
                <a:sym typeface="Arial"/>
              </a:rPr>
              <a:t> : 40 min, more detailed</a:t>
            </a:r>
            <a:endParaRPr/>
          </a:p>
        </p:txBody>
      </p:sp>
      <p:pic>
        <p:nvPicPr>
          <p:cNvPr id="348" name="Google Shape;348;p13"/>
          <p:cNvPicPr preferRelativeResize="0"/>
          <p:nvPr/>
        </p:nvPicPr>
        <p:blipFill rotWithShape="1">
          <a:blip r:embed="rId7">
            <a:alphaModFix/>
          </a:blip>
          <a:srcRect/>
          <a:stretch/>
        </p:blipFill>
        <p:spPr>
          <a:xfrm>
            <a:off x="5392125" y="1527222"/>
            <a:ext cx="6606266" cy="3822304"/>
          </a:xfrm>
          <a:prstGeom prst="rect">
            <a:avLst/>
          </a:prstGeom>
          <a:noFill/>
          <a:ln>
            <a:noFill/>
          </a:ln>
        </p:spPr>
      </p:pic>
      <p:sp>
        <p:nvSpPr>
          <p:cNvPr id="4" name="Google Shape;95;p1">
            <a:extLst>
              <a:ext uri="{FF2B5EF4-FFF2-40B4-BE49-F238E27FC236}">
                <a16:creationId xmlns:a16="http://schemas.microsoft.com/office/drawing/2014/main" id="{83FA3A7D-932C-9FDF-08D7-84A7FA9B6DC0}"/>
              </a:ext>
            </a:extLst>
          </p:cNvPr>
          <p:cNvSpPr txBox="1">
            <a:spLocks/>
          </p:cNvSpPr>
          <p:nvPr/>
        </p:nvSpPr>
        <p:spPr>
          <a:xfrm>
            <a:off x="12331" y="6539170"/>
            <a:ext cx="2353734" cy="331259"/>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a:solidFill>
                  <a:schemeClr val="bg1">
                    <a:lumMod val="49000"/>
                  </a:schemeClr>
                </a:solidFill>
                <a:latin typeface="Calibri"/>
              </a:rPr>
              <a:t>BNFO 262 Winter 2026​</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3" name="Google Shape;353;p14"/>
          <p:cNvSpPr txBox="1">
            <a:spLocks noGrp="1"/>
          </p:cNvSpPr>
          <p:nvPr>
            <p:ph type="title"/>
          </p:nvPr>
        </p:nvSpPr>
        <p:spPr>
          <a:xfrm>
            <a:off x="415600" y="288567"/>
            <a:ext cx="11360800" cy="763600"/>
          </a:xfrm>
          <a:prstGeom prst="rect">
            <a:avLst/>
          </a:prstGeom>
          <a:noFill/>
          <a:ln>
            <a:noFill/>
          </a:ln>
        </p:spPr>
        <p:txBody>
          <a:bodyPr spcFirstLastPara="1" wrap="square" lIns="121900" tIns="121900" rIns="121900" bIns="121900" anchor="t" anchorCtr="0">
            <a:normAutofit fontScale="90000"/>
          </a:bodyPr>
          <a:lstStyle/>
          <a:p>
            <a:pPr marL="0" lvl="0" indent="0" algn="l" rtl="0">
              <a:lnSpc>
                <a:spcPct val="90000"/>
              </a:lnSpc>
              <a:spcBef>
                <a:spcPts val="0"/>
              </a:spcBef>
              <a:spcAft>
                <a:spcPts val="0"/>
              </a:spcAft>
              <a:buClr>
                <a:schemeClr val="dk1"/>
              </a:buClr>
              <a:buSzPct val="70707"/>
              <a:buFont typeface="Roboto"/>
              <a:buNone/>
            </a:pPr>
            <a:r>
              <a:rPr lang="en-US"/>
              <a:t>Common Terminology: Read Length</a:t>
            </a:r>
            <a:endParaRPr/>
          </a:p>
        </p:txBody>
      </p:sp>
      <p:grpSp>
        <p:nvGrpSpPr>
          <p:cNvPr id="354" name="Google Shape;354;p14"/>
          <p:cNvGrpSpPr/>
          <p:nvPr/>
        </p:nvGrpSpPr>
        <p:grpSpPr>
          <a:xfrm>
            <a:off x="369001" y="2076792"/>
            <a:ext cx="4477167" cy="503184"/>
            <a:chOff x="276750" y="1777050"/>
            <a:chExt cx="3357875" cy="377388"/>
          </a:xfrm>
        </p:grpSpPr>
        <p:cxnSp>
          <p:nvCxnSpPr>
            <p:cNvPr id="355" name="Google Shape;355;p14"/>
            <p:cNvCxnSpPr/>
            <p:nvPr/>
          </p:nvCxnSpPr>
          <p:spPr>
            <a:xfrm>
              <a:off x="2472425" y="1809750"/>
              <a:ext cx="1162200" cy="0"/>
            </a:xfrm>
            <a:prstGeom prst="straightConnector1">
              <a:avLst/>
            </a:prstGeom>
            <a:noFill/>
            <a:ln w="9525" cap="flat" cmpd="sng">
              <a:solidFill>
                <a:schemeClr val="dk2"/>
              </a:solidFill>
              <a:prstDash val="solid"/>
              <a:round/>
              <a:headEnd type="triangle" w="med" len="med"/>
              <a:tailEnd type="triangle" w="med" len="med"/>
            </a:ln>
          </p:spPr>
        </p:cxnSp>
        <p:sp>
          <p:nvSpPr>
            <p:cNvPr id="356" name="Google Shape;356;p14"/>
            <p:cNvSpPr txBox="1"/>
            <p:nvPr/>
          </p:nvSpPr>
          <p:spPr>
            <a:xfrm>
              <a:off x="276750" y="1777050"/>
              <a:ext cx="1703400" cy="301200"/>
            </a:xfrm>
            <a:prstGeom prst="rect">
              <a:avLst/>
            </a:prstGeom>
            <a:noFill/>
            <a:ln>
              <a:noFill/>
            </a:ln>
          </p:spPr>
          <p:txBody>
            <a:bodyPr spcFirstLastPara="1" wrap="square" lIns="121900" tIns="121900" rIns="121900" bIns="121900" anchor="ctr" anchorCtr="0">
              <a:noAutofit/>
            </a:bodyPr>
            <a:lstStyle/>
            <a:p>
              <a:pPr marL="0" marR="0" lvl="0" indent="0" algn="r" rtl="0">
                <a:spcBef>
                  <a:spcPts val="0"/>
                </a:spcBef>
                <a:spcAft>
                  <a:spcPts val="0"/>
                </a:spcAft>
                <a:buNone/>
              </a:pPr>
              <a:r>
                <a:rPr lang="en-US" sz="2133">
                  <a:solidFill>
                    <a:schemeClr val="dk1"/>
                  </a:solidFill>
                  <a:latin typeface="Arial"/>
                  <a:ea typeface="Arial"/>
                  <a:cs typeface="Arial"/>
                  <a:sym typeface="Arial"/>
                </a:rPr>
                <a:t>Read length</a:t>
              </a:r>
              <a:endParaRPr sz="2133">
                <a:solidFill>
                  <a:schemeClr val="dk1"/>
                </a:solidFill>
                <a:latin typeface="Arial"/>
                <a:ea typeface="Arial"/>
                <a:cs typeface="Arial"/>
                <a:sym typeface="Arial"/>
              </a:endParaRPr>
            </a:p>
          </p:txBody>
        </p:sp>
        <p:sp>
          <p:nvSpPr>
            <p:cNvPr id="357" name="Google Shape;357;p14"/>
            <p:cNvSpPr txBox="1"/>
            <p:nvPr/>
          </p:nvSpPr>
          <p:spPr>
            <a:xfrm>
              <a:off x="2477225" y="1853238"/>
              <a:ext cx="1157400" cy="301200"/>
            </a:xfrm>
            <a:prstGeom prst="rect">
              <a:avLst/>
            </a:prstGeom>
            <a:noFill/>
            <a:ln>
              <a:noFill/>
            </a:ln>
          </p:spPr>
          <p:txBody>
            <a:bodyPr spcFirstLastPara="1" wrap="square" lIns="121900" tIns="121900" rIns="121900" bIns="121900" anchor="ctr" anchorCtr="0">
              <a:noAutofit/>
            </a:bodyPr>
            <a:lstStyle/>
            <a:p>
              <a:pPr marL="0" marR="0" lvl="0" indent="0" algn="ctr" rtl="0">
                <a:spcBef>
                  <a:spcPts val="0"/>
                </a:spcBef>
                <a:spcAft>
                  <a:spcPts val="0"/>
                </a:spcAft>
                <a:buNone/>
              </a:pPr>
              <a:r>
                <a:rPr lang="en-US" sz="2400">
                  <a:solidFill>
                    <a:schemeClr val="dk1"/>
                  </a:solidFill>
                  <a:latin typeface="Arial"/>
                  <a:ea typeface="Arial"/>
                  <a:cs typeface="Arial"/>
                  <a:sym typeface="Arial"/>
                </a:rPr>
                <a:t>100 bp</a:t>
              </a:r>
              <a:endParaRPr sz="2400">
                <a:solidFill>
                  <a:schemeClr val="dk1"/>
                </a:solidFill>
                <a:latin typeface="Arial"/>
                <a:ea typeface="Arial"/>
                <a:cs typeface="Arial"/>
                <a:sym typeface="Arial"/>
              </a:endParaRPr>
            </a:p>
          </p:txBody>
        </p:sp>
      </p:grpSp>
      <p:grpSp>
        <p:nvGrpSpPr>
          <p:cNvPr id="358" name="Google Shape;358;p14"/>
          <p:cNvGrpSpPr/>
          <p:nvPr/>
        </p:nvGrpSpPr>
        <p:grpSpPr>
          <a:xfrm>
            <a:off x="369001" y="3048791"/>
            <a:ext cx="8047567" cy="401600"/>
            <a:chOff x="276750" y="2656925"/>
            <a:chExt cx="6035675" cy="301200"/>
          </a:xfrm>
        </p:grpSpPr>
        <p:cxnSp>
          <p:nvCxnSpPr>
            <p:cNvPr id="359" name="Google Shape;359;p14"/>
            <p:cNvCxnSpPr/>
            <p:nvPr/>
          </p:nvCxnSpPr>
          <p:spPr>
            <a:xfrm>
              <a:off x="2096225" y="2807525"/>
              <a:ext cx="4216200" cy="0"/>
            </a:xfrm>
            <a:prstGeom prst="straightConnector1">
              <a:avLst/>
            </a:prstGeom>
            <a:noFill/>
            <a:ln w="152400" cap="flat" cmpd="sng">
              <a:solidFill>
                <a:srgbClr val="C55A11"/>
              </a:solidFill>
              <a:prstDash val="solid"/>
              <a:round/>
              <a:headEnd type="none" w="sm" len="sm"/>
              <a:tailEnd type="none" w="sm" len="sm"/>
            </a:ln>
          </p:spPr>
        </p:cxnSp>
        <p:sp>
          <p:nvSpPr>
            <p:cNvPr id="360" name="Google Shape;360;p14"/>
            <p:cNvSpPr txBox="1"/>
            <p:nvPr/>
          </p:nvSpPr>
          <p:spPr>
            <a:xfrm>
              <a:off x="276750" y="2656925"/>
              <a:ext cx="1703400" cy="301200"/>
            </a:xfrm>
            <a:prstGeom prst="rect">
              <a:avLst/>
            </a:prstGeom>
            <a:noFill/>
            <a:ln>
              <a:noFill/>
            </a:ln>
          </p:spPr>
          <p:txBody>
            <a:bodyPr spcFirstLastPara="1" wrap="square" lIns="121900" tIns="121900" rIns="121900" bIns="121900" anchor="ctr" anchorCtr="0">
              <a:noAutofit/>
            </a:bodyPr>
            <a:lstStyle/>
            <a:p>
              <a:pPr marL="0" marR="0" lvl="0" indent="0" algn="r" rtl="0">
                <a:spcBef>
                  <a:spcPts val="0"/>
                </a:spcBef>
                <a:spcAft>
                  <a:spcPts val="0"/>
                </a:spcAft>
                <a:buNone/>
              </a:pPr>
              <a:r>
                <a:rPr lang="en-US" sz="2133">
                  <a:solidFill>
                    <a:schemeClr val="dk1"/>
                  </a:solidFill>
                  <a:latin typeface="Arial"/>
                  <a:ea typeface="Arial"/>
                  <a:cs typeface="Arial"/>
                  <a:sym typeface="Arial"/>
                </a:rPr>
                <a:t>Reference</a:t>
              </a:r>
              <a:endParaRPr sz="2133">
                <a:solidFill>
                  <a:schemeClr val="dk1"/>
                </a:solidFill>
                <a:latin typeface="Arial"/>
                <a:ea typeface="Arial"/>
                <a:cs typeface="Arial"/>
                <a:sym typeface="Arial"/>
              </a:endParaRPr>
            </a:p>
          </p:txBody>
        </p:sp>
      </p:grpSp>
      <p:grpSp>
        <p:nvGrpSpPr>
          <p:cNvPr id="361" name="Google Shape;361;p14"/>
          <p:cNvGrpSpPr/>
          <p:nvPr/>
        </p:nvGrpSpPr>
        <p:grpSpPr>
          <a:xfrm>
            <a:off x="146001" y="1369000"/>
            <a:ext cx="5192567" cy="462400"/>
            <a:chOff x="109500" y="1026750"/>
            <a:chExt cx="3894425" cy="346800"/>
          </a:xfrm>
        </p:grpSpPr>
        <p:cxnSp>
          <p:nvCxnSpPr>
            <p:cNvPr id="362" name="Google Shape;362;p14"/>
            <p:cNvCxnSpPr/>
            <p:nvPr/>
          </p:nvCxnSpPr>
          <p:spPr>
            <a:xfrm>
              <a:off x="2477225" y="1200150"/>
              <a:ext cx="1152600" cy="0"/>
            </a:xfrm>
            <a:prstGeom prst="straightConnector1">
              <a:avLst/>
            </a:prstGeom>
            <a:noFill/>
            <a:ln w="152400" cap="flat" cmpd="sng">
              <a:solidFill>
                <a:srgbClr val="B868B4"/>
              </a:solidFill>
              <a:prstDash val="solid"/>
              <a:round/>
              <a:headEnd type="none" w="sm" len="sm"/>
              <a:tailEnd type="none" w="sm" len="sm"/>
            </a:ln>
          </p:spPr>
        </p:cxnSp>
        <p:sp>
          <p:nvSpPr>
            <p:cNvPr id="363" name="Google Shape;363;p14"/>
            <p:cNvSpPr txBox="1"/>
            <p:nvPr/>
          </p:nvSpPr>
          <p:spPr>
            <a:xfrm>
              <a:off x="109500" y="1049550"/>
              <a:ext cx="1870800" cy="301200"/>
            </a:xfrm>
            <a:prstGeom prst="rect">
              <a:avLst/>
            </a:prstGeom>
            <a:noFill/>
            <a:ln>
              <a:noFill/>
            </a:ln>
          </p:spPr>
          <p:txBody>
            <a:bodyPr spcFirstLastPara="1" wrap="square" lIns="121900" tIns="121900" rIns="121900" bIns="121900" anchor="ctr" anchorCtr="0">
              <a:noAutofit/>
            </a:bodyPr>
            <a:lstStyle/>
            <a:p>
              <a:pPr marL="0" marR="0" lvl="0" indent="0" algn="r" rtl="0">
                <a:spcBef>
                  <a:spcPts val="0"/>
                </a:spcBef>
                <a:spcAft>
                  <a:spcPts val="0"/>
                </a:spcAft>
                <a:buNone/>
              </a:pPr>
              <a:r>
                <a:rPr lang="en-US" sz="2133">
                  <a:solidFill>
                    <a:schemeClr val="dk1"/>
                  </a:solidFill>
                  <a:latin typeface="Arial"/>
                  <a:ea typeface="Arial"/>
                  <a:cs typeface="Arial"/>
                  <a:sym typeface="Arial"/>
                </a:rPr>
                <a:t>Sequencing read</a:t>
              </a:r>
              <a:endParaRPr sz="2133">
                <a:solidFill>
                  <a:schemeClr val="dk1"/>
                </a:solidFill>
                <a:latin typeface="Arial"/>
                <a:ea typeface="Arial"/>
                <a:cs typeface="Arial"/>
                <a:sym typeface="Arial"/>
              </a:endParaRPr>
            </a:p>
          </p:txBody>
        </p:sp>
        <p:sp>
          <p:nvSpPr>
            <p:cNvPr id="364" name="Google Shape;364;p14"/>
            <p:cNvSpPr txBox="1"/>
            <p:nvPr/>
          </p:nvSpPr>
          <p:spPr>
            <a:xfrm>
              <a:off x="2098325" y="1026750"/>
              <a:ext cx="374100" cy="346800"/>
            </a:xfrm>
            <a:prstGeom prst="rect">
              <a:avLst/>
            </a:prstGeom>
            <a:noFill/>
            <a:ln>
              <a:noFill/>
            </a:ln>
          </p:spPr>
          <p:txBody>
            <a:bodyPr spcFirstLastPara="1" wrap="square" lIns="121900" tIns="121900" rIns="121900" bIns="121900" anchor="ctr" anchorCtr="0">
              <a:noAutofit/>
            </a:bodyPr>
            <a:lstStyle/>
            <a:p>
              <a:pPr marL="0" marR="0" lvl="0" indent="0" algn="r" rtl="0">
                <a:spcBef>
                  <a:spcPts val="0"/>
                </a:spcBef>
                <a:spcAft>
                  <a:spcPts val="0"/>
                </a:spcAft>
                <a:buNone/>
              </a:pPr>
              <a:r>
                <a:rPr lang="en-US" sz="1600">
                  <a:solidFill>
                    <a:schemeClr val="dk1"/>
                  </a:solidFill>
                  <a:latin typeface="Arial"/>
                  <a:ea typeface="Arial"/>
                  <a:cs typeface="Arial"/>
                  <a:sym typeface="Arial"/>
                </a:rPr>
                <a:t>5’</a:t>
              </a:r>
              <a:endParaRPr sz="1600">
                <a:solidFill>
                  <a:schemeClr val="dk1"/>
                </a:solidFill>
                <a:latin typeface="Arial"/>
                <a:ea typeface="Arial"/>
                <a:cs typeface="Arial"/>
                <a:sym typeface="Arial"/>
              </a:endParaRPr>
            </a:p>
          </p:txBody>
        </p:sp>
        <p:sp>
          <p:nvSpPr>
            <p:cNvPr id="365" name="Google Shape;365;p14"/>
            <p:cNvSpPr txBox="1"/>
            <p:nvPr/>
          </p:nvSpPr>
          <p:spPr>
            <a:xfrm>
              <a:off x="3629825" y="1026750"/>
              <a:ext cx="374100" cy="346800"/>
            </a:xfrm>
            <a:prstGeom prst="rect">
              <a:avLst/>
            </a:prstGeom>
            <a:noFill/>
            <a:ln>
              <a:noFill/>
            </a:ln>
          </p:spPr>
          <p:txBody>
            <a:bodyPr spcFirstLastPara="1" wrap="square" lIns="121900" tIns="121900" rIns="121900" bIns="121900" anchor="ctr" anchorCtr="0">
              <a:noAutofit/>
            </a:bodyPr>
            <a:lstStyle/>
            <a:p>
              <a:pPr marL="0" marR="0" lvl="0" indent="0" algn="r" rtl="0">
                <a:spcBef>
                  <a:spcPts val="0"/>
                </a:spcBef>
                <a:spcAft>
                  <a:spcPts val="0"/>
                </a:spcAft>
                <a:buNone/>
              </a:pPr>
              <a:r>
                <a:rPr lang="en-US" sz="1600">
                  <a:solidFill>
                    <a:schemeClr val="dk1"/>
                  </a:solidFill>
                  <a:latin typeface="Arial"/>
                  <a:ea typeface="Arial"/>
                  <a:cs typeface="Arial"/>
                  <a:sym typeface="Arial"/>
                </a:rPr>
                <a:t>3’</a:t>
              </a:r>
              <a:endParaRPr sz="1600">
                <a:solidFill>
                  <a:schemeClr val="dk1"/>
                </a:solidFill>
                <a:latin typeface="Arial"/>
                <a:ea typeface="Arial"/>
                <a:cs typeface="Arial"/>
                <a:sym typeface="Arial"/>
              </a:endParaRPr>
            </a:p>
          </p:txBody>
        </p:sp>
      </p:grpSp>
      <p:grpSp>
        <p:nvGrpSpPr>
          <p:cNvPr id="366" name="Google Shape;366;p14"/>
          <p:cNvGrpSpPr/>
          <p:nvPr/>
        </p:nvGrpSpPr>
        <p:grpSpPr>
          <a:xfrm>
            <a:off x="369001" y="3970987"/>
            <a:ext cx="4165967" cy="502333"/>
            <a:chOff x="276750" y="3458300"/>
            <a:chExt cx="3124475" cy="376750"/>
          </a:xfrm>
        </p:grpSpPr>
        <p:sp>
          <p:nvSpPr>
            <p:cNvPr id="367" name="Google Shape;367;p14"/>
            <p:cNvSpPr txBox="1"/>
            <p:nvPr/>
          </p:nvSpPr>
          <p:spPr>
            <a:xfrm>
              <a:off x="276750" y="3530250"/>
              <a:ext cx="1703400" cy="301200"/>
            </a:xfrm>
            <a:prstGeom prst="rect">
              <a:avLst/>
            </a:prstGeom>
            <a:noFill/>
            <a:ln>
              <a:noFill/>
            </a:ln>
          </p:spPr>
          <p:txBody>
            <a:bodyPr spcFirstLastPara="1" wrap="square" lIns="121900" tIns="121900" rIns="121900" bIns="121900" anchor="ctr" anchorCtr="0">
              <a:noAutofit/>
            </a:bodyPr>
            <a:lstStyle/>
            <a:p>
              <a:pPr marL="0" marR="0" lvl="0" indent="0" algn="r" rtl="0">
                <a:spcBef>
                  <a:spcPts val="0"/>
                </a:spcBef>
                <a:spcAft>
                  <a:spcPts val="0"/>
                </a:spcAft>
                <a:buNone/>
              </a:pPr>
              <a:r>
                <a:rPr lang="en-US" sz="2133">
                  <a:solidFill>
                    <a:schemeClr val="dk1"/>
                  </a:solidFill>
                  <a:latin typeface="Arial"/>
                  <a:ea typeface="Arial"/>
                  <a:cs typeface="Arial"/>
                  <a:sym typeface="Arial"/>
                </a:rPr>
                <a:t>Single-end sequencing</a:t>
              </a:r>
              <a:endParaRPr sz="2133">
                <a:solidFill>
                  <a:schemeClr val="dk1"/>
                </a:solidFill>
                <a:latin typeface="Arial"/>
                <a:ea typeface="Arial"/>
                <a:cs typeface="Arial"/>
                <a:sym typeface="Arial"/>
              </a:endParaRPr>
            </a:p>
          </p:txBody>
        </p:sp>
        <p:cxnSp>
          <p:nvCxnSpPr>
            <p:cNvPr id="368" name="Google Shape;368;p14"/>
            <p:cNvCxnSpPr/>
            <p:nvPr/>
          </p:nvCxnSpPr>
          <p:spPr>
            <a:xfrm>
              <a:off x="2248625" y="3606450"/>
              <a:ext cx="1152600" cy="0"/>
            </a:xfrm>
            <a:prstGeom prst="straightConnector1">
              <a:avLst/>
            </a:prstGeom>
            <a:noFill/>
            <a:ln w="76200" cap="flat" cmpd="sng">
              <a:solidFill>
                <a:srgbClr val="B868B4"/>
              </a:solidFill>
              <a:prstDash val="solid"/>
              <a:round/>
              <a:headEnd type="none" w="sm" len="sm"/>
              <a:tailEnd type="none" w="sm" len="sm"/>
            </a:ln>
          </p:spPr>
        </p:cxnSp>
        <p:cxnSp>
          <p:nvCxnSpPr>
            <p:cNvPr id="369" name="Google Shape;369;p14"/>
            <p:cNvCxnSpPr/>
            <p:nvPr/>
          </p:nvCxnSpPr>
          <p:spPr>
            <a:xfrm>
              <a:off x="2248625" y="3835050"/>
              <a:ext cx="1152600" cy="0"/>
            </a:xfrm>
            <a:prstGeom prst="straightConnector1">
              <a:avLst/>
            </a:prstGeom>
            <a:noFill/>
            <a:ln w="76200" cap="flat" cmpd="sng">
              <a:solidFill>
                <a:srgbClr val="B868B4"/>
              </a:solidFill>
              <a:prstDash val="solid"/>
              <a:round/>
              <a:headEnd type="none" w="sm" len="sm"/>
              <a:tailEnd type="none" w="sm" len="sm"/>
            </a:ln>
          </p:spPr>
        </p:cxnSp>
        <p:cxnSp>
          <p:nvCxnSpPr>
            <p:cNvPr id="370" name="Google Shape;370;p14"/>
            <p:cNvCxnSpPr/>
            <p:nvPr/>
          </p:nvCxnSpPr>
          <p:spPr>
            <a:xfrm>
              <a:off x="2243825" y="3458300"/>
              <a:ext cx="466500" cy="0"/>
            </a:xfrm>
            <a:prstGeom prst="straightConnector1">
              <a:avLst/>
            </a:prstGeom>
            <a:noFill/>
            <a:ln w="9525" cap="flat" cmpd="sng">
              <a:solidFill>
                <a:schemeClr val="dk2"/>
              </a:solidFill>
              <a:prstDash val="solid"/>
              <a:round/>
              <a:headEnd type="none" w="sm" len="sm"/>
              <a:tailEnd type="triangle" w="med" len="med"/>
            </a:ln>
          </p:spPr>
        </p:cxnSp>
      </p:grpSp>
      <p:grpSp>
        <p:nvGrpSpPr>
          <p:cNvPr id="371" name="Google Shape;371;p14"/>
          <p:cNvGrpSpPr/>
          <p:nvPr/>
        </p:nvGrpSpPr>
        <p:grpSpPr>
          <a:xfrm>
            <a:off x="5601100" y="3842955"/>
            <a:ext cx="4181333" cy="704103"/>
            <a:chOff x="4200825" y="3458288"/>
            <a:chExt cx="3136000" cy="528077"/>
          </a:xfrm>
        </p:grpSpPr>
        <p:sp>
          <p:nvSpPr>
            <p:cNvPr id="372" name="Google Shape;372;p14"/>
            <p:cNvSpPr txBox="1"/>
            <p:nvPr/>
          </p:nvSpPr>
          <p:spPr>
            <a:xfrm>
              <a:off x="4200825" y="3530238"/>
              <a:ext cx="1703400" cy="301200"/>
            </a:xfrm>
            <a:prstGeom prst="rect">
              <a:avLst/>
            </a:prstGeom>
            <a:noFill/>
            <a:ln>
              <a:noFill/>
            </a:ln>
          </p:spPr>
          <p:txBody>
            <a:bodyPr spcFirstLastPara="1" wrap="square" lIns="121900" tIns="121900" rIns="121900" bIns="121900" anchor="ctr" anchorCtr="0">
              <a:noAutofit/>
            </a:bodyPr>
            <a:lstStyle/>
            <a:p>
              <a:pPr marL="0" marR="0" lvl="0" indent="0" algn="r" rtl="0">
                <a:spcBef>
                  <a:spcPts val="0"/>
                </a:spcBef>
                <a:spcAft>
                  <a:spcPts val="0"/>
                </a:spcAft>
                <a:buNone/>
              </a:pPr>
              <a:r>
                <a:rPr lang="en-US" sz="2133">
                  <a:solidFill>
                    <a:schemeClr val="dk1"/>
                  </a:solidFill>
                  <a:latin typeface="Arial"/>
                  <a:ea typeface="Arial"/>
                  <a:cs typeface="Arial"/>
                  <a:sym typeface="Arial"/>
                </a:rPr>
                <a:t>Paired-end sequencing</a:t>
              </a:r>
              <a:endParaRPr sz="2133">
                <a:solidFill>
                  <a:schemeClr val="dk1"/>
                </a:solidFill>
                <a:latin typeface="Arial"/>
                <a:ea typeface="Arial"/>
                <a:cs typeface="Arial"/>
                <a:sym typeface="Arial"/>
              </a:endParaRPr>
            </a:p>
          </p:txBody>
        </p:sp>
        <p:cxnSp>
          <p:nvCxnSpPr>
            <p:cNvPr id="373" name="Google Shape;373;p14"/>
            <p:cNvCxnSpPr/>
            <p:nvPr/>
          </p:nvCxnSpPr>
          <p:spPr>
            <a:xfrm>
              <a:off x="6184225" y="3606438"/>
              <a:ext cx="1152600" cy="0"/>
            </a:xfrm>
            <a:prstGeom prst="straightConnector1">
              <a:avLst/>
            </a:prstGeom>
            <a:noFill/>
            <a:ln w="76200" cap="flat" cmpd="sng">
              <a:solidFill>
                <a:srgbClr val="B868B4"/>
              </a:solidFill>
              <a:prstDash val="solid"/>
              <a:round/>
              <a:headEnd type="none" w="sm" len="sm"/>
              <a:tailEnd type="none" w="sm" len="sm"/>
            </a:ln>
          </p:spPr>
        </p:cxnSp>
        <p:cxnSp>
          <p:nvCxnSpPr>
            <p:cNvPr id="374" name="Google Shape;374;p14"/>
            <p:cNvCxnSpPr/>
            <p:nvPr/>
          </p:nvCxnSpPr>
          <p:spPr>
            <a:xfrm>
              <a:off x="6184225" y="3835038"/>
              <a:ext cx="1152600" cy="0"/>
            </a:xfrm>
            <a:prstGeom prst="straightConnector1">
              <a:avLst/>
            </a:prstGeom>
            <a:noFill/>
            <a:ln w="76200" cap="flat" cmpd="sng">
              <a:solidFill>
                <a:srgbClr val="B868B4"/>
              </a:solidFill>
              <a:prstDash val="solid"/>
              <a:round/>
              <a:headEnd type="none" w="sm" len="sm"/>
              <a:tailEnd type="none" w="sm" len="sm"/>
            </a:ln>
          </p:spPr>
        </p:cxnSp>
        <p:cxnSp>
          <p:nvCxnSpPr>
            <p:cNvPr id="375" name="Google Shape;375;p14"/>
            <p:cNvCxnSpPr/>
            <p:nvPr/>
          </p:nvCxnSpPr>
          <p:spPr>
            <a:xfrm>
              <a:off x="6179425" y="3458288"/>
              <a:ext cx="466500" cy="0"/>
            </a:xfrm>
            <a:prstGeom prst="straightConnector1">
              <a:avLst/>
            </a:prstGeom>
            <a:noFill/>
            <a:ln w="9525" cap="flat" cmpd="sng">
              <a:solidFill>
                <a:schemeClr val="dk2"/>
              </a:solidFill>
              <a:prstDash val="solid"/>
              <a:round/>
              <a:headEnd type="none" w="sm" len="sm"/>
              <a:tailEnd type="triangle" w="med" len="med"/>
            </a:ln>
          </p:spPr>
        </p:cxnSp>
        <p:cxnSp>
          <p:nvCxnSpPr>
            <p:cNvPr id="376" name="Google Shape;376;p14"/>
            <p:cNvCxnSpPr/>
            <p:nvPr/>
          </p:nvCxnSpPr>
          <p:spPr>
            <a:xfrm>
              <a:off x="6870325" y="3986365"/>
              <a:ext cx="466500" cy="0"/>
            </a:xfrm>
            <a:prstGeom prst="straightConnector1">
              <a:avLst/>
            </a:prstGeom>
            <a:noFill/>
            <a:ln w="9525" cap="flat" cmpd="sng">
              <a:solidFill>
                <a:schemeClr val="dk2"/>
              </a:solidFill>
              <a:prstDash val="solid"/>
              <a:round/>
              <a:headEnd type="triangle" w="med" len="med"/>
              <a:tailEnd type="none" w="sm" len="sm"/>
            </a:ln>
          </p:spPr>
        </p:cxnSp>
      </p:grpSp>
      <p:graphicFrame>
        <p:nvGraphicFramePr>
          <p:cNvPr id="378" name="Google Shape;378;p14"/>
          <p:cNvGraphicFramePr/>
          <p:nvPr/>
        </p:nvGraphicFramePr>
        <p:xfrm>
          <a:off x="2991768" y="5101774"/>
          <a:ext cx="5593725" cy="1480820"/>
        </p:xfrm>
        <a:graphic>
          <a:graphicData uri="http://schemas.openxmlformats.org/drawingml/2006/table">
            <a:tbl>
              <a:tblPr>
                <a:noFill/>
                <a:tableStyleId>{D78C12EC-E51D-437B-AB1F-C891E92063A1}</a:tableStyleId>
              </a:tblPr>
              <a:tblGrid>
                <a:gridCol w="3079850">
                  <a:extLst>
                    <a:ext uri="{9D8B030D-6E8A-4147-A177-3AD203B41FA5}">
                      <a16:colId xmlns:a16="http://schemas.microsoft.com/office/drawing/2014/main" val="20000"/>
                    </a:ext>
                  </a:extLst>
                </a:gridCol>
                <a:gridCol w="2513875">
                  <a:extLst>
                    <a:ext uri="{9D8B030D-6E8A-4147-A177-3AD203B41FA5}">
                      <a16:colId xmlns:a16="http://schemas.microsoft.com/office/drawing/2014/main" val="20001"/>
                    </a:ext>
                  </a:extLst>
                </a:gridCol>
              </a:tblGrid>
              <a:tr h="203200">
                <a:tc>
                  <a:txBody>
                    <a:bodyPr/>
                    <a:lstStyle/>
                    <a:p>
                      <a:pPr marL="0" marR="0" lvl="0" indent="0" algn="ctr" rtl="0">
                        <a:lnSpc>
                          <a:spcPct val="150000"/>
                        </a:lnSpc>
                        <a:spcBef>
                          <a:spcPts val="0"/>
                        </a:spcBef>
                        <a:spcAft>
                          <a:spcPts val="0"/>
                        </a:spcAft>
                        <a:buNone/>
                      </a:pPr>
                      <a:r>
                        <a:rPr lang="en-US" sz="1800" b="1" u="none" strike="noStrike" cap="none">
                          <a:latin typeface="Arial"/>
                          <a:ea typeface="Arial"/>
                          <a:cs typeface="Arial"/>
                          <a:sym typeface="Arial"/>
                        </a:rPr>
                        <a:t>Application</a:t>
                      </a:r>
                      <a:endParaRPr sz="1800" b="1" i="0" u="none" strike="noStrike" cap="none">
                        <a:solidFill>
                          <a:srgbClr val="000000"/>
                        </a:solidFill>
                        <a:latin typeface="Arial"/>
                        <a:ea typeface="Arial"/>
                        <a:cs typeface="Arial"/>
                        <a:sym typeface="Arial"/>
                      </a:endParaRPr>
                    </a:p>
                  </a:txBody>
                  <a:tcPr marL="9525" marR="9525" marT="9525" marB="0" anchor="b"/>
                </a:tc>
                <a:tc>
                  <a:txBody>
                    <a:bodyPr/>
                    <a:lstStyle/>
                    <a:p>
                      <a:pPr marL="0" marR="0" lvl="0" indent="0" algn="ctr" rtl="0">
                        <a:lnSpc>
                          <a:spcPct val="150000"/>
                        </a:lnSpc>
                        <a:spcBef>
                          <a:spcPts val="0"/>
                        </a:spcBef>
                        <a:spcAft>
                          <a:spcPts val="0"/>
                        </a:spcAft>
                        <a:buNone/>
                      </a:pPr>
                      <a:r>
                        <a:rPr lang="en-US" sz="1800" b="1" u="none" strike="noStrike" cap="none">
                          <a:latin typeface="Arial"/>
                          <a:ea typeface="Arial"/>
                          <a:cs typeface="Arial"/>
                          <a:sym typeface="Arial"/>
                        </a:rPr>
                        <a:t>Read length</a:t>
                      </a:r>
                      <a:endParaRPr sz="1800" b="1" i="0" u="none" strike="noStrike" cap="none">
                        <a:solidFill>
                          <a:srgbClr val="000000"/>
                        </a:solidFill>
                        <a:latin typeface="Arial"/>
                        <a:ea typeface="Arial"/>
                        <a:cs typeface="Arial"/>
                        <a:sym typeface="Arial"/>
                      </a:endParaRPr>
                    </a:p>
                  </a:txBody>
                  <a:tcPr marL="9525" marR="9525" marT="9525" marB="0" anchor="b"/>
                </a:tc>
                <a:extLst>
                  <a:ext uri="{0D108BD9-81ED-4DB2-BD59-A6C34878D82A}">
                    <a16:rowId xmlns:a16="http://schemas.microsoft.com/office/drawing/2014/main" val="10000"/>
                  </a:ext>
                </a:extLst>
              </a:tr>
              <a:tr h="203200">
                <a:tc>
                  <a:txBody>
                    <a:bodyPr/>
                    <a:lstStyle/>
                    <a:p>
                      <a:pPr marL="0" marR="0" lvl="0" indent="0" algn="ctr" rtl="0">
                        <a:lnSpc>
                          <a:spcPct val="150000"/>
                        </a:lnSpc>
                        <a:spcBef>
                          <a:spcPts val="0"/>
                        </a:spcBef>
                        <a:spcAft>
                          <a:spcPts val="0"/>
                        </a:spcAft>
                        <a:buNone/>
                      </a:pPr>
                      <a:r>
                        <a:rPr lang="en-US" sz="1800" u="none" strike="noStrike" cap="none">
                          <a:latin typeface="Arial"/>
                          <a:ea typeface="Arial"/>
                          <a:cs typeface="Arial"/>
                          <a:sym typeface="Arial"/>
                        </a:rPr>
                        <a:t>Transcriptome analysis</a:t>
                      </a:r>
                      <a:endParaRPr sz="1800" b="0" i="0" u="none" strike="noStrike" cap="none">
                        <a:solidFill>
                          <a:srgbClr val="000000"/>
                        </a:solidFill>
                        <a:latin typeface="Arial"/>
                        <a:ea typeface="Arial"/>
                        <a:cs typeface="Arial"/>
                        <a:sym typeface="Arial"/>
                      </a:endParaRPr>
                    </a:p>
                  </a:txBody>
                  <a:tcPr marL="9525" marR="9525" marT="9525" marB="0" anchor="b"/>
                </a:tc>
                <a:tc>
                  <a:txBody>
                    <a:bodyPr/>
                    <a:lstStyle/>
                    <a:p>
                      <a:pPr marL="0" marR="0" lvl="0" indent="0" algn="ctr" rtl="0">
                        <a:lnSpc>
                          <a:spcPct val="150000"/>
                        </a:lnSpc>
                        <a:spcBef>
                          <a:spcPts val="0"/>
                        </a:spcBef>
                        <a:spcAft>
                          <a:spcPts val="0"/>
                        </a:spcAft>
                        <a:buNone/>
                      </a:pPr>
                      <a:r>
                        <a:rPr lang="en-US" sz="1800" u="none" strike="noStrike" cap="none">
                          <a:latin typeface="Arial"/>
                          <a:ea typeface="Arial"/>
                          <a:cs typeface="Arial"/>
                          <a:sym typeface="Arial"/>
                        </a:rPr>
                        <a:t>2 x 75 bp</a:t>
                      </a:r>
                      <a:endParaRPr sz="1800" b="0" i="0" u="none" strike="noStrike" cap="none">
                        <a:solidFill>
                          <a:srgbClr val="000000"/>
                        </a:solidFill>
                        <a:latin typeface="Arial"/>
                        <a:ea typeface="Arial"/>
                        <a:cs typeface="Arial"/>
                        <a:sym typeface="Arial"/>
                      </a:endParaRPr>
                    </a:p>
                  </a:txBody>
                  <a:tcPr marL="9525" marR="9525" marT="9525" marB="0" anchor="b"/>
                </a:tc>
                <a:extLst>
                  <a:ext uri="{0D108BD9-81ED-4DB2-BD59-A6C34878D82A}">
                    <a16:rowId xmlns:a16="http://schemas.microsoft.com/office/drawing/2014/main" val="10001"/>
                  </a:ext>
                </a:extLst>
              </a:tr>
              <a:tr h="203200">
                <a:tc>
                  <a:txBody>
                    <a:bodyPr/>
                    <a:lstStyle/>
                    <a:p>
                      <a:pPr marL="0" marR="0" lvl="0" indent="0" algn="ctr" rtl="0">
                        <a:lnSpc>
                          <a:spcPct val="150000"/>
                        </a:lnSpc>
                        <a:spcBef>
                          <a:spcPts val="0"/>
                        </a:spcBef>
                        <a:spcAft>
                          <a:spcPts val="0"/>
                        </a:spcAft>
                        <a:buNone/>
                      </a:pPr>
                      <a:r>
                        <a:rPr lang="en-US" sz="1800" u="none" strike="noStrike" cap="none">
                          <a:latin typeface="Arial"/>
                          <a:ea typeface="Arial"/>
                          <a:cs typeface="Arial"/>
                          <a:sym typeface="Arial"/>
                        </a:rPr>
                        <a:t>Gene expression profiling</a:t>
                      </a:r>
                      <a:endParaRPr sz="1800" b="0" i="0" u="none" strike="noStrike" cap="none">
                        <a:solidFill>
                          <a:srgbClr val="000000"/>
                        </a:solidFill>
                        <a:latin typeface="Arial"/>
                        <a:ea typeface="Arial"/>
                        <a:cs typeface="Arial"/>
                        <a:sym typeface="Arial"/>
                      </a:endParaRPr>
                    </a:p>
                  </a:txBody>
                  <a:tcPr marL="9525" marR="9525" marT="9525" marB="0" anchor="b"/>
                </a:tc>
                <a:tc>
                  <a:txBody>
                    <a:bodyPr/>
                    <a:lstStyle/>
                    <a:p>
                      <a:pPr marL="0" marR="0" lvl="0" indent="0" algn="ctr" rtl="0">
                        <a:lnSpc>
                          <a:spcPct val="150000"/>
                        </a:lnSpc>
                        <a:spcBef>
                          <a:spcPts val="0"/>
                        </a:spcBef>
                        <a:spcAft>
                          <a:spcPts val="0"/>
                        </a:spcAft>
                        <a:buNone/>
                      </a:pPr>
                      <a:r>
                        <a:rPr lang="en-US" sz="1800" u="none" strike="noStrike" cap="none">
                          <a:latin typeface="Arial"/>
                          <a:ea typeface="Arial"/>
                          <a:cs typeface="Arial"/>
                          <a:sym typeface="Arial"/>
                        </a:rPr>
                        <a:t>1 x 50 bp</a:t>
                      </a:r>
                      <a:endParaRPr sz="1800" b="0" i="0" u="none" strike="noStrike" cap="none">
                        <a:solidFill>
                          <a:srgbClr val="000000"/>
                        </a:solidFill>
                        <a:latin typeface="Arial"/>
                        <a:ea typeface="Arial"/>
                        <a:cs typeface="Arial"/>
                        <a:sym typeface="Arial"/>
                      </a:endParaRPr>
                    </a:p>
                  </a:txBody>
                  <a:tcPr marL="9525" marR="9525" marT="9525" marB="0" anchor="b"/>
                </a:tc>
                <a:extLst>
                  <a:ext uri="{0D108BD9-81ED-4DB2-BD59-A6C34878D82A}">
                    <a16:rowId xmlns:a16="http://schemas.microsoft.com/office/drawing/2014/main" val="10002"/>
                  </a:ext>
                </a:extLst>
              </a:tr>
              <a:tr h="203200">
                <a:tc>
                  <a:txBody>
                    <a:bodyPr/>
                    <a:lstStyle/>
                    <a:p>
                      <a:pPr marL="0" marR="0" lvl="0" indent="0" algn="ctr" rtl="0">
                        <a:lnSpc>
                          <a:spcPct val="150000"/>
                        </a:lnSpc>
                        <a:spcBef>
                          <a:spcPts val="0"/>
                        </a:spcBef>
                        <a:spcAft>
                          <a:spcPts val="0"/>
                        </a:spcAft>
                        <a:buNone/>
                      </a:pPr>
                      <a:r>
                        <a:rPr lang="en-US" sz="1800" u="none" strike="noStrike" cap="none">
                          <a:latin typeface="Arial"/>
                          <a:ea typeface="Arial"/>
                          <a:cs typeface="Arial"/>
                          <a:sym typeface="Arial"/>
                        </a:rPr>
                        <a:t>Small RNA-Seq</a:t>
                      </a:r>
                      <a:endParaRPr sz="1800" b="0" i="0" u="none" strike="noStrike" cap="none">
                        <a:solidFill>
                          <a:srgbClr val="000000"/>
                        </a:solidFill>
                        <a:latin typeface="Arial"/>
                        <a:ea typeface="Arial"/>
                        <a:cs typeface="Arial"/>
                        <a:sym typeface="Arial"/>
                      </a:endParaRPr>
                    </a:p>
                  </a:txBody>
                  <a:tcPr marL="9525" marR="9525" marT="9525" marB="0" anchor="b"/>
                </a:tc>
                <a:tc>
                  <a:txBody>
                    <a:bodyPr/>
                    <a:lstStyle/>
                    <a:p>
                      <a:pPr marL="0" marR="0" lvl="0" indent="0" algn="ctr" rtl="0">
                        <a:lnSpc>
                          <a:spcPct val="150000"/>
                        </a:lnSpc>
                        <a:spcBef>
                          <a:spcPts val="0"/>
                        </a:spcBef>
                        <a:spcAft>
                          <a:spcPts val="0"/>
                        </a:spcAft>
                        <a:buNone/>
                      </a:pPr>
                      <a:r>
                        <a:rPr lang="en-US" sz="1800" u="none" strike="noStrike" cap="none">
                          <a:latin typeface="Arial"/>
                          <a:ea typeface="Arial"/>
                          <a:cs typeface="Arial"/>
                          <a:sym typeface="Arial"/>
                        </a:rPr>
                        <a:t>1 x 50 bp</a:t>
                      </a:r>
                      <a:endParaRPr sz="1800" b="0" i="0" u="none" strike="noStrike" cap="none">
                        <a:solidFill>
                          <a:srgbClr val="000000"/>
                        </a:solidFill>
                        <a:latin typeface="Arial"/>
                        <a:ea typeface="Arial"/>
                        <a:cs typeface="Arial"/>
                        <a:sym typeface="Arial"/>
                      </a:endParaRPr>
                    </a:p>
                  </a:txBody>
                  <a:tcPr marL="9525" marR="9525" marT="9525" marB="0" anchor="b"/>
                </a:tc>
                <a:extLst>
                  <a:ext uri="{0D108BD9-81ED-4DB2-BD59-A6C34878D82A}">
                    <a16:rowId xmlns:a16="http://schemas.microsoft.com/office/drawing/2014/main" val="10003"/>
                  </a:ext>
                </a:extLst>
              </a:tr>
            </a:tbl>
          </a:graphicData>
        </a:graphic>
      </p:graphicFrame>
      <p:sp>
        <p:nvSpPr>
          <p:cNvPr id="3" name="Google Shape;95;p1">
            <a:extLst>
              <a:ext uri="{FF2B5EF4-FFF2-40B4-BE49-F238E27FC236}">
                <a16:creationId xmlns:a16="http://schemas.microsoft.com/office/drawing/2014/main" id="{7BE1CFFF-7092-3E23-5653-895713BC2F79}"/>
              </a:ext>
            </a:extLst>
          </p:cNvPr>
          <p:cNvSpPr txBox="1">
            <a:spLocks/>
          </p:cNvSpPr>
          <p:nvPr/>
        </p:nvSpPr>
        <p:spPr>
          <a:xfrm>
            <a:off x="12331" y="6539170"/>
            <a:ext cx="2353734" cy="331259"/>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a:solidFill>
                  <a:schemeClr val="bg1">
                    <a:lumMod val="49000"/>
                  </a:schemeClr>
                </a:solidFill>
                <a:latin typeface="Calibri"/>
              </a:rPr>
              <a:t>BNFO 262 Winter 2026​</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54"/>
                                        </p:tgtEl>
                                        <p:attrNameLst>
                                          <p:attrName>style.visibility</p:attrName>
                                        </p:attrNameLst>
                                      </p:cBhvr>
                                      <p:to>
                                        <p:strVal val="visible"/>
                                      </p:to>
                                    </p:set>
                                    <p:animEffect transition="in" filter="fade">
                                      <p:cBhvr>
                                        <p:cTn id="7" dur="1"/>
                                        <p:tgtEl>
                                          <p:spTgt spid="35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58"/>
                                        </p:tgtEl>
                                        <p:attrNameLst>
                                          <p:attrName>style.visibility</p:attrName>
                                        </p:attrNameLst>
                                      </p:cBhvr>
                                      <p:to>
                                        <p:strVal val="visible"/>
                                      </p:to>
                                    </p:set>
                                    <p:animEffect transition="in" filter="fade">
                                      <p:cBhvr>
                                        <p:cTn id="12" dur="1"/>
                                        <p:tgtEl>
                                          <p:spTgt spid="358"/>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6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7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3" name="Google Shape;383;p15"/>
          <p:cNvSpPr txBox="1">
            <a:spLocks noGrp="1"/>
          </p:cNvSpPr>
          <p:nvPr>
            <p:ph type="body" idx="1"/>
          </p:nvPr>
        </p:nvSpPr>
        <p:spPr>
          <a:xfrm>
            <a:off x="486937" y="4598415"/>
            <a:ext cx="11218126" cy="1958965"/>
          </a:xfrm>
          <a:prstGeom prst="rect">
            <a:avLst/>
          </a:prstGeom>
          <a:noFill/>
          <a:ln>
            <a:noFill/>
          </a:ln>
        </p:spPr>
        <p:txBody>
          <a:bodyPr spcFirstLastPara="1" wrap="square" lIns="91425" tIns="45700" rIns="91425" bIns="45700" anchor="t" anchorCtr="0">
            <a:normAutofit fontScale="92500"/>
          </a:bodyPr>
          <a:lstStyle/>
          <a:p>
            <a:pPr marL="228600" lvl="0" indent="-228600" algn="l" rtl="0">
              <a:lnSpc>
                <a:spcPct val="90000"/>
              </a:lnSpc>
              <a:spcBef>
                <a:spcPts val="0"/>
              </a:spcBef>
              <a:spcAft>
                <a:spcPts val="0"/>
              </a:spcAft>
              <a:buClr>
                <a:schemeClr val="dk1"/>
              </a:buClr>
              <a:buSzPts val="2200"/>
              <a:buChar char="•"/>
            </a:pPr>
            <a:r>
              <a:rPr lang="en-US" sz="2200" dirty="0">
                <a:latin typeface="Arial"/>
                <a:ea typeface="Arial"/>
                <a:cs typeface="Arial"/>
                <a:sym typeface="Arial"/>
              </a:rPr>
              <a:t>Sequencing depth: Number of reads per sample </a:t>
            </a:r>
            <a:endParaRPr dirty="0"/>
          </a:p>
          <a:p>
            <a:pPr marL="228600" lvl="0" indent="-228600" algn="l" rtl="0">
              <a:lnSpc>
                <a:spcPct val="90000"/>
              </a:lnSpc>
              <a:spcBef>
                <a:spcPts val="1000"/>
              </a:spcBef>
              <a:spcAft>
                <a:spcPts val="0"/>
              </a:spcAft>
              <a:buClr>
                <a:schemeClr val="dk1"/>
              </a:buClr>
              <a:buSzPts val="2200"/>
              <a:buChar char="•"/>
            </a:pPr>
            <a:r>
              <a:rPr lang="en-US" sz="2200" dirty="0">
                <a:latin typeface="Arial"/>
                <a:ea typeface="Arial"/>
                <a:cs typeface="Arial"/>
                <a:sym typeface="Arial"/>
              </a:rPr>
              <a:t>Number of reads per flow cell / number of reads per sample=Number of samples per flow cell</a:t>
            </a:r>
            <a:endParaRPr dirty="0"/>
          </a:p>
          <a:p>
            <a:pPr marL="228600" lvl="0" indent="-88900" algn="l">
              <a:lnSpc>
                <a:spcPct val="90000"/>
              </a:lnSpc>
              <a:spcBef>
                <a:spcPts val="1000"/>
              </a:spcBef>
              <a:spcAft>
                <a:spcPts val="0"/>
              </a:spcAft>
              <a:buNone/>
            </a:pPr>
            <a:r>
              <a:rPr lang="en-US" sz="2200" dirty="0">
                <a:hlinkClick r:id="rId3"/>
              </a:rPr>
              <a:t>https://support.illumina.com/downloads/sequencing_coverage_calculator.html</a:t>
            </a:r>
          </a:p>
          <a:p>
            <a:pPr marL="139700" indent="0">
              <a:buNone/>
            </a:pPr>
            <a:r>
              <a:rPr lang="en-US" sz="2200" dirty="0">
                <a:latin typeface="Arial"/>
              </a:rPr>
              <a:t>Note: 10-30M reads for human differential expression analysis, 50-100M for novel transcript discovery</a:t>
            </a:r>
          </a:p>
        </p:txBody>
      </p:sp>
      <p:sp>
        <p:nvSpPr>
          <p:cNvPr id="384" name="Google Shape;384;p15"/>
          <p:cNvSpPr txBox="1"/>
          <p:nvPr/>
        </p:nvSpPr>
        <p:spPr>
          <a:xfrm>
            <a:off x="731520" y="343947"/>
            <a:ext cx="10515600" cy="797603"/>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chemeClr val="dk1"/>
              </a:buClr>
              <a:buSzPts val="3800"/>
              <a:buFont typeface="Arial"/>
              <a:buNone/>
            </a:pPr>
            <a:r>
              <a:rPr lang="en-US" sz="3800">
                <a:solidFill>
                  <a:schemeClr val="dk1"/>
                </a:solidFill>
                <a:latin typeface="Arial"/>
                <a:ea typeface="Arial"/>
                <a:cs typeface="Arial"/>
                <a:sym typeface="Arial"/>
              </a:rPr>
              <a:t>Sequencing Depth</a:t>
            </a:r>
            <a:endParaRPr/>
          </a:p>
        </p:txBody>
      </p:sp>
      <p:pic>
        <p:nvPicPr>
          <p:cNvPr id="385" name="Google Shape;385;p15"/>
          <p:cNvPicPr preferRelativeResize="0"/>
          <p:nvPr/>
        </p:nvPicPr>
        <p:blipFill rotWithShape="1">
          <a:blip r:embed="rId4">
            <a:alphaModFix/>
          </a:blip>
          <a:srcRect/>
          <a:stretch/>
        </p:blipFill>
        <p:spPr>
          <a:xfrm>
            <a:off x="486937" y="1383446"/>
            <a:ext cx="4660907" cy="2460328"/>
          </a:xfrm>
          <a:prstGeom prst="rect">
            <a:avLst/>
          </a:prstGeom>
          <a:noFill/>
          <a:ln>
            <a:noFill/>
          </a:ln>
        </p:spPr>
      </p:pic>
      <p:graphicFrame>
        <p:nvGraphicFramePr>
          <p:cNvPr id="387" name="Google Shape;387;p15"/>
          <p:cNvGraphicFramePr/>
          <p:nvPr/>
        </p:nvGraphicFramePr>
        <p:xfrm>
          <a:off x="5409656" y="1896191"/>
          <a:ext cx="6295400" cy="1851025"/>
        </p:xfrm>
        <a:graphic>
          <a:graphicData uri="http://schemas.openxmlformats.org/drawingml/2006/table">
            <a:tbl>
              <a:tblPr>
                <a:noFill/>
                <a:tableStyleId>{D78C12EC-E51D-437B-AB1F-C891E92063A1}</a:tableStyleId>
              </a:tblPr>
              <a:tblGrid>
                <a:gridCol w="4627275">
                  <a:extLst>
                    <a:ext uri="{9D8B030D-6E8A-4147-A177-3AD203B41FA5}">
                      <a16:colId xmlns:a16="http://schemas.microsoft.com/office/drawing/2014/main" val="20000"/>
                    </a:ext>
                  </a:extLst>
                </a:gridCol>
                <a:gridCol w="1668125">
                  <a:extLst>
                    <a:ext uri="{9D8B030D-6E8A-4147-A177-3AD203B41FA5}">
                      <a16:colId xmlns:a16="http://schemas.microsoft.com/office/drawing/2014/main" val="20001"/>
                    </a:ext>
                  </a:extLst>
                </a:gridCol>
              </a:tblGrid>
              <a:tr h="203200">
                <a:tc>
                  <a:txBody>
                    <a:bodyPr/>
                    <a:lstStyle/>
                    <a:p>
                      <a:pPr marL="0" marR="0" lvl="0" indent="0" algn="ctr" rtl="0">
                        <a:lnSpc>
                          <a:spcPct val="150000"/>
                        </a:lnSpc>
                        <a:spcBef>
                          <a:spcPts val="0"/>
                        </a:spcBef>
                        <a:spcAft>
                          <a:spcPts val="0"/>
                        </a:spcAft>
                        <a:buNone/>
                      </a:pPr>
                      <a:r>
                        <a:rPr lang="en-US" sz="1800" b="1" u="none" strike="noStrike" cap="none">
                          <a:latin typeface="Arial"/>
                          <a:ea typeface="Arial"/>
                          <a:cs typeface="Arial"/>
                          <a:sym typeface="Arial"/>
                        </a:rPr>
                        <a:t>Application</a:t>
                      </a:r>
                      <a:endParaRPr sz="1800" b="1" i="0" u="none" strike="noStrike" cap="none">
                        <a:solidFill>
                          <a:srgbClr val="000000"/>
                        </a:solidFill>
                        <a:latin typeface="Arial"/>
                        <a:ea typeface="Arial"/>
                        <a:cs typeface="Arial"/>
                        <a:sym typeface="Arial"/>
                      </a:endParaRPr>
                    </a:p>
                  </a:txBody>
                  <a:tcPr marL="9525" marR="9525" marT="9525" marB="0" anchor="b"/>
                </a:tc>
                <a:tc>
                  <a:txBody>
                    <a:bodyPr/>
                    <a:lstStyle/>
                    <a:p>
                      <a:pPr marL="0" marR="0" lvl="0" indent="0" algn="ctr" rtl="0">
                        <a:lnSpc>
                          <a:spcPct val="150000"/>
                        </a:lnSpc>
                        <a:spcBef>
                          <a:spcPts val="0"/>
                        </a:spcBef>
                        <a:spcAft>
                          <a:spcPts val="0"/>
                        </a:spcAft>
                        <a:buNone/>
                      </a:pPr>
                      <a:r>
                        <a:rPr lang="en-US" sz="1800" b="1" u="none" strike="noStrike" cap="none">
                          <a:latin typeface="Arial"/>
                          <a:ea typeface="Arial"/>
                          <a:cs typeface="Arial"/>
                          <a:sym typeface="Arial"/>
                        </a:rPr>
                        <a:t>Reads/sample</a:t>
                      </a:r>
                      <a:endParaRPr sz="1800" b="1" i="0" u="none" strike="noStrike" cap="none">
                        <a:solidFill>
                          <a:srgbClr val="000000"/>
                        </a:solidFill>
                        <a:latin typeface="Arial"/>
                        <a:ea typeface="Arial"/>
                        <a:cs typeface="Arial"/>
                        <a:sym typeface="Arial"/>
                      </a:endParaRPr>
                    </a:p>
                  </a:txBody>
                  <a:tcPr marL="9525" marR="9525" marT="9525" marB="0" anchor="b"/>
                </a:tc>
                <a:extLst>
                  <a:ext uri="{0D108BD9-81ED-4DB2-BD59-A6C34878D82A}">
                    <a16:rowId xmlns:a16="http://schemas.microsoft.com/office/drawing/2014/main" val="10000"/>
                  </a:ext>
                </a:extLst>
              </a:tr>
              <a:tr h="203200">
                <a:tc>
                  <a:txBody>
                    <a:bodyPr/>
                    <a:lstStyle/>
                    <a:p>
                      <a:pPr marL="0" marR="0" lvl="0" indent="0" algn="ctr" rtl="0">
                        <a:lnSpc>
                          <a:spcPct val="150000"/>
                        </a:lnSpc>
                        <a:spcBef>
                          <a:spcPts val="0"/>
                        </a:spcBef>
                        <a:spcAft>
                          <a:spcPts val="0"/>
                        </a:spcAft>
                        <a:buNone/>
                      </a:pPr>
                      <a:r>
                        <a:rPr lang="en-US" sz="1800" u="none" strike="noStrike" cap="none">
                          <a:latin typeface="Arial"/>
                          <a:ea typeface="Arial"/>
                          <a:cs typeface="Arial"/>
                          <a:sym typeface="Arial"/>
                        </a:rPr>
                        <a:t>Transcriptome analysis</a:t>
                      </a:r>
                      <a:endParaRPr sz="1800" b="0" i="0" u="none" strike="noStrike" cap="none">
                        <a:solidFill>
                          <a:srgbClr val="000000"/>
                        </a:solidFill>
                        <a:latin typeface="Arial"/>
                        <a:ea typeface="Arial"/>
                        <a:cs typeface="Arial"/>
                        <a:sym typeface="Arial"/>
                      </a:endParaRPr>
                    </a:p>
                  </a:txBody>
                  <a:tcPr marL="9525" marR="9525" marT="9525" marB="0" anchor="b"/>
                </a:tc>
                <a:tc>
                  <a:txBody>
                    <a:bodyPr/>
                    <a:lstStyle/>
                    <a:p>
                      <a:pPr marL="0" marR="0" lvl="0" indent="0" algn="ctr" rtl="0">
                        <a:lnSpc>
                          <a:spcPct val="150000"/>
                        </a:lnSpc>
                        <a:spcBef>
                          <a:spcPts val="0"/>
                        </a:spcBef>
                        <a:spcAft>
                          <a:spcPts val="0"/>
                        </a:spcAft>
                        <a:buNone/>
                      </a:pPr>
                      <a:r>
                        <a:rPr lang="en-US" sz="1800" u="none" strike="noStrike" cap="none">
                          <a:latin typeface="Arial"/>
                          <a:ea typeface="Arial"/>
                          <a:cs typeface="Arial"/>
                          <a:sym typeface="Arial"/>
                        </a:rPr>
                        <a:t>30-60 x 10</a:t>
                      </a:r>
                      <a:r>
                        <a:rPr lang="en-US" sz="1800" u="none" strike="noStrike" cap="none" baseline="30000">
                          <a:latin typeface="Arial"/>
                          <a:ea typeface="Arial"/>
                          <a:cs typeface="Arial"/>
                          <a:sym typeface="Arial"/>
                        </a:rPr>
                        <a:t>6</a:t>
                      </a:r>
                      <a:r>
                        <a:rPr lang="en-US" sz="1800" u="none" strike="noStrike" cap="none">
                          <a:latin typeface="Arial"/>
                          <a:ea typeface="Arial"/>
                          <a:cs typeface="Arial"/>
                          <a:sym typeface="Arial"/>
                        </a:rPr>
                        <a:t> </a:t>
                      </a:r>
                      <a:endParaRPr sz="1800" b="0" i="0" u="none" strike="noStrike" cap="none">
                        <a:solidFill>
                          <a:srgbClr val="000000"/>
                        </a:solidFill>
                        <a:latin typeface="Arial"/>
                        <a:ea typeface="Arial"/>
                        <a:cs typeface="Arial"/>
                        <a:sym typeface="Arial"/>
                      </a:endParaRPr>
                    </a:p>
                  </a:txBody>
                  <a:tcPr marL="9525" marR="9525" marT="9525" marB="0" anchor="b"/>
                </a:tc>
                <a:extLst>
                  <a:ext uri="{0D108BD9-81ED-4DB2-BD59-A6C34878D82A}">
                    <a16:rowId xmlns:a16="http://schemas.microsoft.com/office/drawing/2014/main" val="10001"/>
                  </a:ext>
                </a:extLst>
              </a:tr>
              <a:tr h="203200">
                <a:tc>
                  <a:txBody>
                    <a:bodyPr/>
                    <a:lstStyle/>
                    <a:p>
                      <a:pPr marL="0" marR="0" lvl="0" indent="0" algn="ctr" rtl="0">
                        <a:lnSpc>
                          <a:spcPct val="150000"/>
                        </a:lnSpc>
                        <a:spcBef>
                          <a:spcPts val="0"/>
                        </a:spcBef>
                        <a:spcAft>
                          <a:spcPts val="0"/>
                        </a:spcAft>
                        <a:buNone/>
                      </a:pPr>
                      <a:r>
                        <a:rPr lang="en-US" sz="1800" u="none" strike="noStrike" cap="none">
                          <a:latin typeface="Arial"/>
                          <a:ea typeface="Arial"/>
                          <a:cs typeface="Arial"/>
                          <a:sym typeface="Arial"/>
                        </a:rPr>
                        <a:t>Gene expression profiling</a:t>
                      </a:r>
                      <a:endParaRPr sz="1800" b="0" i="0" u="none" strike="noStrike" cap="none">
                        <a:solidFill>
                          <a:srgbClr val="000000"/>
                        </a:solidFill>
                        <a:latin typeface="Arial"/>
                        <a:ea typeface="Arial"/>
                        <a:cs typeface="Arial"/>
                        <a:sym typeface="Arial"/>
                      </a:endParaRPr>
                    </a:p>
                  </a:txBody>
                  <a:tcPr marL="9525" marR="9525" marT="9525" marB="0" anchor="b"/>
                </a:tc>
                <a:tc>
                  <a:txBody>
                    <a:bodyPr/>
                    <a:lstStyle/>
                    <a:p>
                      <a:pPr marL="0" marR="0" lvl="0" indent="0" algn="ctr" rtl="0">
                        <a:lnSpc>
                          <a:spcPct val="150000"/>
                        </a:lnSpc>
                        <a:spcBef>
                          <a:spcPts val="0"/>
                        </a:spcBef>
                        <a:spcAft>
                          <a:spcPts val="0"/>
                        </a:spcAft>
                        <a:buNone/>
                      </a:pPr>
                      <a:r>
                        <a:rPr lang="en-US" sz="1800" u="none" strike="noStrike" cap="none">
                          <a:latin typeface="Arial"/>
                          <a:ea typeface="Arial"/>
                          <a:cs typeface="Arial"/>
                          <a:sym typeface="Arial"/>
                        </a:rPr>
                        <a:t>5-25 x 10</a:t>
                      </a:r>
                      <a:r>
                        <a:rPr lang="en-US" sz="1800" u="none" strike="noStrike" cap="none" baseline="30000">
                          <a:latin typeface="Arial"/>
                          <a:ea typeface="Arial"/>
                          <a:cs typeface="Arial"/>
                          <a:sym typeface="Arial"/>
                        </a:rPr>
                        <a:t>6</a:t>
                      </a:r>
                      <a:r>
                        <a:rPr lang="en-US" sz="1800" u="none" strike="noStrike" cap="none">
                          <a:latin typeface="Arial"/>
                          <a:ea typeface="Arial"/>
                          <a:cs typeface="Arial"/>
                          <a:sym typeface="Arial"/>
                        </a:rPr>
                        <a:t> </a:t>
                      </a:r>
                      <a:endParaRPr sz="1800" b="0" i="0" u="none" strike="noStrike" cap="none">
                        <a:solidFill>
                          <a:srgbClr val="000000"/>
                        </a:solidFill>
                        <a:latin typeface="Arial"/>
                        <a:ea typeface="Arial"/>
                        <a:cs typeface="Arial"/>
                        <a:sym typeface="Arial"/>
                      </a:endParaRPr>
                    </a:p>
                  </a:txBody>
                  <a:tcPr marL="9525" marR="9525" marT="9525" marB="0" anchor="b"/>
                </a:tc>
                <a:extLst>
                  <a:ext uri="{0D108BD9-81ED-4DB2-BD59-A6C34878D82A}">
                    <a16:rowId xmlns:a16="http://schemas.microsoft.com/office/drawing/2014/main" val="10002"/>
                  </a:ext>
                </a:extLst>
              </a:tr>
              <a:tr h="203200">
                <a:tc>
                  <a:txBody>
                    <a:bodyPr/>
                    <a:lstStyle/>
                    <a:p>
                      <a:pPr marL="0" marR="0" lvl="0" indent="0" algn="ctr" rtl="0">
                        <a:lnSpc>
                          <a:spcPct val="150000"/>
                        </a:lnSpc>
                        <a:spcBef>
                          <a:spcPts val="0"/>
                        </a:spcBef>
                        <a:spcAft>
                          <a:spcPts val="0"/>
                        </a:spcAft>
                        <a:buNone/>
                      </a:pPr>
                      <a:r>
                        <a:rPr lang="en-US" sz="1800" u="none" strike="noStrike" cap="none">
                          <a:latin typeface="Arial"/>
                          <a:ea typeface="Arial"/>
                          <a:cs typeface="Arial"/>
                          <a:sym typeface="Arial"/>
                        </a:rPr>
                        <a:t>De novo transcriptomic profiling</a:t>
                      </a:r>
                      <a:endParaRPr sz="1800" b="0" i="0" u="none" strike="noStrike" cap="none">
                        <a:solidFill>
                          <a:srgbClr val="000000"/>
                        </a:solidFill>
                        <a:latin typeface="Arial"/>
                        <a:ea typeface="Arial"/>
                        <a:cs typeface="Arial"/>
                        <a:sym typeface="Arial"/>
                      </a:endParaRPr>
                    </a:p>
                  </a:txBody>
                  <a:tcPr marL="9525" marR="9525" marT="9525" marB="0" anchor="b"/>
                </a:tc>
                <a:tc>
                  <a:txBody>
                    <a:bodyPr/>
                    <a:lstStyle/>
                    <a:p>
                      <a:pPr marL="0" marR="0" lvl="0" indent="0" algn="ctr" rtl="0">
                        <a:lnSpc>
                          <a:spcPct val="150000"/>
                        </a:lnSpc>
                        <a:spcBef>
                          <a:spcPts val="0"/>
                        </a:spcBef>
                        <a:spcAft>
                          <a:spcPts val="0"/>
                        </a:spcAft>
                        <a:buNone/>
                      </a:pPr>
                      <a:r>
                        <a:rPr lang="en-US" sz="1800" u="none" strike="noStrike" cap="none">
                          <a:latin typeface="Arial"/>
                          <a:ea typeface="Arial"/>
                          <a:cs typeface="Arial"/>
                          <a:sym typeface="Arial"/>
                        </a:rPr>
                        <a:t>100-200 x 10</a:t>
                      </a:r>
                      <a:r>
                        <a:rPr lang="en-US" sz="1800" u="none" strike="noStrike" cap="none" baseline="30000">
                          <a:latin typeface="Arial"/>
                          <a:ea typeface="Arial"/>
                          <a:cs typeface="Arial"/>
                          <a:sym typeface="Arial"/>
                        </a:rPr>
                        <a:t>6</a:t>
                      </a:r>
                      <a:endParaRPr sz="1800" b="0" i="0" u="none" strike="noStrike" cap="none" baseline="30000">
                        <a:solidFill>
                          <a:srgbClr val="000000"/>
                        </a:solidFill>
                        <a:latin typeface="Arial"/>
                        <a:ea typeface="Arial"/>
                        <a:cs typeface="Arial"/>
                        <a:sym typeface="Arial"/>
                      </a:endParaRPr>
                    </a:p>
                  </a:txBody>
                  <a:tcPr marL="9525" marR="9525" marT="9525" marB="0" anchor="b"/>
                </a:tc>
                <a:extLst>
                  <a:ext uri="{0D108BD9-81ED-4DB2-BD59-A6C34878D82A}">
                    <a16:rowId xmlns:a16="http://schemas.microsoft.com/office/drawing/2014/main" val="10003"/>
                  </a:ext>
                </a:extLst>
              </a:tr>
              <a:tr h="203200">
                <a:tc>
                  <a:txBody>
                    <a:bodyPr/>
                    <a:lstStyle/>
                    <a:p>
                      <a:pPr marL="0" marR="0" lvl="0" indent="0" algn="ctr" rtl="0">
                        <a:lnSpc>
                          <a:spcPct val="150000"/>
                        </a:lnSpc>
                        <a:spcBef>
                          <a:spcPts val="0"/>
                        </a:spcBef>
                        <a:spcAft>
                          <a:spcPts val="0"/>
                        </a:spcAft>
                        <a:buNone/>
                      </a:pPr>
                      <a:r>
                        <a:rPr lang="en-US" sz="1800" u="none" strike="noStrike" cap="none">
                          <a:latin typeface="Arial"/>
                          <a:ea typeface="Arial"/>
                          <a:cs typeface="Arial"/>
                          <a:sym typeface="Arial"/>
                        </a:rPr>
                        <a:t>Small RNA-Seq</a:t>
                      </a:r>
                      <a:endParaRPr sz="1800" b="0" i="0" u="none" strike="noStrike" cap="none">
                        <a:solidFill>
                          <a:srgbClr val="000000"/>
                        </a:solidFill>
                        <a:latin typeface="Arial"/>
                        <a:ea typeface="Arial"/>
                        <a:cs typeface="Arial"/>
                        <a:sym typeface="Arial"/>
                      </a:endParaRPr>
                    </a:p>
                  </a:txBody>
                  <a:tcPr marL="9525" marR="9525" marT="9525" marB="0" anchor="b"/>
                </a:tc>
                <a:tc>
                  <a:txBody>
                    <a:bodyPr/>
                    <a:lstStyle/>
                    <a:p>
                      <a:pPr marL="0" marR="0" lvl="0" indent="0" algn="ctr" rtl="0">
                        <a:lnSpc>
                          <a:spcPct val="150000"/>
                        </a:lnSpc>
                        <a:spcBef>
                          <a:spcPts val="0"/>
                        </a:spcBef>
                        <a:spcAft>
                          <a:spcPts val="0"/>
                        </a:spcAft>
                        <a:buNone/>
                      </a:pPr>
                      <a:r>
                        <a:rPr lang="en-US" sz="1800" u="none" strike="noStrike" cap="none">
                          <a:latin typeface="Arial"/>
                          <a:ea typeface="Arial"/>
                          <a:cs typeface="Arial"/>
                          <a:sym typeface="Arial"/>
                        </a:rPr>
                        <a:t>1-5 x 10</a:t>
                      </a:r>
                      <a:r>
                        <a:rPr lang="en-US" sz="1800" u="none" strike="noStrike" cap="none" baseline="30000">
                          <a:latin typeface="Arial"/>
                          <a:ea typeface="Arial"/>
                          <a:cs typeface="Arial"/>
                          <a:sym typeface="Arial"/>
                        </a:rPr>
                        <a:t>6</a:t>
                      </a:r>
                      <a:endParaRPr sz="1800" b="0" i="0" u="none" strike="noStrike" cap="none" baseline="30000">
                        <a:solidFill>
                          <a:srgbClr val="000000"/>
                        </a:solidFill>
                        <a:latin typeface="Arial"/>
                        <a:ea typeface="Arial"/>
                        <a:cs typeface="Arial"/>
                        <a:sym typeface="Arial"/>
                      </a:endParaRPr>
                    </a:p>
                  </a:txBody>
                  <a:tcPr marL="9525" marR="9525" marT="9525" marB="0" anchor="b"/>
                </a:tc>
                <a:extLst>
                  <a:ext uri="{0D108BD9-81ED-4DB2-BD59-A6C34878D82A}">
                    <a16:rowId xmlns:a16="http://schemas.microsoft.com/office/drawing/2014/main" val="10004"/>
                  </a:ext>
                </a:extLst>
              </a:tr>
            </a:tbl>
          </a:graphicData>
        </a:graphic>
      </p:graphicFrame>
      <p:sp>
        <p:nvSpPr>
          <p:cNvPr id="3" name="Google Shape;95;p1">
            <a:extLst>
              <a:ext uri="{FF2B5EF4-FFF2-40B4-BE49-F238E27FC236}">
                <a16:creationId xmlns:a16="http://schemas.microsoft.com/office/drawing/2014/main" id="{CC48EBE7-5241-013D-76AB-8DAA1DA8FF72}"/>
              </a:ext>
            </a:extLst>
          </p:cNvPr>
          <p:cNvSpPr txBox="1">
            <a:spLocks/>
          </p:cNvSpPr>
          <p:nvPr/>
        </p:nvSpPr>
        <p:spPr>
          <a:xfrm>
            <a:off x="12331" y="6539170"/>
            <a:ext cx="2353734" cy="331259"/>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a:solidFill>
                  <a:schemeClr val="bg1">
                    <a:lumMod val="49000"/>
                  </a:schemeClr>
                </a:solidFill>
                <a:latin typeface="Calibri"/>
              </a:rPr>
              <a:t>BNFO 262 Winter 2026​</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Google Shape;392;p16"/>
          <p:cNvSpPr txBox="1">
            <a:spLocks noGrp="1"/>
          </p:cNvSpPr>
          <p:nvPr>
            <p:ph type="title"/>
          </p:nvPr>
        </p:nvSpPr>
        <p:spPr>
          <a:xfrm>
            <a:off x="567516" y="286353"/>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000"/>
              <a:buFont typeface="Arial"/>
              <a:buNone/>
            </a:pPr>
            <a:r>
              <a:rPr lang="en-US" sz="4000">
                <a:latin typeface="Arial"/>
                <a:ea typeface="Arial"/>
                <a:cs typeface="Arial"/>
                <a:sym typeface="Arial"/>
              </a:rPr>
              <a:t>Break: 5 min</a:t>
            </a:r>
            <a:endParaRPr/>
          </a:p>
        </p:txBody>
      </p:sp>
      <p:pic>
        <p:nvPicPr>
          <p:cNvPr id="394" name="Google Shape;394;p16"/>
          <p:cNvPicPr preferRelativeResize="0"/>
          <p:nvPr/>
        </p:nvPicPr>
        <p:blipFill rotWithShape="1">
          <a:blip r:embed="rId3">
            <a:alphaModFix/>
          </a:blip>
          <a:srcRect/>
          <a:stretch/>
        </p:blipFill>
        <p:spPr>
          <a:xfrm>
            <a:off x="567516" y="1818704"/>
            <a:ext cx="11313587" cy="3668077"/>
          </a:xfrm>
          <a:prstGeom prst="rect">
            <a:avLst/>
          </a:prstGeom>
          <a:noFill/>
          <a:ln>
            <a:noFill/>
          </a:ln>
        </p:spPr>
      </p:pic>
      <p:sp>
        <p:nvSpPr>
          <p:cNvPr id="3" name="Google Shape;95;p1">
            <a:extLst>
              <a:ext uri="{FF2B5EF4-FFF2-40B4-BE49-F238E27FC236}">
                <a16:creationId xmlns:a16="http://schemas.microsoft.com/office/drawing/2014/main" id="{CB87FF05-148A-5462-2427-A44C8A9A8FD9}"/>
              </a:ext>
            </a:extLst>
          </p:cNvPr>
          <p:cNvSpPr txBox="1">
            <a:spLocks/>
          </p:cNvSpPr>
          <p:nvPr/>
        </p:nvSpPr>
        <p:spPr>
          <a:xfrm>
            <a:off x="12331" y="6539170"/>
            <a:ext cx="2353734" cy="331259"/>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a:solidFill>
                  <a:schemeClr val="bg1">
                    <a:lumMod val="49000"/>
                  </a:schemeClr>
                </a:solidFill>
                <a:latin typeface="Calibri"/>
              </a:rPr>
              <a:t>BNFO 262 Winter 2026​</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400" name="Google Shape;400;p17"/>
          <p:cNvSpPr txBox="1">
            <a:spLocks noGrp="1"/>
          </p:cNvSpPr>
          <p:nvPr>
            <p:ph type="title"/>
          </p:nvPr>
        </p:nvSpPr>
        <p:spPr>
          <a:xfrm>
            <a:off x="2909454" y="2766218"/>
            <a:ext cx="6633556" cy="1325563"/>
          </a:xfrm>
          <a:prstGeom prst="rect">
            <a:avLst/>
          </a:prstGeom>
          <a:solidFill>
            <a:srgbClr val="D8D8D8"/>
          </a:solid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Arial"/>
              <a:buNone/>
            </a:pPr>
            <a:r>
              <a:rPr lang="en-US">
                <a:latin typeface="Arial"/>
                <a:ea typeface="Arial"/>
                <a:cs typeface="Arial"/>
                <a:sym typeface="Arial"/>
              </a:rPr>
              <a:t>Part 2: Data Analysis</a:t>
            </a:r>
            <a:endParaRPr/>
          </a:p>
        </p:txBody>
      </p:sp>
      <p:sp>
        <p:nvSpPr>
          <p:cNvPr id="3" name="Google Shape;95;p1">
            <a:extLst>
              <a:ext uri="{FF2B5EF4-FFF2-40B4-BE49-F238E27FC236}">
                <a16:creationId xmlns:a16="http://schemas.microsoft.com/office/drawing/2014/main" id="{22CFFF1E-FC4A-9BA7-D3F2-B8BE9BE102C2}"/>
              </a:ext>
            </a:extLst>
          </p:cNvPr>
          <p:cNvSpPr txBox="1">
            <a:spLocks/>
          </p:cNvSpPr>
          <p:nvPr/>
        </p:nvSpPr>
        <p:spPr>
          <a:xfrm>
            <a:off x="12331" y="6539170"/>
            <a:ext cx="2353734" cy="331259"/>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a:solidFill>
                  <a:schemeClr val="bg1">
                    <a:lumMod val="49000"/>
                  </a:schemeClr>
                </a:solidFill>
                <a:latin typeface="Calibri"/>
              </a:rPr>
              <a:t>BNFO 262 Winter 2026​</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2"/>
          <p:cNvSpPr txBox="1">
            <a:spLocks noGrp="1"/>
          </p:cNvSpPr>
          <p:nvPr>
            <p:ph type="title"/>
          </p:nvPr>
        </p:nvSpPr>
        <p:spPr>
          <a:xfrm>
            <a:off x="415600" y="288567"/>
            <a:ext cx="11360800" cy="763600"/>
          </a:xfrm>
          <a:prstGeom prst="rect">
            <a:avLst/>
          </a:prstGeom>
          <a:noFill/>
          <a:ln>
            <a:noFill/>
          </a:ln>
        </p:spPr>
        <p:txBody>
          <a:bodyPr spcFirstLastPara="1" wrap="square" lIns="121900" tIns="121900" rIns="121900" bIns="121900" anchor="t" anchorCtr="0">
            <a:normAutofit fontScale="90000"/>
          </a:bodyPr>
          <a:lstStyle/>
          <a:p>
            <a:pPr marL="0" lvl="0" indent="0" algn="l" rtl="0">
              <a:lnSpc>
                <a:spcPct val="90000"/>
              </a:lnSpc>
              <a:spcBef>
                <a:spcPts val="0"/>
              </a:spcBef>
              <a:spcAft>
                <a:spcPts val="0"/>
              </a:spcAft>
              <a:buClr>
                <a:schemeClr val="dk1"/>
              </a:buClr>
              <a:buSzPct val="70707"/>
              <a:buFont typeface="Roboto"/>
              <a:buNone/>
            </a:pPr>
            <a:r>
              <a:rPr lang="en-US"/>
              <a:t>RNA-Seq: Studying Gene Expression</a:t>
            </a:r>
            <a:endParaRPr/>
          </a:p>
        </p:txBody>
      </p:sp>
      <p:sp>
        <p:nvSpPr>
          <p:cNvPr id="101" name="Google Shape;101;p2"/>
          <p:cNvSpPr txBox="1"/>
          <p:nvPr/>
        </p:nvSpPr>
        <p:spPr>
          <a:xfrm>
            <a:off x="927463" y="5212079"/>
            <a:ext cx="10972800" cy="934961"/>
          </a:xfrm>
          <a:prstGeom prst="rect">
            <a:avLst/>
          </a:prstGeom>
          <a:noFill/>
          <a:ln>
            <a:noFill/>
          </a:ln>
        </p:spPr>
        <p:txBody>
          <a:bodyPr spcFirstLastPara="1" wrap="square" lIns="121900" tIns="121900" rIns="121900" bIns="121900" anchor="ctr" anchorCtr="0">
            <a:noAutofit/>
          </a:bodyPr>
          <a:lstStyle/>
          <a:p>
            <a:pPr marL="0" marR="0" lvl="0" indent="0" algn="ctr" rtl="0">
              <a:spcBef>
                <a:spcPts val="0"/>
              </a:spcBef>
              <a:spcAft>
                <a:spcPts val="0"/>
              </a:spcAft>
              <a:buNone/>
            </a:pPr>
            <a:r>
              <a:rPr lang="en-US" sz="2400" b="0" i="0" u="none" strike="noStrike" cap="none">
                <a:solidFill>
                  <a:schemeClr val="dk1"/>
                </a:solidFill>
                <a:latin typeface="Arial"/>
                <a:ea typeface="Arial"/>
                <a:cs typeface="Arial"/>
                <a:sym typeface="Arial"/>
              </a:rPr>
              <a:t>Cells/tissue   →   RNA sequencing   →   Study changes in gene expression</a:t>
            </a:r>
            <a:endParaRPr sz="2400" b="0" i="0" u="none" strike="noStrike" cap="none">
              <a:solidFill>
                <a:schemeClr val="dk1"/>
              </a:solidFill>
              <a:latin typeface="Arial"/>
              <a:ea typeface="Arial"/>
              <a:cs typeface="Arial"/>
              <a:sym typeface="Arial"/>
            </a:endParaRPr>
          </a:p>
        </p:txBody>
      </p:sp>
      <p:pic>
        <p:nvPicPr>
          <p:cNvPr id="102" name="Google Shape;102;p2"/>
          <p:cNvPicPr preferRelativeResize="0"/>
          <p:nvPr/>
        </p:nvPicPr>
        <p:blipFill rotWithShape="1">
          <a:blip r:embed="rId3">
            <a:alphaModFix/>
          </a:blip>
          <a:srcRect t="36435" r="74396" b="16987"/>
          <a:stretch/>
        </p:blipFill>
        <p:spPr>
          <a:xfrm>
            <a:off x="689923" y="2366506"/>
            <a:ext cx="2333896" cy="1766781"/>
          </a:xfrm>
          <a:prstGeom prst="rect">
            <a:avLst/>
          </a:prstGeom>
          <a:noFill/>
          <a:ln>
            <a:noFill/>
          </a:ln>
        </p:spPr>
      </p:pic>
      <p:sp>
        <p:nvSpPr>
          <p:cNvPr id="103" name="Google Shape;103;p2"/>
          <p:cNvSpPr txBox="1"/>
          <p:nvPr/>
        </p:nvSpPr>
        <p:spPr>
          <a:xfrm>
            <a:off x="700285" y="3802353"/>
            <a:ext cx="2168434" cy="4001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b="0" i="0" u="none" strike="noStrike" cap="none">
                <a:solidFill>
                  <a:schemeClr val="dk1"/>
                </a:solidFill>
                <a:latin typeface="Arial"/>
                <a:ea typeface="Arial"/>
                <a:cs typeface="Arial"/>
                <a:sym typeface="Arial"/>
              </a:rPr>
              <a:t>DNA</a:t>
            </a:r>
            <a:endParaRPr/>
          </a:p>
        </p:txBody>
      </p:sp>
      <p:sp>
        <p:nvSpPr>
          <p:cNvPr id="104" name="Google Shape;104;p2"/>
          <p:cNvSpPr txBox="1"/>
          <p:nvPr/>
        </p:nvSpPr>
        <p:spPr>
          <a:xfrm>
            <a:off x="9402500" y="4072518"/>
            <a:ext cx="2168434" cy="4001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b="0" i="0" u="none" strike="noStrike" cap="none">
                <a:solidFill>
                  <a:schemeClr val="dk1"/>
                </a:solidFill>
                <a:latin typeface="Arial"/>
                <a:ea typeface="Arial"/>
                <a:cs typeface="Arial"/>
                <a:sym typeface="Arial"/>
              </a:rPr>
              <a:t>Protein</a:t>
            </a:r>
            <a:endParaRPr/>
          </a:p>
        </p:txBody>
      </p:sp>
      <p:pic>
        <p:nvPicPr>
          <p:cNvPr id="105" name="Google Shape;105;p2"/>
          <p:cNvPicPr preferRelativeResize="0"/>
          <p:nvPr/>
        </p:nvPicPr>
        <p:blipFill rotWithShape="1">
          <a:blip r:embed="rId3">
            <a:alphaModFix/>
          </a:blip>
          <a:srcRect l="32355" t="24632" r="30385" b="8596"/>
          <a:stretch/>
        </p:blipFill>
        <p:spPr>
          <a:xfrm>
            <a:off x="4925392" y="2061783"/>
            <a:ext cx="2889862" cy="2155090"/>
          </a:xfrm>
          <a:prstGeom prst="rect">
            <a:avLst/>
          </a:prstGeom>
          <a:noFill/>
          <a:ln>
            <a:noFill/>
          </a:ln>
        </p:spPr>
      </p:pic>
      <p:pic>
        <p:nvPicPr>
          <p:cNvPr id="106" name="Google Shape;106;p2"/>
          <p:cNvPicPr preferRelativeResize="0"/>
          <p:nvPr/>
        </p:nvPicPr>
        <p:blipFill rotWithShape="1">
          <a:blip r:embed="rId3">
            <a:alphaModFix/>
          </a:blip>
          <a:srcRect l="78575" t="28399" r="1260" b="15817"/>
          <a:stretch/>
        </p:blipFill>
        <p:spPr>
          <a:xfrm>
            <a:off x="9716827" y="2232343"/>
            <a:ext cx="1680984" cy="1935126"/>
          </a:xfrm>
          <a:prstGeom prst="rect">
            <a:avLst/>
          </a:prstGeom>
          <a:noFill/>
          <a:ln>
            <a:noFill/>
          </a:ln>
        </p:spPr>
      </p:pic>
      <p:cxnSp>
        <p:nvCxnSpPr>
          <p:cNvPr id="107" name="Google Shape;107;p2"/>
          <p:cNvCxnSpPr/>
          <p:nvPr/>
        </p:nvCxnSpPr>
        <p:spPr>
          <a:xfrm>
            <a:off x="3291843" y="3265861"/>
            <a:ext cx="1410789" cy="0"/>
          </a:xfrm>
          <a:prstGeom prst="straightConnector1">
            <a:avLst/>
          </a:prstGeom>
          <a:noFill/>
          <a:ln w="22225" cap="flat" cmpd="sng">
            <a:solidFill>
              <a:schemeClr val="accent1"/>
            </a:solidFill>
            <a:prstDash val="solid"/>
            <a:miter lim="800000"/>
            <a:headEnd type="none" w="sm" len="sm"/>
            <a:tailEnd type="triangle" w="med" len="med"/>
          </a:ln>
        </p:spPr>
      </p:cxnSp>
      <p:cxnSp>
        <p:nvCxnSpPr>
          <p:cNvPr id="108" name="Google Shape;108;p2"/>
          <p:cNvCxnSpPr/>
          <p:nvPr/>
        </p:nvCxnSpPr>
        <p:spPr>
          <a:xfrm>
            <a:off x="8179529" y="3189167"/>
            <a:ext cx="1410789" cy="0"/>
          </a:xfrm>
          <a:prstGeom prst="straightConnector1">
            <a:avLst/>
          </a:prstGeom>
          <a:noFill/>
          <a:ln w="22225" cap="flat" cmpd="sng">
            <a:solidFill>
              <a:schemeClr val="accent1"/>
            </a:solidFill>
            <a:prstDash val="solid"/>
            <a:miter lim="800000"/>
            <a:headEnd type="none" w="sm" len="sm"/>
            <a:tailEnd type="triangle" w="med" len="med"/>
          </a:ln>
        </p:spPr>
      </p:cxnSp>
      <p:sp>
        <p:nvSpPr>
          <p:cNvPr id="109" name="Google Shape;109;p2"/>
          <p:cNvSpPr txBox="1"/>
          <p:nvPr/>
        </p:nvSpPr>
        <p:spPr>
          <a:xfrm>
            <a:off x="3188772" y="2827047"/>
            <a:ext cx="167336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0" i="0" u="none" strike="noStrike" cap="none">
                <a:solidFill>
                  <a:schemeClr val="dk1"/>
                </a:solidFill>
                <a:latin typeface="Arial"/>
                <a:ea typeface="Arial"/>
                <a:cs typeface="Arial"/>
                <a:sym typeface="Arial"/>
              </a:rPr>
              <a:t>Transcription</a:t>
            </a:r>
            <a:endParaRPr/>
          </a:p>
        </p:txBody>
      </p:sp>
      <p:sp>
        <p:nvSpPr>
          <p:cNvPr id="110" name="Google Shape;110;p2"/>
          <p:cNvSpPr txBox="1"/>
          <p:nvPr/>
        </p:nvSpPr>
        <p:spPr>
          <a:xfrm>
            <a:off x="8080594" y="2767191"/>
            <a:ext cx="167336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Translation</a:t>
            </a:r>
            <a:endParaRPr/>
          </a:p>
        </p:txBody>
      </p:sp>
      <p:sp>
        <p:nvSpPr>
          <p:cNvPr id="111" name="Google Shape;111;p2"/>
          <p:cNvSpPr txBox="1"/>
          <p:nvPr/>
        </p:nvSpPr>
        <p:spPr>
          <a:xfrm>
            <a:off x="5090206" y="4016818"/>
            <a:ext cx="2168434" cy="4001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a:solidFill>
                  <a:schemeClr val="dk1"/>
                </a:solidFill>
                <a:latin typeface="Arial"/>
                <a:ea typeface="Arial"/>
                <a:cs typeface="Arial"/>
                <a:sym typeface="Arial"/>
              </a:rPr>
              <a:t>mRNA</a:t>
            </a:r>
            <a:endParaRPr/>
          </a:p>
        </p:txBody>
      </p:sp>
      <p:sp>
        <p:nvSpPr>
          <p:cNvPr id="7" name="Google Shape;95;p1">
            <a:extLst>
              <a:ext uri="{FF2B5EF4-FFF2-40B4-BE49-F238E27FC236}">
                <a16:creationId xmlns:a16="http://schemas.microsoft.com/office/drawing/2014/main" id="{1F3DE8FB-BA71-9012-858F-1CDBA6D16B24}"/>
              </a:ext>
            </a:extLst>
          </p:cNvPr>
          <p:cNvSpPr txBox="1">
            <a:spLocks/>
          </p:cNvSpPr>
          <p:nvPr/>
        </p:nvSpPr>
        <p:spPr>
          <a:xfrm>
            <a:off x="12331" y="6539170"/>
            <a:ext cx="2353734" cy="331259"/>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a:solidFill>
                  <a:schemeClr val="bg1">
                    <a:lumMod val="49000"/>
                  </a:schemeClr>
                </a:solidFill>
                <a:latin typeface="Calibri"/>
              </a:rPr>
              <a:t>BNFO 262 Winter 2026​</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72">
          <a:extLst>
            <a:ext uri="{FF2B5EF4-FFF2-40B4-BE49-F238E27FC236}">
              <a16:creationId xmlns:a16="http://schemas.microsoft.com/office/drawing/2014/main" id="{80ABA63B-084F-839E-ABD2-610089A81AF2}"/>
            </a:ext>
          </a:extLst>
        </p:cNvPr>
        <p:cNvGrpSpPr/>
        <p:nvPr/>
      </p:nvGrpSpPr>
      <p:grpSpPr>
        <a:xfrm>
          <a:off x="0" y="0"/>
          <a:ext cx="0" cy="0"/>
          <a:chOff x="0" y="0"/>
          <a:chExt cx="0" cy="0"/>
        </a:xfrm>
      </p:grpSpPr>
      <p:sp>
        <p:nvSpPr>
          <p:cNvPr id="173" name="Google Shape;173;p6">
            <a:extLst>
              <a:ext uri="{FF2B5EF4-FFF2-40B4-BE49-F238E27FC236}">
                <a16:creationId xmlns:a16="http://schemas.microsoft.com/office/drawing/2014/main" id="{C704BCB4-E626-2908-E9A9-E4C050D565FB}"/>
              </a:ext>
            </a:extLst>
          </p:cNvPr>
          <p:cNvSpPr txBox="1">
            <a:spLocks noGrp="1"/>
          </p:cNvSpPr>
          <p:nvPr>
            <p:ph type="title"/>
          </p:nvPr>
        </p:nvSpPr>
        <p:spPr>
          <a:xfrm>
            <a:off x="838200" y="365126"/>
            <a:ext cx="10515600" cy="983856"/>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600"/>
              <a:buFont typeface="Arial"/>
              <a:buNone/>
            </a:pPr>
            <a:r>
              <a:rPr lang="en-US" sz="3600">
                <a:latin typeface="Arial"/>
                <a:ea typeface="Arial"/>
                <a:cs typeface="Arial"/>
                <a:sym typeface="Arial"/>
              </a:rPr>
              <a:t>RNA-Seq: Workflow Overview Part 2</a:t>
            </a:r>
            <a:endParaRPr/>
          </a:p>
        </p:txBody>
      </p:sp>
      <p:sp>
        <p:nvSpPr>
          <p:cNvPr id="174" name="Google Shape;174;p6">
            <a:extLst>
              <a:ext uri="{FF2B5EF4-FFF2-40B4-BE49-F238E27FC236}">
                <a16:creationId xmlns:a16="http://schemas.microsoft.com/office/drawing/2014/main" id="{DF7B09EF-938B-77E2-4C04-B48ECCF0C3E0}"/>
              </a:ext>
            </a:extLst>
          </p:cNvPr>
          <p:cNvSpPr txBox="1"/>
          <p:nvPr/>
        </p:nvSpPr>
        <p:spPr>
          <a:xfrm>
            <a:off x="4586370" y="1245246"/>
            <a:ext cx="2225910" cy="400110"/>
          </a:xfrm>
          <a:prstGeom prst="rect">
            <a:avLst/>
          </a:prstGeom>
          <a:solidFill>
            <a:schemeClr val="lt2"/>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a:solidFill>
                  <a:schemeClr val="dk1"/>
                </a:solidFill>
                <a:latin typeface="Arial"/>
                <a:ea typeface="Arial"/>
                <a:cs typeface="Arial"/>
                <a:sym typeface="Arial"/>
              </a:rPr>
              <a:t>2. Data analysis</a:t>
            </a:r>
            <a:endParaRPr/>
          </a:p>
        </p:txBody>
      </p:sp>
      <p:sp>
        <p:nvSpPr>
          <p:cNvPr id="175" name="Google Shape;175;p6">
            <a:extLst>
              <a:ext uri="{FF2B5EF4-FFF2-40B4-BE49-F238E27FC236}">
                <a16:creationId xmlns:a16="http://schemas.microsoft.com/office/drawing/2014/main" id="{A413E2E4-57B0-2847-C7C7-DA0AF76A5A7F}"/>
              </a:ext>
            </a:extLst>
          </p:cNvPr>
          <p:cNvSpPr txBox="1"/>
          <p:nvPr/>
        </p:nvSpPr>
        <p:spPr>
          <a:xfrm>
            <a:off x="2457015" y="2525155"/>
            <a:ext cx="1859280" cy="400110"/>
          </a:xfrm>
          <a:prstGeom prst="rect">
            <a:avLst/>
          </a:prstGeom>
          <a:solidFill>
            <a:schemeClr val="lt2"/>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a:solidFill>
                  <a:schemeClr val="dk1"/>
                </a:solidFill>
                <a:latin typeface="Arial"/>
                <a:ea typeface="Arial"/>
                <a:cs typeface="Arial"/>
                <a:sym typeface="Arial"/>
              </a:rPr>
              <a:t>Read counts</a:t>
            </a:r>
            <a:endParaRPr/>
          </a:p>
        </p:txBody>
      </p:sp>
      <p:sp>
        <p:nvSpPr>
          <p:cNvPr id="176" name="Google Shape;176;p6">
            <a:extLst>
              <a:ext uri="{FF2B5EF4-FFF2-40B4-BE49-F238E27FC236}">
                <a16:creationId xmlns:a16="http://schemas.microsoft.com/office/drawing/2014/main" id="{8FF4509D-454C-5CF5-91A4-8616154AFE84}"/>
              </a:ext>
            </a:extLst>
          </p:cNvPr>
          <p:cNvSpPr txBox="1"/>
          <p:nvPr/>
        </p:nvSpPr>
        <p:spPr>
          <a:xfrm>
            <a:off x="4590325" y="2525155"/>
            <a:ext cx="1859280" cy="400110"/>
          </a:xfrm>
          <a:prstGeom prst="rect">
            <a:avLst/>
          </a:prstGeom>
          <a:solidFill>
            <a:schemeClr val="accent4">
              <a:lumMod val="75000"/>
            </a:schemeClr>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a:solidFill>
                  <a:schemeClr val="dk1"/>
                </a:solidFill>
                <a:latin typeface="Arial"/>
                <a:ea typeface="Arial"/>
                <a:cs typeface="Arial"/>
                <a:sym typeface="Arial"/>
              </a:rPr>
              <a:t>QC</a:t>
            </a:r>
            <a:endParaRPr/>
          </a:p>
        </p:txBody>
      </p:sp>
      <p:sp>
        <p:nvSpPr>
          <p:cNvPr id="177" name="Google Shape;177;p6">
            <a:extLst>
              <a:ext uri="{FF2B5EF4-FFF2-40B4-BE49-F238E27FC236}">
                <a16:creationId xmlns:a16="http://schemas.microsoft.com/office/drawing/2014/main" id="{611BF5CF-D42A-A52C-B765-A67B30E277C8}"/>
              </a:ext>
            </a:extLst>
          </p:cNvPr>
          <p:cNvSpPr txBox="1"/>
          <p:nvPr/>
        </p:nvSpPr>
        <p:spPr>
          <a:xfrm>
            <a:off x="6731255" y="2199111"/>
            <a:ext cx="3185160" cy="1323439"/>
          </a:xfrm>
          <a:prstGeom prst="rect">
            <a:avLst/>
          </a:prstGeom>
          <a:solidFill>
            <a:schemeClr val="accent6">
              <a:lumMod val="75000"/>
            </a:schemeClr>
          </a:solid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chemeClr val="dk1"/>
              </a:buClr>
              <a:buSzPts val="2000"/>
              <a:buFont typeface="Arial"/>
              <a:buChar char="•"/>
            </a:pPr>
            <a:r>
              <a:rPr lang="en-US" sz="2000">
                <a:solidFill>
                  <a:schemeClr val="dk1"/>
                </a:solidFill>
                <a:latin typeface="Arial"/>
                <a:ea typeface="Arial"/>
                <a:cs typeface="Arial"/>
                <a:sym typeface="Arial"/>
              </a:rPr>
              <a:t>Filtering</a:t>
            </a:r>
            <a:endParaRPr/>
          </a:p>
          <a:p>
            <a:pPr marL="342900" marR="0" lvl="0" indent="-342900" algn="l" rtl="0">
              <a:spcBef>
                <a:spcPts val="0"/>
              </a:spcBef>
              <a:spcAft>
                <a:spcPts val="0"/>
              </a:spcAft>
              <a:buClr>
                <a:schemeClr val="dk1"/>
              </a:buClr>
              <a:buSzPts val="2000"/>
              <a:buFont typeface="Arial"/>
              <a:buChar char="•"/>
            </a:pPr>
            <a:r>
              <a:rPr lang="en-US" sz="2000">
                <a:solidFill>
                  <a:schemeClr val="dk1"/>
                </a:solidFill>
                <a:latin typeface="Arial"/>
                <a:ea typeface="Arial"/>
                <a:cs typeface="Arial"/>
                <a:sym typeface="Arial"/>
              </a:rPr>
              <a:t>Normalization</a:t>
            </a:r>
            <a:endParaRPr/>
          </a:p>
          <a:p>
            <a:pPr marL="342900" marR="0" lvl="0" indent="-342900" algn="l" rtl="0">
              <a:spcBef>
                <a:spcPts val="0"/>
              </a:spcBef>
              <a:spcAft>
                <a:spcPts val="0"/>
              </a:spcAft>
              <a:buClr>
                <a:schemeClr val="dk1"/>
              </a:buClr>
              <a:buSzPts val="2000"/>
              <a:buFont typeface="Arial"/>
              <a:buChar char="•"/>
            </a:pPr>
            <a:r>
              <a:rPr lang="en-US" sz="2000">
                <a:solidFill>
                  <a:schemeClr val="dk1"/>
                </a:solidFill>
                <a:latin typeface="Arial"/>
                <a:ea typeface="Arial"/>
                <a:cs typeface="Arial"/>
                <a:sym typeface="Arial"/>
              </a:rPr>
              <a:t>Statistical Analysis</a:t>
            </a:r>
            <a:endParaRPr/>
          </a:p>
          <a:p>
            <a:pPr marL="342900" marR="0" lvl="0" indent="-342900" algn="l" rtl="0">
              <a:spcBef>
                <a:spcPts val="0"/>
              </a:spcBef>
              <a:spcAft>
                <a:spcPts val="0"/>
              </a:spcAft>
              <a:buClr>
                <a:schemeClr val="dk1"/>
              </a:buClr>
              <a:buSzPts val="2000"/>
              <a:buFont typeface="Arial"/>
              <a:buChar char="•"/>
            </a:pPr>
            <a:r>
              <a:rPr lang="en-US" sz="2000">
                <a:solidFill>
                  <a:schemeClr val="dk1"/>
                </a:solidFill>
                <a:latin typeface="Arial"/>
                <a:ea typeface="Arial"/>
                <a:cs typeface="Arial"/>
                <a:sym typeface="Arial"/>
              </a:rPr>
              <a:t>Data Mining</a:t>
            </a:r>
            <a:endParaRPr/>
          </a:p>
        </p:txBody>
      </p:sp>
      <p:sp>
        <p:nvSpPr>
          <p:cNvPr id="178" name="Google Shape;178;p6">
            <a:extLst>
              <a:ext uri="{FF2B5EF4-FFF2-40B4-BE49-F238E27FC236}">
                <a16:creationId xmlns:a16="http://schemas.microsoft.com/office/drawing/2014/main" id="{B9CF82DC-DE2E-4F34-6486-A4202B442B8B}"/>
              </a:ext>
            </a:extLst>
          </p:cNvPr>
          <p:cNvSpPr txBox="1"/>
          <p:nvPr/>
        </p:nvSpPr>
        <p:spPr>
          <a:xfrm>
            <a:off x="10195560" y="2393354"/>
            <a:ext cx="1859280" cy="707886"/>
          </a:xfrm>
          <a:prstGeom prst="rect">
            <a:avLst/>
          </a:prstGeom>
          <a:solidFill>
            <a:schemeClr val="accent2">
              <a:lumMod val="60000"/>
              <a:lumOff val="40000"/>
            </a:schemeClr>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a:solidFill>
                  <a:schemeClr val="dk1"/>
                </a:solidFill>
                <a:latin typeface="Arial"/>
                <a:ea typeface="Arial"/>
                <a:cs typeface="Arial"/>
                <a:sym typeface="Arial"/>
              </a:rPr>
              <a:t>Biological interpretation</a:t>
            </a:r>
            <a:endParaRPr/>
          </a:p>
        </p:txBody>
      </p:sp>
      <p:sp>
        <p:nvSpPr>
          <p:cNvPr id="179" name="Google Shape;179;p6">
            <a:extLst>
              <a:ext uri="{FF2B5EF4-FFF2-40B4-BE49-F238E27FC236}">
                <a16:creationId xmlns:a16="http://schemas.microsoft.com/office/drawing/2014/main" id="{D7D9DF46-90A2-4AB5-88BF-865985D43BC1}"/>
              </a:ext>
            </a:extLst>
          </p:cNvPr>
          <p:cNvSpPr txBox="1"/>
          <p:nvPr/>
        </p:nvSpPr>
        <p:spPr>
          <a:xfrm>
            <a:off x="327660" y="2371267"/>
            <a:ext cx="1859280" cy="707886"/>
          </a:xfrm>
          <a:prstGeom prst="rect">
            <a:avLst/>
          </a:prstGeom>
          <a:solidFill>
            <a:schemeClr val="accent1">
              <a:lumMod val="60000"/>
              <a:lumOff val="40000"/>
            </a:schemeClr>
          </a:solid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chemeClr val="dk1"/>
              </a:buClr>
              <a:buSzPts val="2000"/>
              <a:buFont typeface="Arial"/>
              <a:buChar char="•"/>
            </a:pPr>
            <a:r>
              <a:rPr lang="en-US" sz="2000" dirty="0">
                <a:solidFill>
                  <a:schemeClr val="dk1"/>
                </a:solidFill>
                <a:latin typeface="Arial"/>
                <a:ea typeface="Arial"/>
                <a:cs typeface="Arial"/>
                <a:sym typeface="Arial"/>
              </a:rPr>
              <a:t>Trimming</a:t>
            </a:r>
            <a:endParaRPr dirty="0">
              <a:solidFill>
                <a:schemeClr val="dk1"/>
              </a:solidFill>
            </a:endParaRPr>
          </a:p>
          <a:p>
            <a:pPr marL="342900" marR="0" lvl="0" indent="-342900" algn="l" rtl="0">
              <a:spcBef>
                <a:spcPts val="0"/>
              </a:spcBef>
              <a:spcAft>
                <a:spcPts val="0"/>
              </a:spcAft>
              <a:buClr>
                <a:schemeClr val="dk1"/>
              </a:buClr>
              <a:buSzPts val="2000"/>
              <a:buFont typeface="Arial"/>
              <a:buChar char="•"/>
            </a:pPr>
            <a:r>
              <a:rPr lang="en-US" sz="2000" dirty="0">
                <a:solidFill>
                  <a:schemeClr val="dk1"/>
                </a:solidFill>
                <a:latin typeface="Arial"/>
                <a:ea typeface="Arial"/>
                <a:cs typeface="Arial"/>
                <a:sym typeface="Arial"/>
              </a:rPr>
              <a:t>Alignment</a:t>
            </a:r>
            <a:endParaRPr dirty="0">
              <a:solidFill>
                <a:schemeClr val="dk1"/>
              </a:solidFill>
            </a:endParaRPr>
          </a:p>
        </p:txBody>
      </p:sp>
      <p:cxnSp>
        <p:nvCxnSpPr>
          <p:cNvPr id="180" name="Google Shape;180;p6">
            <a:extLst>
              <a:ext uri="{FF2B5EF4-FFF2-40B4-BE49-F238E27FC236}">
                <a16:creationId xmlns:a16="http://schemas.microsoft.com/office/drawing/2014/main" id="{E8BBF194-6C8A-C978-769F-184333364CF9}"/>
              </a:ext>
            </a:extLst>
          </p:cNvPr>
          <p:cNvCxnSpPr>
            <a:endCxn id="175" idx="1"/>
          </p:cNvCxnSpPr>
          <p:nvPr/>
        </p:nvCxnSpPr>
        <p:spPr>
          <a:xfrm>
            <a:off x="2175315" y="2723710"/>
            <a:ext cx="281700" cy="1500"/>
          </a:xfrm>
          <a:prstGeom prst="straightConnector1">
            <a:avLst/>
          </a:prstGeom>
          <a:noFill/>
          <a:ln w="9525" cap="flat" cmpd="sng">
            <a:solidFill>
              <a:schemeClr val="accent1"/>
            </a:solidFill>
            <a:prstDash val="solid"/>
            <a:miter lim="800000"/>
            <a:headEnd type="none" w="sm" len="sm"/>
            <a:tailEnd type="triangle" w="med" len="med"/>
          </a:ln>
        </p:spPr>
      </p:cxnSp>
      <p:cxnSp>
        <p:nvCxnSpPr>
          <p:cNvPr id="181" name="Google Shape;181;p6">
            <a:extLst>
              <a:ext uri="{FF2B5EF4-FFF2-40B4-BE49-F238E27FC236}">
                <a16:creationId xmlns:a16="http://schemas.microsoft.com/office/drawing/2014/main" id="{6AAD858C-E97B-89B0-E3B6-8553205EFADD}"/>
              </a:ext>
            </a:extLst>
          </p:cNvPr>
          <p:cNvCxnSpPr/>
          <p:nvPr/>
        </p:nvCxnSpPr>
        <p:spPr>
          <a:xfrm>
            <a:off x="4304720" y="2722306"/>
            <a:ext cx="281650" cy="1452"/>
          </a:xfrm>
          <a:prstGeom prst="straightConnector1">
            <a:avLst/>
          </a:prstGeom>
          <a:noFill/>
          <a:ln w="9525" cap="flat" cmpd="sng">
            <a:solidFill>
              <a:schemeClr val="accent1"/>
            </a:solidFill>
            <a:prstDash val="solid"/>
            <a:miter lim="800000"/>
            <a:headEnd type="none" w="sm" len="sm"/>
            <a:tailEnd type="triangle" w="med" len="med"/>
          </a:ln>
        </p:spPr>
      </p:cxnSp>
      <p:cxnSp>
        <p:nvCxnSpPr>
          <p:cNvPr id="182" name="Google Shape;182;p6">
            <a:extLst>
              <a:ext uri="{FF2B5EF4-FFF2-40B4-BE49-F238E27FC236}">
                <a16:creationId xmlns:a16="http://schemas.microsoft.com/office/drawing/2014/main" id="{E532B0BD-7CD9-F3D3-8AE2-AE95FB7BCE61}"/>
              </a:ext>
            </a:extLst>
          </p:cNvPr>
          <p:cNvCxnSpPr/>
          <p:nvPr/>
        </p:nvCxnSpPr>
        <p:spPr>
          <a:xfrm>
            <a:off x="6448445" y="2715042"/>
            <a:ext cx="281650" cy="1452"/>
          </a:xfrm>
          <a:prstGeom prst="straightConnector1">
            <a:avLst/>
          </a:prstGeom>
          <a:noFill/>
          <a:ln w="9525" cap="flat" cmpd="sng">
            <a:solidFill>
              <a:schemeClr val="accent1"/>
            </a:solidFill>
            <a:prstDash val="solid"/>
            <a:miter lim="800000"/>
            <a:headEnd type="none" w="sm" len="sm"/>
            <a:tailEnd type="triangle" w="med" len="med"/>
          </a:ln>
        </p:spPr>
      </p:cxnSp>
      <p:cxnSp>
        <p:nvCxnSpPr>
          <p:cNvPr id="183" name="Google Shape;183;p6">
            <a:extLst>
              <a:ext uri="{FF2B5EF4-FFF2-40B4-BE49-F238E27FC236}">
                <a16:creationId xmlns:a16="http://schemas.microsoft.com/office/drawing/2014/main" id="{70F46FAD-F697-0200-3AFC-13B362FE03BC}"/>
              </a:ext>
            </a:extLst>
          </p:cNvPr>
          <p:cNvCxnSpPr/>
          <p:nvPr/>
        </p:nvCxnSpPr>
        <p:spPr>
          <a:xfrm>
            <a:off x="9919022" y="2770447"/>
            <a:ext cx="281650" cy="1452"/>
          </a:xfrm>
          <a:prstGeom prst="straightConnector1">
            <a:avLst/>
          </a:prstGeom>
          <a:noFill/>
          <a:ln w="9525" cap="flat" cmpd="sng">
            <a:solidFill>
              <a:schemeClr val="accent1"/>
            </a:solidFill>
            <a:prstDash val="solid"/>
            <a:miter lim="800000"/>
            <a:headEnd type="none" w="sm" len="sm"/>
            <a:tailEnd type="triangle" w="med" len="med"/>
          </a:ln>
        </p:spPr>
      </p:cxnSp>
      <p:sp>
        <p:nvSpPr>
          <p:cNvPr id="185" name="Google Shape;185;p6">
            <a:extLst>
              <a:ext uri="{FF2B5EF4-FFF2-40B4-BE49-F238E27FC236}">
                <a16:creationId xmlns:a16="http://schemas.microsoft.com/office/drawing/2014/main" id="{AFD960EB-F653-DF02-F2E6-68CEC37B636D}"/>
              </a:ext>
            </a:extLst>
          </p:cNvPr>
          <p:cNvSpPr txBox="1"/>
          <p:nvPr/>
        </p:nvSpPr>
        <p:spPr>
          <a:xfrm>
            <a:off x="4390301" y="3181891"/>
            <a:ext cx="2638616" cy="1284915"/>
          </a:xfrm>
          <a:prstGeom prst="rect">
            <a:avLst/>
          </a:prstGeom>
          <a:noFill/>
          <a:ln>
            <a:noFill/>
          </a:ln>
        </p:spPr>
        <p:txBody>
          <a:bodyPr spcFirstLastPara="1" wrap="square" lIns="121900" tIns="121900" rIns="121900" bIns="121900" anchor="t" anchorCtr="0">
            <a:noAutofit/>
          </a:bodyPr>
          <a:lstStyle/>
          <a:p>
            <a:pPr marL="228600" marR="0" lvl="0" indent="-228600" algn="l" rtl="0">
              <a:lnSpc>
                <a:spcPct val="100000"/>
              </a:lnSpc>
              <a:spcBef>
                <a:spcPts val="1000"/>
              </a:spcBef>
              <a:spcAft>
                <a:spcPts val="0"/>
              </a:spcAft>
              <a:buClr>
                <a:srgbClr val="000000"/>
              </a:buClr>
              <a:buSzPts val="2000"/>
              <a:buFont typeface="Arial"/>
              <a:buChar char="•"/>
            </a:pPr>
            <a:r>
              <a:rPr lang="en-US" sz="2000" err="1">
                <a:solidFill>
                  <a:schemeClr val="accent4">
                    <a:lumMod val="76000"/>
                  </a:schemeClr>
                </a:solidFill>
                <a:latin typeface="Arial"/>
                <a:ea typeface="Arial"/>
                <a:cs typeface="Arial"/>
                <a:sym typeface="Arial"/>
              </a:rPr>
              <a:t>FastQC</a:t>
            </a:r>
            <a:r>
              <a:rPr lang="en-US" sz="2000" dirty="0">
                <a:solidFill>
                  <a:schemeClr val="accent4">
                    <a:lumMod val="76000"/>
                  </a:schemeClr>
                </a:solidFill>
                <a:latin typeface="Arial"/>
                <a:ea typeface="Arial"/>
                <a:cs typeface="Arial"/>
                <a:sym typeface="Arial"/>
              </a:rPr>
              <a:t>, </a:t>
            </a:r>
            <a:r>
              <a:rPr lang="en-US" sz="2000" err="1">
                <a:solidFill>
                  <a:schemeClr val="accent4">
                    <a:lumMod val="76000"/>
                  </a:schemeClr>
                </a:solidFill>
                <a:latin typeface="Arial"/>
                <a:ea typeface="Arial"/>
                <a:cs typeface="Arial"/>
                <a:sym typeface="Arial"/>
              </a:rPr>
              <a:t>MultiQC</a:t>
            </a:r>
            <a:endParaRPr lang="en-US" sz="2000">
              <a:solidFill>
                <a:schemeClr val="accent4">
                  <a:lumMod val="76000"/>
                </a:schemeClr>
              </a:solidFill>
              <a:latin typeface="Arial"/>
              <a:ea typeface="Arial"/>
              <a:cs typeface="Arial"/>
            </a:endParaRPr>
          </a:p>
          <a:p>
            <a:pPr marL="228600" marR="0" lvl="0" indent="-228600" algn="l" rtl="0">
              <a:lnSpc>
                <a:spcPct val="100000"/>
              </a:lnSpc>
              <a:spcBef>
                <a:spcPts val="1000"/>
              </a:spcBef>
              <a:spcAft>
                <a:spcPts val="0"/>
              </a:spcAft>
              <a:buClr>
                <a:srgbClr val="000000"/>
              </a:buClr>
              <a:buSzPts val="2000"/>
              <a:buFont typeface="Arial"/>
              <a:buChar char="•"/>
            </a:pPr>
            <a:r>
              <a:rPr lang="en-US" sz="2000" err="1">
                <a:solidFill>
                  <a:schemeClr val="accent4">
                    <a:lumMod val="76000"/>
                  </a:schemeClr>
                </a:solidFill>
                <a:latin typeface="Arial"/>
                <a:ea typeface="Arial"/>
                <a:cs typeface="Arial"/>
                <a:sym typeface="Arial"/>
              </a:rPr>
              <a:t>Samtools</a:t>
            </a:r>
            <a:endParaRPr sz="2000" err="1">
              <a:solidFill>
                <a:schemeClr val="accent4">
                  <a:lumMod val="76000"/>
                </a:schemeClr>
              </a:solidFill>
              <a:latin typeface="Arial"/>
              <a:ea typeface="Arial"/>
              <a:cs typeface="Arial"/>
              <a:sym typeface="Arial"/>
            </a:endParaRPr>
          </a:p>
        </p:txBody>
      </p:sp>
      <p:sp>
        <p:nvSpPr>
          <p:cNvPr id="186" name="Google Shape;186;p6">
            <a:extLst>
              <a:ext uri="{FF2B5EF4-FFF2-40B4-BE49-F238E27FC236}">
                <a16:creationId xmlns:a16="http://schemas.microsoft.com/office/drawing/2014/main" id="{7F95AD41-609B-A40E-F68E-83A38F309C83}"/>
              </a:ext>
            </a:extLst>
          </p:cNvPr>
          <p:cNvSpPr txBox="1"/>
          <p:nvPr/>
        </p:nvSpPr>
        <p:spPr>
          <a:xfrm>
            <a:off x="274320" y="3255926"/>
            <a:ext cx="2238101" cy="1961790"/>
          </a:xfrm>
          <a:prstGeom prst="rect">
            <a:avLst/>
          </a:prstGeom>
          <a:noFill/>
          <a:ln>
            <a:noFill/>
          </a:ln>
        </p:spPr>
        <p:txBody>
          <a:bodyPr spcFirstLastPara="1" wrap="square" lIns="121900" tIns="121900" rIns="121900" bIns="121900" anchor="t" anchorCtr="0">
            <a:noAutofit/>
          </a:bodyPr>
          <a:lstStyle/>
          <a:p>
            <a:pPr marL="228600" marR="0" lvl="0" indent="-228600" algn="l" rtl="0">
              <a:lnSpc>
                <a:spcPct val="100000"/>
              </a:lnSpc>
              <a:spcBef>
                <a:spcPts val="1000"/>
              </a:spcBef>
              <a:spcAft>
                <a:spcPts val="0"/>
              </a:spcAft>
              <a:buClr>
                <a:srgbClr val="000000"/>
              </a:buClr>
              <a:buSzPts val="2000"/>
              <a:buFont typeface="Arial"/>
              <a:buChar char="•"/>
            </a:pPr>
            <a:r>
              <a:rPr lang="en-US" sz="2000" err="1">
                <a:solidFill>
                  <a:schemeClr val="accent1">
                    <a:lumMod val="60000"/>
                    <a:lumOff val="40000"/>
                  </a:schemeClr>
                </a:solidFill>
                <a:latin typeface="Arial"/>
                <a:ea typeface="Arial"/>
                <a:cs typeface="Arial"/>
                <a:sym typeface="Arial"/>
              </a:rPr>
              <a:t>Trimmomatic</a:t>
            </a:r>
            <a:endParaRPr lang="en-US" sz="2000">
              <a:solidFill>
                <a:schemeClr val="accent1">
                  <a:lumMod val="60000"/>
                  <a:lumOff val="40000"/>
                </a:schemeClr>
              </a:solidFill>
              <a:latin typeface="Arial"/>
              <a:ea typeface="Arial"/>
              <a:cs typeface="Arial"/>
            </a:endParaRPr>
          </a:p>
          <a:p>
            <a:pPr marL="228600" marR="0" lvl="0" indent="-228600" algn="l" rtl="0">
              <a:lnSpc>
                <a:spcPct val="100000"/>
              </a:lnSpc>
              <a:spcBef>
                <a:spcPts val="1000"/>
              </a:spcBef>
              <a:spcAft>
                <a:spcPts val="0"/>
              </a:spcAft>
              <a:buClr>
                <a:srgbClr val="000000"/>
              </a:buClr>
              <a:buSzPts val="2000"/>
              <a:buFont typeface="Arial"/>
              <a:buChar char="•"/>
            </a:pPr>
            <a:r>
              <a:rPr lang="en-US" sz="2000" err="1">
                <a:solidFill>
                  <a:schemeClr val="accent1">
                    <a:lumMod val="60000"/>
                    <a:lumOff val="40000"/>
                  </a:schemeClr>
                </a:solidFill>
                <a:latin typeface="Arial"/>
                <a:ea typeface="Arial"/>
                <a:cs typeface="Arial"/>
                <a:sym typeface="Arial"/>
              </a:rPr>
              <a:t>cutAdapt</a:t>
            </a:r>
            <a:endParaRPr sz="2000">
              <a:solidFill>
                <a:schemeClr val="accent1">
                  <a:lumMod val="60000"/>
                  <a:lumOff val="40000"/>
                </a:schemeClr>
              </a:solidFill>
              <a:latin typeface="Arial"/>
              <a:ea typeface="Arial"/>
              <a:cs typeface="Arial"/>
            </a:endParaRPr>
          </a:p>
          <a:p>
            <a:pPr marL="228600" marR="0" lvl="0" indent="-228600" algn="l" rtl="0">
              <a:lnSpc>
                <a:spcPct val="100000"/>
              </a:lnSpc>
              <a:spcBef>
                <a:spcPts val="1000"/>
              </a:spcBef>
              <a:spcAft>
                <a:spcPts val="0"/>
              </a:spcAft>
              <a:buClr>
                <a:srgbClr val="000000"/>
              </a:buClr>
              <a:buSzPts val="2000"/>
              <a:buFont typeface="Arial"/>
              <a:buChar char="•"/>
            </a:pPr>
            <a:r>
              <a:rPr lang="en-US" sz="2000" dirty="0">
                <a:solidFill>
                  <a:schemeClr val="accent1">
                    <a:lumMod val="60000"/>
                    <a:lumOff val="40000"/>
                  </a:schemeClr>
                </a:solidFill>
                <a:latin typeface="Arial"/>
                <a:ea typeface="Arial"/>
                <a:cs typeface="Arial"/>
                <a:sym typeface="Arial"/>
              </a:rPr>
              <a:t>STAR</a:t>
            </a:r>
            <a:endParaRPr lang="en-US" sz="2000" dirty="0">
              <a:solidFill>
                <a:schemeClr val="accent1">
                  <a:lumMod val="60000"/>
                  <a:lumOff val="40000"/>
                </a:schemeClr>
              </a:solidFill>
              <a:latin typeface="Arial"/>
              <a:ea typeface="Arial"/>
              <a:cs typeface="Arial"/>
            </a:endParaRPr>
          </a:p>
          <a:p>
            <a:pPr marL="228600" indent="-228600">
              <a:spcBef>
                <a:spcPts val="1000"/>
              </a:spcBef>
              <a:buSzPts val="2000"/>
              <a:buFont typeface="Arial"/>
              <a:buChar char="•"/>
            </a:pPr>
            <a:r>
              <a:rPr lang="en-US" sz="2000" dirty="0">
                <a:solidFill>
                  <a:schemeClr val="accent1">
                    <a:lumMod val="60000"/>
                    <a:lumOff val="40000"/>
                  </a:schemeClr>
                </a:solidFill>
              </a:rPr>
              <a:t>Salmon/Kallisto (alignment-free)</a:t>
            </a:r>
          </a:p>
        </p:txBody>
      </p:sp>
      <p:sp>
        <p:nvSpPr>
          <p:cNvPr id="187" name="Google Shape;187;p6">
            <a:extLst>
              <a:ext uri="{FF2B5EF4-FFF2-40B4-BE49-F238E27FC236}">
                <a16:creationId xmlns:a16="http://schemas.microsoft.com/office/drawing/2014/main" id="{5318283D-1997-8A6B-1292-0BA0908ABFC7}"/>
              </a:ext>
            </a:extLst>
          </p:cNvPr>
          <p:cNvSpPr txBox="1"/>
          <p:nvPr/>
        </p:nvSpPr>
        <p:spPr>
          <a:xfrm>
            <a:off x="2276891" y="3251345"/>
            <a:ext cx="2113410" cy="1975644"/>
          </a:xfrm>
          <a:prstGeom prst="rect">
            <a:avLst/>
          </a:prstGeom>
          <a:noFill/>
          <a:ln>
            <a:noFill/>
          </a:ln>
        </p:spPr>
        <p:txBody>
          <a:bodyPr spcFirstLastPara="1" wrap="square" lIns="121900" tIns="121900" rIns="121900" bIns="121900" anchor="t" anchorCtr="0">
            <a:noAutofit/>
          </a:bodyPr>
          <a:lstStyle/>
          <a:p>
            <a:pPr marL="228600" marR="0" lvl="0" indent="-228600" algn="l" rtl="0">
              <a:lnSpc>
                <a:spcPct val="100000"/>
              </a:lnSpc>
              <a:spcBef>
                <a:spcPts val="1000"/>
              </a:spcBef>
              <a:spcAft>
                <a:spcPts val="0"/>
              </a:spcAft>
              <a:buClr>
                <a:schemeClr val="dk1"/>
              </a:buClr>
              <a:buSzPts val="2000"/>
              <a:buFont typeface="Arial"/>
              <a:buChar char="•"/>
            </a:pPr>
            <a:r>
              <a:rPr lang="en-US" sz="2000" err="1">
                <a:solidFill>
                  <a:schemeClr val="dk1"/>
                </a:solidFill>
                <a:latin typeface="Arial"/>
                <a:ea typeface="Arial"/>
                <a:cs typeface="Arial"/>
                <a:sym typeface="Arial"/>
              </a:rPr>
              <a:t>featureCounts</a:t>
            </a:r>
            <a:r>
              <a:rPr lang="en-US" sz="2000">
                <a:solidFill>
                  <a:schemeClr val="dk1"/>
                </a:solidFill>
                <a:latin typeface="Arial"/>
                <a:ea typeface="Arial"/>
                <a:cs typeface="Arial"/>
                <a:sym typeface="Arial"/>
              </a:rPr>
              <a:t> (subread)</a:t>
            </a:r>
          </a:p>
          <a:p>
            <a:pPr marL="228600" indent="-228600">
              <a:spcBef>
                <a:spcPts val="1000"/>
              </a:spcBef>
              <a:buClr>
                <a:schemeClr val="dk1"/>
              </a:buClr>
              <a:buSzPts val="2000"/>
              <a:buFont typeface="Arial"/>
              <a:buChar char="•"/>
            </a:pPr>
            <a:r>
              <a:rPr lang="en-US" sz="2000">
                <a:solidFill>
                  <a:schemeClr val="dk1"/>
                </a:solidFill>
              </a:rPr>
              <a:t>RSEM</a:t>
            </a:r>
          </a:p>
          <a:p>
            <a:pPr marL="228600" indent="-228600">
              <a:spcBef>
                <a:spcPts val="1000"/>
              </a:spcBef>
              <a:buClr>
                <a:schemeClr val="dk1"/>
              </a:buClr>
              <a:buSzPts val="2000"/>
              <a:buFont typeface="Arial"/>
              <a:buChar char="•"/>
            </a:pPr>
            <a:r>
              <a:rPr lang="en-US" sz="2000" err="1">
                <a:solidFill>
                  <a:schemeClr val="dk1"/>
                </a:solidFill>
              </a:rPr>
              <a:t>HTSeq</a:t>
            </a:r>
            <a:endParaRPr lang="en-US" sz="2000">
              <a:solidFill>
                <a:schemeClr val="dk1"/>
              </a:solidFill>
            </a:endParaRPr>
          </a:p>
        </p:txBody>
      </p:sp>
      <p:sp>
        <p:nvSpPr>
          <p:cNvPr id="5" name="Google Shape;95;p1">
            <a:extLst>
              <a:ext uri="{FF2B5EF4-FFF2-40B4-BE49-F238E27FC236}">
                <a16:creationId xmlns:a16="http://schemas.microsoft.com/office/drawing/2014/main" id="{FAFA4341-E1EA-1348-883D-64BBC44DA27C}"/>
              </a:ext>
            </a:extLst>
          </p:cNvPr>
          <p:cNvSpPr txBox="1">
            <a:spLocks/>
          </p:cNvSpPr>
          <p:nvPr/>
        </p:nvSpPr>
        <p:spPr>
          <a:xfrm>
            <a:off x="12331" y="6539170"/>
            <a:ext cx="2353734" cy="331259"/>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a:solidFill>
                  <a:schemeClr val="bg1">
                    <a:lumMod val="49000"/>
                  </a:schemeClr>
                </a:solidFill>
                <a:latin typeface="Calibri"/>
              </a:rPr>
              <a:t>BNFO 262 Winter 2026​</a:t>
            </a:r>
          </a:p>
        </p:txBody>
      </p:sp>
      <p:sp>
        <p:nvSpPr>
          <p:cNvPr id="4" name="Arrow: Curved Down 3">
            <a:extLst>
              <a:ext uri="{FF2B5EF4-FFF2-40B4-BE49-F238E27FC236}">
                <a16:creationId xmlns:a16="http://schemas.microsoft.com/office/drawing/2014/main" id="{7D1B3A91-9C81-218C-CF3C-023C0E6B6B26}"/>
              </a:ext>
            </a:extLst>
          </p:cNvPr>
          <p:cNvSpPr/>
          <p:nvPr/>
        </p:nvSpPr>
        <p:spPr>
          <a:xfrm flipH="1">
            <a:off x="-58203" y="1514521"/>
            <a:ext cx="5587164" cy="982542"/>
          </a:xfrm>
          <a:prstGeom prst="curved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862453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8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7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8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sp>
        <p:nvSpPr>
          <p:cNvPr id="424" name="Google Shape;424;p19"/>
          <p:cNvSpPr txBox="1">
            <a:spLocks noGrp="1"/>
          </p:cNvSpPr>
          <p:nvPr>
            <p:ph type="title"/>
          </p:nvPr>
        </p:nvSpPr>
        <p:spPr>
          <a:xfrm>
            <a:off x="415600" y="288567"/>
            <a:ext cx="11360800" cy="763600"/>
          </a:xfrm>
          <a:prstGeom prst="rect">
            <a:avLst/>
          </a:prstGeom>
          <a:noFill/>
          <a:ln>
            <a:noFill/>
          </a:ln>
        </p:spPr>
        <p:txBody>
          <a:bodyPr spcFirstLastPara="1" wrap="square" lIns="121900" tIns="121900" rIns="121900" bIns="121900" anchor="t" anchorCtr="0">
            <a:normAutofit fontScale="90000"/>
          </a:bodyPr>
          <a:lstStyle/>
          <a:p>
            <a:pPr marL="0" lvl="0" indent="0" algn="l" rtl="0">
              <a:lnSpc>
                <a:spcPct val="90000"/>
              </a:lnSpc>
              <a:spcBef>
                <a:spcPts val="0"/>
              </a:spcBef>
              <a:spcAft>
                <a:spcPts val="0"/>
              </a:spcAft>
              <a:buClr>
                <a:schemeClr val="dk1"/>
              </a:buClr>
              <a:buSzPct val="70707"/>
              <a:buFont typeface="Roboto"/>
              <a:buNone/>
            </a:pPr>
            <a:r>
              <a:rPr lang="en-US">
                <a:latin typeface="Arial"/>
                <a:ea typeface="Arial"/>
                <a:cs typeface="Arial"/>
                <a:sym typeface="Arial"/>
              </a:rPr>
              <a:t>File types</a:t>
            </a:r>
            <a:endParaRPr>
              <a:latin typeface="Arial"/>
              <a:ea typeface="Arial"/>
              <a:cs typeface="Arial"/>
              <a:sym typeface="Arial"/>
            </a:endParaRPr>
          </a:p>
        </p:txBody>
      </p:sp>
      <p:grpSp>
        <p:nvGrpSpPr>
          <p:cNvPr id="425" name="Google Shape;425;p19"/>
          <p:cNvGrpSpPr/>
          <p:nvPr/>
        </p:nvGrpSpPr>
        <p:grpSpPr>
          <a:xfrm>
            <a:off x="1934700" y="3853200"/>
            <a:ext cx="2428333" cy="600000"/>
            <a:chOff x="1451025" y="2889900"/>
            <a:chExt cx="1821250" cy="450000"/>
          </a:xfrm>
        </p:grpSpPr>
        <p:sp>
          <p:nvSpPr>
            <p:cNvPr id="426" name="Google Shape;426;p19"/>
            <p:cNvSpPr/>
            <p:nvPr/>
          </p:nvSpPr>
          <p:spPr>
            <a:xfrm>
              <a:off x="2069575" y="2889900"/>
              <a:ext cx="1202700" cy="450000"/>
            </a:xfrm>
            <a:prstGeom prst="roundRect">
              <a:avLst>
                <a:gd name="adj" fmla="val 16667"/>
              </a:avLst>
            </a:prstGeom>
            <a:solidFill>
              <a:srgbClr val="6D9EEB"/>
            </a:solidFill>
            <a:ln>
              <a:noFill/>
            </a:ln>
          </p:spPr>
          <p:txBody>
            <a:bodyPr spcFirstLastPara="1" wrap="square" lIns="121900" tIns="121900" rIns="121900" bIns="121900" anchor="ctr" anchorCtr="0">
              <a:noAutofit/>
            </a:bodyPr>
            <a:lstStyle/>
            <a:p>
              <a:pPr marL="0" marR="0" lvl="0" indent="0" algn="ctr" rtl="0">
                <a:spcBef>
                  <a:spcPts val="0"/>
                </a:spcBef>
                <a:spcAft>
                  <a:spcPts val="0"/>
                </a:spcAft>
                <a:buNone/>
              </a:pPr>
              <a:r>
                <a:rPr lang="en-US" sz="1467" dirty="0">
                  <a:solidFill>
                    <a:srgbClr val="FFFFFF"/>
                  </a:solidFill>
                  <a:latin typeface="Arial"/>
                  <a:ea typeface="Arial"/>
                  <a:cs typeface="Arial"/>
                  <a:sym typeface="Arial"/>
                </a:rPr>
                <a:t>Trimmed reads</a:t>
              </a:r>
              <a:endParaRPr sz="1467" dirty="0">
                <a:solidFill>
                  <a:srgbClr val="FFFFFF"/>
                </a:solidFill>
                <a:latin typeface="Arial"/>
                <a:ea typeface="Arial"/>
                <a:cs typeface="Arial"/>
                <a:sym typeface="Arial"/>
              </a:endParaRPr>
            </a:p>
          </p:txBody>
        </p:sp>
        <p:cxnSp>
          <p:nvCxnSpPr>
            <p:cNvPr id="427" name="Google Shape;427;p19"/>
            <p:cNvCxnSpPr>
              <a:stCxn id="428" idx="3"/>
              <a:endCxn id="426" idx="1"/>
            </p:cNvCxnSpPr>
            <p:nvPr/>
          </p:nvCxnSpPr>
          <p:spPr>
            <a:xfrm>
              <a:off x="1451025" y="3114896"/>
              <a:ext cx="618600" cy="0"/>
            </a:xfrm>
            <a:prstGeom prst="straightConnector1">
              <a:avLst/>
            </a:prstGeom>
            <a:noFill/>
            <a:ln w="9525" cap="flat" cmpd="sng">
              <a:solidFill>
                <a:schemeClr val="dk2"/>
              </a:solidFill>
              <a:prstDash val="solid"/>
              <a:round/>
              <a:headEnd type="none" w="sm" len="sm"/>
              <a:tailEnd type="triangle" w="med" len="med"/>
            </a:ln>
          </p:spPr>
        </p:cxnSp>
        <p:sp>
          <p:nvSpPr>
            <p:cNvPr id="429" name="Google Shape;429;p19"/>
            <p:cNvSpPr/>
            <p:nvPr/>
          </p:nvSpPr>
          <p:spPr>
            <a:xfrm>
              <a:off x="1473650" y="2898300"/>
              <a:ext cx="573300" cy="216600"/>
            </a:xfrm>
            <a:prstGeom prst="rect">
              <a:avLst/>
            </a:prstGeom>
            <a:noFill/>
            <a:ln>
              <a:noFill/>
            </a:ln>
          </p:spPr>
          <p:txBody>
            <a:bodyPr spcFirstLastPara="1" wrap="square" lIns="121900" tIns="121900" rIns="121900" bIns="121900" anchor="ctr" anchorCtr="0">
              <a:noAutofit/>
            </a:bodyPr>
            <a:lstStyle/>
            <a:p>
              <a:pPr marL="0" marR="0" lvl="0" indent="0" algn="ctr" rtl="0">
                <a:spcBef>
                  <a:spcPts val="0"/>
                </a:spcBef>
                <a:spcAft>
                  <a:spcPts val="0"/>
                </a:spcAft>
                <a:buNone/>
              </a:pPr>
              <a:r>
                <a:rPr lang="en-US" b="1" err="1">
                  <a:solidFill>
                    <a:schemeClr val="dk1"/>
                  </a:solidFill>
                  <a:highlight>
                    <a:srgbClr val="CCCCCC"/>
                  </a:highlight>
                  <a:latin typeface="Arial"/>
                  <a:ea typeface="Arial"/>
                  <a:cs typeface="Arial"/>
                  <a:sym typeface="Arial"/>
                </a:rPr>
                <a:t>fastq</a:t>
              </a:r>
              <a:endParaRPr b="1" err="1">
                <a:solidFill>
                  <a:schemeClr val="dk1"/>
                </a:solidFill>
                <a:highlight>
                  <a:srgbClr val="CCCCCC"/>
                </a:highlight>
                <a:latin typeface="Arial"/>
                <a:ea typeface="Arial"/>
                <a:cs typeface="Arial"/>
                <a:sym typeface="Arial"/>
              </a:endParaRPr>
            </a:p>
          </p:txBody>
        </p:sp>
      </p:grpSp>
      <p:grpSp>
        <p:nvGrpSpPr>
          <p:cNvPr id="430" name="Google Shape;430;p19"/>
          <p:cNvGrpSpPr/>
          <p:nvPr/>
        </p:nvGrpSpPr>
        <p:grpSpPr>
          <a:xfrm>
            <a:off x="8981289" y="3864395"/>
            <a:ext cx="2309145" cy="600000"/>
            <a:chOff x="6735966" y="2898296"/>
            <a:chExt cx="1731859" cy="450000"/>
          </a:xfrm>
        </p:grpSpPr>
        <p:cxnSp>
          <p:nvCxnSpPr>
            <p:cNvPr id="431" name="Google Shape;431;p19"/>
            <p:cNvCxnSpPr>
              <a:stCxn id="432" idx="3"/>
              <a:endCxn id="433" idx="1"/>
            </p:cNvCxnSpPr>
            <p:nvPr/>
          </p:nvCxnSpPr>
          <p:spPr>
            <a:xfrm>
              <a:off x="6735966" y="3114896"/>
              <a:ext cx="618600" cy="8400"/>
            </a:xfrm>
            <a:prstGeom prst="straightConnector1">
              <a:avLst/>
            </a:prstGeom>
            <a:noFill/>
            <a:ln w="9525" cap="flat" cmpd="sng">
              <a:solidFill>
                <a:schemeClr val="dk2"/>
              </a:solidFill>
              <a:prstDash val="solid"/>
              <a:round/>
              <a:headEnd type="none" w="sm" len="sm"/>
              <a:tailEnd type="triangle" w="med" len="med"/>
            </a:ln>
          </p:spPr>
        </p:cxnSp>
        <p:sp>
          <p:nvSpPr>
            <p:cNvPr id="433" name="Google Shape;433;p19"/>
            <p:cNvSpPr/>
            <p:nvPr/>
          </p:nvSpPr>
          <p:spPr>
            <a:xfrm>
              <a:off x="7354525" y="2898296"/>
              <a:ext cx="1113300" cy="450000"/>
            </a:xfrm>
            <a:prstGeom prst="roundRect">
              <a:avLst>
                <a:gd name="adj" fmla="val 16667"/>
              </a:avLst>
            </a:prstGeom>
            <a:solidFill>
              <a:srgbClr val="1C4587"/>
            </a:solidFill>
            <a:ln>
              <a:noFill/>
            </a:ln>
          </p:spPr>
          <p:txBody>
            <a:bodyPr spcFirstLastPara="1" wrap="square" lIns="121900" tIns="121900" rIns="121900" bIns="121900" anchor="ctr" anchorCtr="0">
              <a:noAutofit/>
            </a:bodyPr>
            <a:lstStyle/>
            <a:p>
              <a:pPr marL="0" marR="0" lvl="0" indent="0" algn="ctr" rtl="0">
                <a:spcBef>
                  <a:spcPts val="0"/>
                </a:spcBef>
                <a:spcAft>
                  <a:spcPts val="0"/>
                </a:spcAft>
                <a:buNone/>
              </a:pPr>
              <a:r>
                <a:rPr lang="en-US" sz="1467">
                  <a:solidFill>
                    <a:srgbClr val="FFFFFF"/>
                  </a:solidFill>
                  <a:latin typeface="Arial"/>
                  <a:ea typeface="Arial"/>
                  <a:cs typeface="Arial"/>
                  <a:sym typeface="Arial"/>
                </a:rPr>
                <a:t>Functional analysis</a:t>
              </a:r>
              <a:endParaRPr sz="1467">
                <a:solidFill>
                  <a:srgbClr val="FFFFFF"/>
                </a:solidFill>
                <a:latin typeface="Arial"/>
                <a:ea typeface="Arial"/>
                <a:cs typeface="Arial"/>
                <a:sym typeface="Arial"/>
              </a:endParaRPr>
            </a:p>
          </p:txBody>
        </p:sp>
        <p:sp>
          <p:nvSpPr>
            <p:cNvPr id="434" name="Google Shape;434;p19"/>
            <p:cNvSpPr/>
            <p:nvPr/>
          </p:nvSpPr>
          <p:spPr>
            <a:xfrm>
              <a:off x="6773612" y="2898312"/>
              <a:ext cx="543300" cy="216600"/>
            </a:xfrm>
            <a:prstGeom prst="rect">
              <a:avLst/>
            </a:prstGeom>
            <a:noFill/>
            <a:ln>
              <a:noFill/>
            </a:ln>
          </p:spPr>
          <p:txBody>
            <a:bodyPr spcFirstLastPara="1" wrap="square" lIns="121900" tIns="121900" rIns="121900" bIns="121900" anchor="ctr" anchorCtr="0">
              <a:noAutofit/>
            </a:bodyPr>
            <a:lstStyle/>
            <a:p>
              <a:pPr marL="0" marR="0" lvl="0" indent="0" algn="ctr" rtl="0">
                <a:spcBef>
                  <a:spcPts val="0"/>
                </a:spcBef>
                <a:spcAft>
                  <a:spcPts val="0"/>
                </a:spcAft>
                <a:buNone/>
              </a:pPr>
              <a:r>
                <a:rPr lang="en-US" b="1" dirty="0">
                  <a:solidFill>
                    <a:schemeClr val="dk1"/>
                  </a:solidFill>
                  <a:highlight>
                    <a:srgbClr val="CCCCCC"/>
                  </a:highlight>
                  <a:latin typeface="Arial"/>
                  <a:ea typeface="Arial"/>
                  <a:cs typeface="Arial"/>
                  <a:sym typeface="Arial"/>
                </a:rPr>
                <a:t>table</a:t>
              </a:r>
              <a:endParaRPr lang="en-US" b="1" dirty="0">
                <a:solidFill>
                  <a:schemeClr val="dk1"/>
                </a:solidFill>
                <a:highlight>
                  <a:srgbClr val="CCCCCC"/>
                </a:highlight>
                <a:latin typeface="Arial"/>
                <a:ea typeface="Arial"/>
                <a:cs typeface="Arial"/>
              </a:endParaRPr>
            </a:p>
          </p:txBody>
        </p:sp>
      </p:grpSp>
      <p:grpSp>
        <p:nvGrpSpPr>
          <p:cNvPr id="435" name="Google Shape;435;p19"/>
          <p:cNvGrpSpPr/>
          <p:nvPr/>
        </p:nvGrpSpPr>
        <p:grpSpPr>
          <a:xfrm>
            <a:off x="3561234" y="4453200"/>
            <a:ext cx="6987116" cy="890867"/>
            <a:chOff x="2670925" y="3339900"/>
            <a:chExt cx="5240338" cy="668150"/>
          </a:xfrm>
        </p:grpSpPr>
        <p:sp>
          <p:nvSpPr>
            <p:cNvPr id="436" name="Google Shape;436;p19"/>
            <p:cNvSpPr/>
            <p:nvPr/>
          </p:nvSpPr>
          <p:spPr>
            <a:xfrm>
              <a:off x="4221263" y="3657650"/>
              <a:ext cx="2319000" cy="350400"/>
            </a:xfrm>
            <a:prstGeom prst="roundRect">
              <a:avLst>
                <a:gd name="adj" fmla="val 16667"/>
              </a:avLst>
            </a:prstGeom>
            <a:solidFill>
              <a:srgbClr val="93C47D"/>
            </a:solidFill>
            <a:ln>
              <a:noFill/>
            </a:ln>
          </p:spPr>
          <p:txBody>
            <a:bodyPr spcFirstLastPara="1" wrap="square" lIns="121900" tIns="121900" rIns="121900" bIns="121900" anchor="ctr" anchorCtr="0">
              <a:noAutofit/>
            </a:bodyPr>
            <a:lstStyle/>
            <a:p>
              <a:pPr marL="0" marR="0" lvl="0" indent="0" algn="ctr" rtl="0">
                <a:spcBef>
                  <a:spcPts val="0"/>
                </a:spcBef>
                <a:spcAft>
                  <a:spcPts val="0"/>
                </a:spcAft>
                <a:buNone/>
              </a:pPr>
              <a:r>
                <a:rPr lang="en-US" sz="1467">
                  <a:solidFill>
                    <a:srgbClr val="FFFFFF"/>
                  </a:solidFill>
                  <a:latin typeface="Arial"/>
                  <a:ea typeface="Arial"/>
                  <a:cs typeface="Arial"/>
                  <a:sym typeface="Arial"/>
                </a:rPr>
                <a:t>Alignment free quantification</a:t>
              </a:r>
              <a:endParaRPr sz="1467">
                <a:solidFill>
                  <a:srgbClr val="FFFFFF"/>
                </a:solidFill>
                <a:latin typeface="Arial"/>
                <a:ea typeface="Arial"/>
                <a:cs typeface="Arial"/>
                <a:sym typeface="Arial"/>
              </a:endParaRPr>
            </a:p>
          </p:txBody>
        </p:sp>
        <p:cxnSp>
          <p:nvCxnSpPr>
            <p:cNvPr id="437" name="Google Shape;437;p19"/>
            <p:cNvCxnSpPr>
              <a:stCxn id="426" idx="2"/>
              <a:endCxn id="436" idx="1"/>
            </p:cNvCxnSpPr>
            <p:nvPr/>
          </p:nvCxnSpPr>
          <p:spPr>
            <a:xfrm rot="-5400000" flipH="1">
              <a:off x="3199674" y="2811150"/>
              <a:ext cx="492900" cy="1550400"/>
            </a:xfrm>
            <a:prstGeom prst="bentConnector2">
              <a:avLst/>
            </a:prstGeom>
            <a:noFill/>
            <a:ln w="9525" cap="flat" cmpd="sng">
              <a:solidFill>
                <a:schemeClr val="dk2"/>
              </a:solidFill>
              <a:prstDash val="solid"/>
              <a:round/>
              <a:headEnd type="none" w="sm" len="sm"/>
              <a:tailEnd type="triangle" w="med" len="med"/>
            </a:ln>
          </p:spPr>
        </p:cxnSp>
        <p:cxnSp>
          <p:nvCxnSpPr>
            <p:cNvPr id="438" name="Google Shape;438;p19"/>
            <p:cNvCxnSpPr>
              <a:stCxn id="436" idx="3"/>
              <a:endCxn id="433" idx="2"/>
            </p:cNvCxnSpPr>
            <p:nvPr/>
          </p:nvCxnSpPr>
          <p:spPr>
            <a:xfrm rot="10800000" flipH="1">
              <a:off x="6540263" y="3348350"/>
              <a:ext cx="1371000" cy="484500"/>
            </a:xfrm>
            <a:prstGeom prst="bentConnector2">
              <a:avLst/>
            </a:prstGeom>
            <a:noFill/>
            <a:ln w="9525" cap="flat" cmpd="sng">
              <a:solidFill>
                <a:schemeClr val="dk2"/>
              </a:solidFill>
              <a:prstDash val="solid"/>
              <a:round/>
              <a:headEnd type="none" w="sm" len="sm"/>
              <a:tailEnd type="triangle" w="med" len="med"/>
            </a:ln>
          </p:spPr>
        </p:cxnSp>
        <p:sp>
          <p:nvSpPr>
            <p:cNvPr id="439" name="Google Shape;439;p19"/>
            <p:cNvSpPr/>
            <p:nvPr/>
          </p:nvSpPr>
          <p:spPr>
            <a:xfrm>
              <a:off x="3196825" y="3616250"/>
              <a:ext cx="573300" cy="216600"/>
            </a:xfrm>
            <a:prstGeom prst="rect">
              <a:avLst/>
            </a:prstGeom>
            <a:noFill/>
            <a:ln>
              <a:noFill/>
            </a:ln>
          </p:spPr>
          <p:txBody>
            <a:bodyPr spcFirstLastPara="1" wrap="square" lIns="121900" tIns="121900" rIns="121900" bIns="121900" anchor="ctr" anchorCtr="0">
              <a:noAutofit/>
            </a:bodyPr>
            <a:lstStyle/>
            <a:p>
              <a:pPr marL="0" marR="0" lvl="0" indent="0" algn="ctr" rtl="0">
                <a:spcBef>
                  <a:spcPts val="0"/>
                </a:spcBef>
                <a:spcAft>
                  <a:spcPts val="0"/>
                </a:spcAft>
                <a:buNone/>
              </a:pPr>
              <a:r>
                <a:rPr lang="en-US" b="1" err="1">
                  <a:solidFill>
                    <a:schemeClr val="dk1"/>
                  </a:solidFill>
                  <a:highlight>
                    <a:srgbClr val="CCCCCC"/>
                  </a:highlight>
                  <a:latin typeface="Arial"/>
                  <a:ea typeface="Arial"/>
                  <a:cs typeface="Arial"/>
                  <a:sym typeface="Arial"/>
                </a:rPr>
                <a:t>fastq</a:t>
              </a:r>
              <a:endParaRPr lang="en-US" b="1" err="1">
                <a:solidFill>
                  <a:schemeClr val="dk1"/>
                </a:solidFill>
                <a:latin typeface="Arial"/>
                <a:ea typeface="Arial"/>
                <a:cs typeface="Arial"/>
              </a:endParaRPr>
            </a:p>
          </p:txBody>
        </p:sp>
        <p:sp>
          <p:nvSpPr>
            <p:cNvPr id="440" name="Google Shape;440;p19"/>
            <p:cNvSpPr/>
            <p:nvPr/>
          </p:nvSpPr>
          <p:spPr>
            <a:xfrm>
              <a:off x="6991412" y="3616262"/>
              <a:ext cx="543300" cy="216600"/>
            </a:xfrm>
            <a:prstGeom prst="rect">
              <a:avLst/>
            </a:prstGeom>
            <a:noFill/>
            <a:ln>
              <a:noFill/>
            </a:ln>
          </p:spPr>
          <p:txBody>
            <a:bodyPr spcFirstLastPara="1" wrap="square" lIns="121900" tIns="121900" rIns="121900" bIns="121900" anchor="ctr" anchorCtr="0">
              <a:noAutofit/>
            </a:bodyPr>
            <a:lstStyle/>
            <a:p>
              <a:pPr marL="0" marR="0" lvl="0" indent="0" algn="ctr" rtl="0">
                <a:spcBef>
                  <a:spcPts val="0"/>
                </a:spcBef>
                <a:spcAft>
                  <a:spcPts val="0"/>
                </a:spcAft>
                <a:buNone/>
              </a:pPr>
              <a:r>
                <a:rPr lang="en-US" b="1" dirty="0">
                  <a:solidFill>
                    <a:schemeClr val="dk1"/>
                  </a:solidFill>
                  <a:highlight>
                    <a:srgbClr val="CCCCCC"/>
                  </a:highlight>
                  <a:latin typeface="Arial"/>
                  <a:ea typeface="Arial"/>
                  <a:cs typeface="Arial"/>
                  <a:sym typeface="Arial"/>
                </a:rPr>
                <a:t>table</a:t>
              </a:r>
              <a:endParaRPr lang="en-US" b="1" dirty="0">
                <a:solidFill>
                  <a:schemeClr val="dk1"/>
                </a:solidFill>
                <a:highlight>
                  <a:srgbClr val="CCCCCC"/>
                </a:highlight>
                <a:latin typeface="Arial"/>
                <a:ea typeface="Arial"/>
                <a:cs typeface="Arial"/>
              </a:endParaRPr>
            </a:p>
          </p:txBody>
        </p:sp>
      </p:grpSp>
      <p:grpSp>
        <p:nvGrpSpPr>
          <p:cNvPr id="441" name="Google Shape;441;p19"/>
          <p:cNvGrpSpPr/>
          <p:nvPr/>
        </p:nvGrpSpPr>
        <p:grpSpPr>
          <a:xfrm>
            <a:off x="6198568" y="2778467"/>
            <a:ext cx="2782721" cy="1674728"/>
            <a:chOff x="4648925" y="2083850"/>
            <a:chExt cx="2087041" cy="1256046"/>
          </a:xfrm>
        </p:grpSpPr>
        <p:sp>
          <p:nvSpPr>
            <p:cNvPr id="432" name="Google Shape;432;p19"/>
            <p:cNvSpPr/>
            <p:nvPr/>
          </p:nvSpPr>
          <p:spPr>
            <a:xfrm>
              <a:off x="5622666" y="2889896"/>
              <a:ext cx="1113300" cy="450000"/>
            </a:xfrm>
            <a:prstGeom prst="roundRect">
              <a:avLst>
                <a:gd name="adj" fmla="val 16667"/>
              </a:avLst>
            </a:prstGeom>
            <a:solidFill>
              <a:srgbClr val="1155CC"/>
            </a:solidFill>
            <a:ln>
              <a:noFill/>
            </a:ln>
          </p:spPr>
          <p:txBody>
            <a:bodyPr spcFirstLastPara="1" wrap="square" lIns="121900" tIns="121900" rIns="121900" bIns="121900" anchor="ctr" anchorCtr="0">
              <a:noAutofit/>
            </a:bodyPr>
            <a:lstStyle/>
            <a:p>
              <a:pPr marL="0" marR="0" lvl="0" indent="0" algn="ctr" rtl="0">
                <a:spcBef>
                  <a:spcPts val="0"/>
                </a:spcBef>
                <a:spcAft>
                  <a:spcPts val="0"/>
                </a:spcAft>
                <a:buNone/>
              </a:pPr>
              <a:r>
                <a:rPr lang="en-US" sz="1467">
                  <a:solidFill>
                    <a:srgbClr val="FFFFFF"/>
                  </a:solidFill>
                  <a:latin typeface="Arial"/>
                  <a:ea typeface="Arial"/>
                  <a:cs typeface="Arial"/>
                  <a:sym typeface="Arial"/>
                </a:rPr>
                <a:t>Read quantification</a:t>
              </a:r>
              <a:endParaRPr sz="1467">
                <a:solidFill>
                  <a:srgbClr val="FFFFFF"/>
                </a:solidFill>
                <a:latin typeface="Arial"/>
                <a:ea typeface="Arial"/>
                <a:cs typeface="Arial"/>
                <a:sym typeface="Arial"/>
              </a:endParaRPr>
            </a:p>
          </p:txBody>
        </p:sp>
        <p:cxnSp>
          <p:nvCxnSpPr>
            <p:cNvPr id="442" name="Google Shape;442;p19"/>
            <p:cNvCxnSpPr>
              <a:stCxn id="443" idx="3"/>
              <a:endCxn id="432" idx="1"/>
            </p:cNvCxnSpPr>
            <p:nvPr/>
          </p:nvCxnSpPr>
          <p:spPr>
            <a:xfrm>
              <a:off x="5004136" y="3109176"/>
              <a:ext cx="618530" cy="5720"/>
            </a:xfrm>
            <a:prstGeom prst="straightConnector1">
              <a:avLst/>
            </a:prstGeom>
            <a:noFill/>
            <a:ln w="9525" cap="flat" cmpd="sng">
              <a:solidFill>
                <a:schemeClr val="dk2"/>
              </a:solidFill>
              <a:prstDash val="solid"/>
              <a:round/>
              <a:headEnd type="none" w="sm" len="sm"/>
              <a:tailEnd type="triangle" w="med" len="med"/>
            </a:ln>
          </p:spPr>
        </p:cxnSp>
        <p:sp>
          <p:nvSpPr>
            <p:cNvPr id="444" name="Google Shape;444;p19"/>
            <p:cNvSpPr/>
            <p:nvPr/>
          </p:nvSpPr>
          <p:spPr>
            <a:xfrm>
              <a:off x="4924061" y="2898300"/>
              <a:ext cx="765589" cy="216600"/>
            </a:xfrm>
            <a:prstGeom prst="rect">
              <a:avLst/>
            </a:prstGeom>
            <a:noFill/>
            <a:ln>
              <a:noFill/>
            </a:ln>
          </p:spPr>
          <p:txBody>
            <a:bodyPr spcFirstLastPara="1" wrap="square" lIns="121900" tIns="121900" rIns="121900" bIns="121900" anchor="ctr" anchorCtr="0">
              <a:noAutofit/>
            </a:bodyPr>
            <a:lstStyle/>
            <a:p>
              <a:pPr marL="0" marR="0" lvl="0" indent="0" algn="ctr" rtl="0">
                <a:spcBef>
                  <a:spcPts val="0"/>
                </a:spcBef>
                <a:spcAft>
                  <a:spcPts val="0"/>
                </a:spcAft>
                <a:buNone/>
              </a:pPr>
              <a:r>
                <a:rPr lang="en-US" b="1" err="1">
                  <a:solidFill>
                    <a:schemeClr val="dk1"/>
                  </a:solidFill>
                  <a:highlight>
                    <a:srgbClr val="CCCCCC"/>
                  </a:highlight>
                  <a:latin typeface="Arial"/>
                  <a:ea typeface="Arial"/>
                  <a:cs typeface="Arial"/>
                  <a:sym typeface="Arial"/>
                </a:rPr>
                <a:t>sam</a:t>
              </a:r>
              <a:r>
                <a:rPr lang="en-US" b="1" dirty="0">
                  <a:solidFill>
                    <a:schemeClr val="dk1"/>
                  </a:solidFill>
                  <a:highlight>
                    <a:srgbClr val="CCCCCC"/>
                  </a:highlight>
                  <a:latin typeface="Arial"/>
                  <a:ea typeface="Arial"/>
                  <a:cs typeface="Arial"/>
                  <a:sym typeface="Arial"/>
                </a:rPr>
                <a:t>/bam</a:t>
              </a:r>
              <a:endParaRPr lang="en-US" b="1" dirty="0">
                <a:solidFill>
                  <a:schemeClr val="dk1"/>
                </a:solidFill>
                <a:highlight>
                  <a:srgbClr val="CCCCCC"/>
                </a:highlight>
                <a:latin typeface="Arial"/>
                <a:ea typeface="Arial"/>
                <a:cs typeface="Arial"/>
              </a:endParaRPr>
            </a:p>
          </p:txBody>
        </p:sp>
        <p:cxnSp>
          <p:nvCxnSpPr>
            <p:cNvPr id="445" name="Google Shape;445;p19"/>
            <p:cNvCxnSpPr>
              <a:stCxn id="444" idx="0"/>
            </p:cNvCxnSpPr>
            <p:nvPr/>
          </p:nvCxnSpPr>
          <p:spPr>
            <a:xfrm flipV="1">
              <a:off x="5306856" y="2458200"/>
              <a:ext cx="6569" cy="440100"/>
            </a:xfrm>
            <a:prstGeom prst="straightConnector1">
              <a:avLst/>
            </a:prstGeom>
            <a:noFill/>
            <a:ln w="9525" cap="flat" cmpd="sng">
              <a:solidFill>
                <a:schemeClr val="dk2"/>
              </a:solidFill>
              <a:prstDash val="dot"/>
              <a:round/>
              <a:headEnd type="none" w="sm" len="sm"/>
              <a:tailEnd type="triangle" w="med" len="med"/>
            </a:ln>
          </p:spPr>
        </p:cxnSp>
        <p:sp>
          <p:nvSpPr>
            <p:cNvPr id="446" name="Google Shape;446;p19"/>
            <p:cNvSpPr/>
            <p:nvPr/>
          </p:nvSpPr>
          <p:spPr>
            <a:xfrm>
              <a:off x="4648925" y="2083850"/>
              <a:ext cx="1329000" cy="350400"/>
            </a:xfrm>
            <a:prstGeom prst="rect">
              <a:avLst/>
            </a:prstGeom>
            <a:noFill/>
            <a:ln>
              <a:noFill/>
            </a:ln>
          </p:spPr>
          <p:txBody>
            <a:bodyPr spcFirstLastPara="1" wrap="square" lIns="121900" tIns="121900" rIns="121900" bIns="121900" anchor="b" anchorCtr="0">
              <a:noAutofit/>
            </a:bodyPr>
            <a:lstStyle/>
            <a:p>
              <a:pPr marL="0" marR="0" lvl="0" indent="0" algn="ctr" rtl="0">
                <a:spcBef>
                  <a:spcPts val="0"/>
                </a:spcBef>
                <a:spcAft>
                  <a:spcPts val="0"/>
                </a:spcAft>
                <a:buNone/>
              </a:pPr>
              <a:r>
                <a:rPr lang="en-US" sz="1467" b="1">
                  <a:solidFill>
                    <a:srgbClr val="CC0000"/>
                  </a:solidFill>
                  <a:latin typeface="Arial"/>
                  <a:ea typeface="Arial"/>
                  <a:cs typeface="Arial"/>
                  <a:sym typeface="Arial"/>
                </a:rPr>
                <a:t>Quality control</a:t>
              </a:r>
              <a:endParaRPr sz="1200">
                <a:solidFill>
                  <a:srgbClr val="CC0000"/>
                </a:solidFill>
                <a:latin typeface="Arial"/>
                <a:ea typeface="Arial"/>
                <a:cs typeface="Arial"/>
                <a:sym typeface="Arial"/>
              </a:endParaRPr>
            </a:p>
          </p:txBody>
        </p:sp>
      </p:grpSp>
      <p:sp>
        <p:nvSpPr>
          <p:cNvPr id="443" name="Google Shape;443;p19"/>
          <p:cNvSpPr/>
          <p:nvPr/>
        </p:nvSpPr>
        <p:spPr>
          <a:xfrm>
            <a:off x="5187782" y="3847232"/>
            <a:ext cx="1484400" cy="596671"/>
          </a:xfrm>
          <a:prstGeom prst="roundRect">
            <a:avLst>
              <a:gd name="adj" fmla="val 16667"/>
            </a:avLst>
          </a:prstGeom>
          <a:solidFill>
            <a:srgbClr val="3C78D8"/>
          </a:solidFill>
          <a:ln>
            <a:noFill/>
          </a:ln>
        </p:spPr>
        <p:txBody>
          <a:bodyPr spcFirstLastPara="1" wrap="square" lIns="121900" tIns="121900" rIns="121900" bIns="121900" anchor="ctr" anchorCtr="0">
            <a:noAutofit/>
          </a:bodyPr>
          <a:lstStyle/>
          <a:p>
            <a:pPr marL="0" marR="0" lvl="0" indent="0" algn="ctr" rtl="0">
              <a:spcBef>
                <a:spcPts val="0"/>
              </a:spcBef>
              <a:spcAft>
                <a:spcPts val="0"/>
              </a:spcAft>
              <a:buNone/>
            </a:pPr>
            <a:r>
              <a:rPr lang="en-US" sz="1467">
                <a:solidFill>
                  <a:srgbClr val="FFFFFF"/>
                </a:solidFill>
                <a:latin typeface="Arial"/>
                <a:ea typeface="Arial"/>
                <a:cs typeface="Arial"/>
                <a:sym typeface="Arial"/>
              </a:rPr>
              <a:t>Read mapping</a:t>
            </a:r>
            <a:endParaRPr sz="1467">
              <a:solidFill>
                <a:srgbClr val="FFFFFF"/>
              </a:solidFill>
              <a:latin typeface="Arial"/>
              <a:ea typeface="Arial"/>
              <a:cs typeface="Arial"/>
              <a:sym typeface="Arial"/>
            </a:endParaRPr>
          </a:p>
        </p:txBody>
      </p:sp>
      <p:cxnSp>
        <p:nvCxnSpPr>
          <p:cNvPr id="448" name="Google Shape;448;p19"/>
          <p:cNvCxnSpPr>
            <a:stCxn id="426" idx="3"/>
            <a:endCxn id="443" idx="1"/>
          </p:cNvCxnSpPr>
          <p:nvPr/>
        </p:nvCxnSpPr>
        <p:spPr>
          <a:xfrm>
            <a:off x="4363033" y="4145573"/>
            <a:ext cx="824800" cy="0"/>
          </a:xfrm>
          <a:prstGeom prst="straightConnector1">
            <a:avLst/>
          </a:prstGeom>
          <a:noFill/>
          <a:ln w="9525" cap="flat" cmpd="sng">
            <a:solidFill>
              <a:schemeClr val="dk2"/>
            </a:solidFill>
            <a:prstDash val="solid"/>
            <a:round/>
            <a:headEnd type="none" w="sm" len="sm"/>
            <a:tailEnd type="triangle" w="med" len="med"/>
          </a:ln>
        </p:spPr>
      </p:cxnSp>
      <p:sp>
        <p:nvSpPr>
          <p:cNvPr id="449" name="Google Shape;449;p19"/>
          <p:cNvSpPr/>
          <p:nvPr/>
        </p:nvSpPr>
        <p:spPr>
          <a:xfrm>
            <a:off x="4393201" y="3858375"/>
            <a:ext cx="764400" cy="287198"/>
          </a:xfrm>
          <a:prstGeom prst="rect">
            <a:avLst/>
          </a:prstGeom>
          <a:noFill/>
          <a:ln>
            <a:noFill/>
          </a:ln>
        </p:spPr>
        <p:txBody>
          <a:bodyPr spcFirstLastPara="1" wrap="square" lIns="121900" tIns="121900" rIns="121900" bIns="121900" anchor="ctr" anchorCtr="0">
            <a:noAutofit/>
          </a:bodyPr>
          <a:lstStyle/>
          <a:p>
            <a:pPr marL="0" marR="0" lvl="0" indent="0" algn="ctr" rtl="0">
              <a:spcBef>
                <a:spcPts val="0"/>
              </a:spcBef>
              <a:spcAft>
                <a:spcPts val="0"/>
              </a:spcAft>
              <a:buNone/>
            </a:pPr>
            <a:r>
              <a:rPr lang="en-US" b="1" err="1">
                <a:solidFill>
                  <a:schemeClr val="dk1"/>
                </a:solidFill>
                <a:highlight>
                  <a:srgbClr val="CCCCCC"/>
                </a:highlight>
                <a:latin typeface="Arial"/>
                <a:ea typeface="Arial"/>
                <a:cs typeface="Arial"/>
                <a:sym typeface="Arial"/>
              </a:rPr>
              <a:t>fastq</a:t>
            </a:r>
            <a:endParaRPr b="1" err="1">
              <a:solidFill>
                <a:schemeClr val="dk1"/>
              </a:solidFill>
              <a:latin typeface="Arial"/>
              <a:ea typeface="Arial"/>
              <a:cs typeface="Arial"/>
              <a:sym typeface="Arial"/>
            </a:endParaRPr>
          </a:p>
        </p:txBody>
      </p:sp>
      <p:cxnSp>
        <p:nvCxnSpPr>
          <p:cNvPr id="450" name="Google Shape;450;p19"/>
          <p:cNvCxnSpPr/>
          <p:nvPr/>
        </p:nvCxnSpPr>
        <p:spPr>
          <a:xfrm rot="10800000">
            <a:off x="4775433" y="3274831"/>
            <a:ext cx="0" cy="583544"/>
          </a:xfrm>
          <a:prstGeom prst="straightConnector1">
            <a:avLst/>
          </a:prstGeom>
          <a:noFill/>
          <a:ln w="9525" cap="flat" cmpd="sng">
            <a:solidFill>
              <a:schemeClr val="dk2"/>
            </a:solidFill>
            <a:prstDash val="dot"/>
            <a:round/>
            <a:headEnd type="none" w="sm" len="sm"/>
            <a:tailEnd type="triangle" w="med" len="med"/>
          </a:ln>
        </p:spPr>
      </p:cxnSp>
      <p:sp>
        <p:nvSpPr>
          <p:cNvPr id="451" name="Google Shape;451;p19"/>
          <p:cNvSpPr/>
          <p:nvPr/>
        </p:nvSpPr>
        <p:spPr>
          <a:xfrm>
            <a:off x="3889434" y="2778467"/>
            <a:ext cx="1772000" cy="464608"/>
          </a:xfrm>
          <a:prstGeom prst="rect">
            <a:avLst/>
          </a:prstGeom>
          <a:noFill/>
          <a:ln>
            <a:noFill/>
          </a:ln>
        </p:spPr>
        <p:txBody>
          <a:bodyPr spcFirstLastPara="1" wrap="square" lIns="121900" tIns="121900" rIns="121900" bIns="121900" anchor="b" anchorCtr="0">
            <a:noAutofit/>
          </a:bodyPr>
          <a:lstStyle/>
          <a:p>
            <a:pPr marL="0" marR="0" lvl="0" indent="0" algn="ctr" rtl="0">
              <a:spcBef>
                <a:spcPts val="0"/>
              </a:spcBef>
              <a:spcAft>
                <a:spcPts val="0"/>
              </a:spcAft>
              <a:buNone/>
            </a:pPr>
            <a:r>
              <a:rPr lang="en-US" sz="1467" b="1">
                <a:solidFill>
                  <a:srgbClr val="CC0000"/>
                </a:solidFill>
                <a:latin typeface="Arial"/>
                <a:ea typeface="Arial"/>
                <a:cs typeface="Arial"/>
                <a:sym typeface="Arial"/>
              </a:rPr>
              <a:t>Quality control</a:t>
            </a:r>
            <a:endParaRPr sz="1200">
              <a:solidFill>
                <a:srgbClr val="CC0000"/>
              </a:solidFill>
              <a:latin typeface="Arial"/>
              <a:ea typeface="Arial"/>
              <a:cs typeface="Arial"/>
              <a:sym typeface="Arial"/>
            </a:endParaRPr>
          </a:p>
        </p:txBody>
      </p:sp>
      <p:sp>
        <p:nvSpPr>
          <p:cNvPr id="452" name="Google Shape;452;p19"/>
          <p:cNvSpPr/>
          <p:nvPr/>
        </p:nvSpPr>
        <p:spPr>
          <a:xfrm>
            <a:off x="450300" y="2575261"/>
            <a:ext cx="1484400" cy="600000"/>
          </a:xfrm>
          <a:prstGeom prst="roundRect">
            <a:avLst>
              <a:gd name="adj" fmla="val 16667"/>
            </a:avLst>
          </a:prstGeom>
          <a:solidFill>
            <a:srgbClr val="C9DAF8"/>
          </a:solidFill>
          <a:ln>
            <a:noFill/>
          </a:ln>
        </p:spPr>
        <p:txBody>
          <a:bodyPr spcFirstLastPara="1" wrap="square" lIns="121900" tIns="121900" rIns="121900" bIns="121900" anchor="ctr" anchorCtr="0">
            <a:noAutofit/>
          </a:bodyPr>
          <a:lstStyle/>
          <a:p>
            <a:pPr marL="0" marR="0" lvl="0" indent="0" algn="ctr" rtl="0">
              <a:spcBef>
                <a:spcPts val="0"/>
              </a:spcBef>
              <a:spcAft>
                <a:spcPts val="0"/>
              </a:spcAft>
              <a:buNone/>
            </a:pPr>
            <a:r>
              <a:rPr lang="en-US" sz="1467">
                <a:solidFill>
                  <a:schemeClr val="dk1"/>
                </a:solidFill>
                <a:latin typeface="Arial"/>
                <a:ea typeface="Arial"/>
                <a:cs typeface="Arial"/>
                <a:sym typeface="Arial"/>
              </a:rPr>
              <a:t>Raw reads</a:t>
            </a:r>
            <a:endParaRPr sz="1467">
              <a:solidFill>
                <a:schemeClr val="dk1"/>
              </a:solidFill>
              <a:latin typeface="Arial"/>
              <a:ea typeface="Arial"/>
              <a:cs typeface="Arial"/>
              <a:sym typeface="Arial"/>
            </a:endParaRPr>
          </a:p>
        </p:txBody>
      </p:sp>
      <p:grpSp>
        <p:nvGrpSpPr>
          <p:cNvPr id="453" name="Google Shape;453;p19"/>
          <p:cNvGrpSpPr/>
          <p:nvPr/>
        </p:nvGrpSpPr>
        <p:grpSpPr>
          <a:xfrm>
            <a:off x="450300" y="3175261"/>
            <a:ext cx="1506600" cy="1277934"/>
            <a:chOff x="337725" y="2381445"/>
            <a:chExt cx="1129950" cy="958451"/>
          </a:xfrm>
        </p:grpSpPr>
        <p:sp>
          <p:nvSpPr>
            <p:cNvPr id="428" name="Google Shape;428;p19"/>
            <p:cNvSpPr/>
            <p:nvPr/>
          </p:nvSpPr>
          <p:spPr>
            <a:xfrm>
              <a:off x="337725" y="2889896"/>
              <a:ext cx="1113300" cy="450000"/>
            </a:xfrm>
            <a:prstGeom prst="roundRect">
              <a:avLst>
                <a:gd name="adj" fmla="val 16667"/>
              </a:avLst>
            </a:prstGeom>
            <a:solidFill>
              <a:srgbClr val="A4C2F4"/>
            </a:solidFill>
            <a:ln>
              <a:noFill/>
            </a:ln>
          </p:spPr>
          <p:txBody>
            <a:bodyPr spcFirstLastPara="1" wrap="square" lIns="121900" tIns="121900" rIns="121900" bIns="121900" anchor="ctr" anchorCtr="0">
              <a:noAutofit/>
            </a:bodyPr>
            <a:lstStyle/>
            <a:p>
              <a:pPr marL="0" marR="0" lvl="0" indent="0" algn="ctr" rtl="0">
                <a:spcBef>
                  <a:spcPts val="0"/>
                </a:spcBef>
                <a:spcAft>
                  <a:spcPts val="0"/>
                </a:spcAft>
                <a:buNone/>
              </a:pPr>
              <a:r>
                <a:rPr lang="en-US" sz="1467">
                  <a:solidFill>
                    <a:srgbClr val="FFFFFF"/>
                  </a:solidFill>
                  <a:latin typeface="Arial"/>
                  <a:ea typeface="Arial"/>
                  <a:cs typeface="Arial"/>
                  <a:sym typeface="Arial"/>
                </a:rPr>
                <a:t>Adapter removal</a:t>
              </a:r>
              <a:endParaRPr sz="1467">
                <a:solidFill>
                  <a:srgbClr val="FFFFFF"/>
                </a:solidFill>
                <a:latin typeface="Arial"/>
                <a:ea typeface="Arial"/>
                <a:cs typeface="Arial"/>
                <a:sym typeface="Arial"/>
              </a:endParaRPr>
            </a:p>
          </p:txBody>
        </p:sp>
        <p:cxnSp>
          <p:nvCxnSpPr>
            <p:cNvPr id="454" name="Google Shape;454;p19"/>
            <p:cNvCxnSpPr>
              <a:stCxn id="452" idx="2"/>
              <a:endCxn id="428" idx="0"/>
            </p:cNvCxnSpPr>
            <p:nvPr/>
          </p:nvCxnSpPr>
          <p:spPr>
            <a:xfrm>
              <a:off x="894375" y="2381445"/>
              <a:ext cx="0" cy="508500"/>
            </a:xfrm>
            <a:prstGeom prst="straightConnector1">
              <a:avLst/>
            </a:prstGeom>
            <a:noFill/>
            <a:ln w="9525" cap="flat" cmpd="sng">
              <a:solidFill>
                <a:schemeClr val="dk2"/>
              </a:solidFill>
              <a:prstDash val="solid"/>
              <a:round/>
              <a:headEnd type="none" w="sm" len="sm"/>
              <a:tailEnd type="triangle" w="med" len="med"/>
            </a:ln>
          </p:spPr>
        </p:cxnSp>
        <p:sp>
          <p:nvSpPr>
            <p:cNvPr id="455" name="Google Shape;455;p19"/>
            <p:cNvSpPr/>
            <p:nvPr/>
          </p:nvSpPr>
          <p:spPr>
            <a:xfrm>
              <a:off x="894375" y="2463450"/>
              <a:ext cx="573300" cy="216600"/>
            </a:xfrm>
            <a:prstGeom prst="rect">
              <a:avLst/>
            </a:prstGeom>
            <a:noFill/>
            <a:ln>
              <a:noFill/>
            </a:ln>
          </p:spPr>
          <p:txBody>
            <a:bodyPr spcFirstLastPara="1" wrap="square" lIns="121900" tIns="121900" rIns="121900" bIns="121900" anchor="ctr" anchorCtr="0">
              <a:noAutofit/>
            </a:bodyPr>
            <a:lstStyle/>
            <a:p>
              <a:pPr marL="0" marR="0" lvl="0" indent="0" algn="ctr" rtl="0">
                <a:spcBef>
                  <a:spcPts val="0"/>
                </a:spcBef>
                <a:spcAft>
                  <a:spcPts val="0"/>
                </a:spcAft>
                <a:buNone/>
              </a:pPr>
              <a:r>
                <a:rPr lang="en-US" b="1" err="1">
                  <a:solidFill>
                    <a:schemeClr val="dk1"/>
                  </a:solidFill>
                  <a:highlight>
                    <a:srgbClr val="CCCCCC"/>
                  </a:highlight>
                  <a:latin typeface="Arial"/>
                  <a:ea typeface="Arial"/>
                  <a:cs typeface="Arial"/>
                  <a:sym typeface="Arial"/>
                </a:rPr>
                <a:t>fastq</a:t>
              </a:r>
              <a:endParaRPr b="1" err="1">
                <a:solidFill>
                  <a:schemeClr val="dk1"/>
                </a:solidFill>
                <a:highlight>
                  <a:srgbClr val="CCCCCC"/>
                </a:highlight>
                <a:latin typeface="Arial"/>
                <a:ea typeface="Arial"/>
                <a:cs typeface="Arial"/>
                <a:sym typeface="Arial"/>
              </a:endParaRPr>
            </a:p>
          </p:txBody>
        </p:sp>
      </p:grpSp>
      <p:sp>
        <p:nvSpPr>
          <p:cNvPr id="456" name="Google Shape;456;p19"/>
          <p:cNvSpPr/>
          <p:nvPr/>
        </p:nvSpPr>
        <p:spPr>
          <a:xfrm>
            <a:off x="330500" y="2507962"/>
            <a:ext cx="1735200" cy="775606"/>
          </a:xfrm>
          <a:prstGeom prst="roundRect">
            <a:avLst>
              <a:gd name="adj" fmla="val 16667"/>
            </a:avLst>
          </a:prstGeom>
          <a:noFill/>
          <a:ln w="28575" cap="flat" cmpd="sng">
            <a:solidFill>
              <a:schemeClr val="accent6"/>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457" name="Google Shape;457;p19"/>
          <p:cNvSpPr txBox="1"/>
          <p:nvPr/>
        </p:nvSpPr>
        <p:spPr>
          <a:xfrm>
            <a:off x="0" y="6547655"/>
            <a:ext cx="4114800" cy="365125"/>
          </a:xfrm>
          <a:prstGeom prst="rect">
            <a:avLst/>
          </a:prstGeom>
          <a:noFill/>
          <a:ln>
            <a:noFill/>
          </a:ln>
        </p:spPr>
        <p:txBody>
          <a:bodyPr spcFirstLastPara="1" wrap="square" lIns="91425" tIns="45700" rIns="91425" bIns="45700" anchor="t" anchorCtr="0">
            <a:noAutofit/>
          </a:bodyPr>
          <a:lstStyle/>
          <a:p>
            <a:r>
              <a:rPr lang="en-US" sz="1200">
                <a:solidFill>
                  <a:srgbClr val="757070"/>
                </a:solidFill>
                <a:latin typeface="Calibri"/>
                <a:ea typeface="Calibri"/>
                <a:cs typeface="Calibri"/>
                <a:sym typeface="Calibri"/>
              </a:rPr>
              <a:t>BNFO 262 Winter 2026​</a:t>
            </a:r>
            <a:endParaRPr/>
          </a:p>
        </p:txBody>
      </p:sp>
      <p:cxnSp>
        <p:nvCxnSpPr>
          <p:cNvPr id="3" name="Google Shape;450;p19">
            <a:extLst>
              <a:ext uri="{FF2B5EF4-FFF2-40B4-BE49-F238E27FC236}">
                <a16:creationId xmlns:a16="http://schemas.microsoft.com/office/drawing/2014/main" id="{E0AEE446-C9FC-8C97-9CBC-ED664A9F36E4}"/>
              </a:ext>
            </a:extLst>
          </p:cNvPr>
          <p:cNvCxnSpPr/>
          <p:nvPr/>
        </p:nvCxnSpPr>
        <p:spPr>
          <a:xfrm flipV="1">
            <a:off x="2224889" y="3013056"/>
            <a:ext cx="1552754" cy="11707"/>
          </a:xfrm>
          <a:prstGeom prst="straightConnector1">
            <a:avLst/>
          </a:prstGeom>
          <a:noFill/>
          <a:ln w="9525" cap="flat" cmpd="sng">
            <a:solidFill>
              <a:schemeClr val="dk2"/>
            </a:solidFill>
            <a:prstDash val="dot"/>
            <a:round/>
            <a:headEnd type="none" w="sm" len="sm"/>
            <a:tailEnd type="triangle" w="med" len="med"/>
          </a:ln>
        </p:spPr>
      </p:cxnSp>
      <p:graphicFrame>
        <p:nvGraphicFramePr>
          <p:cNvPr id="2" name="Diagram 1">
            <a:extLst>
              <a:ext uri="{FF2B5EF4-FFF2-40B4-BE49-F238E27FC236}">
                <a16:creationId xmlns:a16="http://schemas.microsoft.com/office/drawing/2014/main" id="{AEF3187C-CFEB-98E0-F13D-A00453AEEB93}"/>
              </a:ext>
            </a:extLst>
          </p:cNvPr>
          <p:cNvGraphicFramePr/>
          <p:nvPr>
            <p:extLst>
              <p:ext uri="{D42A27DB-BD31-4B8C-83A1-F6EECF244321}">
                <p14:modId xmlns:p14="http://schemas.microsoft.com/office/powerpoint/2010/main" val="4232137482"/>
              </p:ext>
            </p:extLst>
          </p:nvPr>
        </p:nvGraphicFramePr>
        <p:xfrm>
          <a:off x="3888154" y="-226646"/>
          <a:ext cx="4572000" cy="3657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3" name="Google Shape;456;p19">
            <a:extLst>
              <a:ext uri="{FF2B5EF4-FFF2-40B4-BE49-F238E27FC236}">
                <a16:creationId xmlns:a16="http://schemas.microsoft.com/office/drawing/2014/main" id="{BB4D7FD2-39B8-F758-DD64-FCE3AA063380}"/>
              </a:ext>
            </a:extLst>
          </p:cNvPr>
          <p:cNvSpPr/>
          <p:nvPr/>
        </p:nvSpPr>
        <p:spPr>
          <a:xfrm>
            <a:off x="3777745" y="1222221"/>
            <a:ext cx="1735200" cy="775606"/>
          </a:xfrm>
          <a:prstGeom prst="roundRect">
            <a:avLst>
              <a:gd name="adj" fmla="val 16667"/>
            </a:avLst>
          </a:prstGeom>
          <a:noFill/>
          <a:ln w="28575" cap="flat" cmpd="sng">
            <a:solidFill>
              <a:schemeClr val="accent6"/>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53"/>
                                        </p:tgtEl>
                                        <p:attrNameLst>
                                          <p:attrName>style.visibility</p:attrName>
                                        </p:attrNameLst>
                                      </p:cBhvr>
                                      <p:to>
                                        <p:strVal val="visible"/>
                                      </p:to>
                                    </p:set>
                                    <p:animEffect transition="in" filter="fade">
                                      <p:cBhvr>
                                        <p:cTn id="7" dur="1"/>
                                        <p:tgtEl>
                                          <p:spTgt spid="45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25"/>
                                        </p:tgtEl>
                                        <p:attrNameLst>
                                          <p:attrName>style.visibility</p:attrName>
                                        </p:attrNameLst>
                                      </p:cBhvr>
                                      <p:to>
                                        <p:strVal val="visible"/>
                                      </p:to>
                                    </p:set>
                                    <p:animEffect transition="in" filter="fade">
                                      <p:cBhvr>
                                        <p:cTn id="12" dur="1"/>
                                        <p:tgtEl>
                                          <p:spTgt spid="425"/>
                                        </p:tgtEl>
                                      </p:cBhvr>
                                    </p:animEffect>
                                  </p:childTnLst>
                                </p:cTn>
                              </p:par>
                              <p:par>
                                <p:cTn id="13" presetID="1" presetClass="entr" presetSubtype="0" fill="hold" nodeType="withEffect">
                                  <p:stCondLst>
                                    <p:cond delay="0"/>
                                  </p:stCondLst>
                                  <p:childTnLst>
                                    <p:set>
                                      <p:cBhvr>
                                        <p:cTn id="14" dur="1" fill="hold">
                                          <p:stCondLst>
                                            <p:cond delay="0"/>
                                          </p:stCondLst>
                                        </p:cTn>
                                        <p:tgtEl>
                                          <p:spTgt spid="45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4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4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4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441"/>
                                        </p:tgtEl>
                                        <p:attrNameLst>
                                          <p:attrName>style.visibility</p:attrName>
                                        </p:attrNameLst>
                                      </p:cBhvr>
                                      <p:to>
                                        <p:strVal val="visible"/>
                                      </p:to>
                                    </p:set>
                                    <p:animEffect transition="in" filter="fade">
                                      <p:cBhvr>
                                        <p:cTn id="25" dur="1"/>
                                        <p:tgtEl>
                                          <p:spTgt spid="441"/>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430"/>
                                        </p:tgtEl>
                                        <p:attrNameLst>
                                          <p:attrName>style.visibility</p:attrName>
                                        </p:attrNameLst>
                                      </p:cBhvr>
                                      <p:to>
                                        <p:strVal val="visible"/>
                                      </p:to>
                                    </p:set>
                                    <p:animEffect transition="in" filter="fade">
                                      <p:cBhvr>
                                        <p:cTn id="30" dur="1"/>
                                        <p:tgtEl>
                                          <p:spTgt spid="430"/>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435"/>
                                        </p:tgtEl>
                                        <p:attrNameLst>
                                          <p:attrName>style.visibility</p:attrName>
                                        </p:attrNameLst>
                                      </p:cBhvr>
                                      <p:to>
                                        <p:strVal val="visible"/>
                                      </p:to>
                                    </p:set>
                                    <p:animEffect transition="in" filter="fade">
                                      <p:cBhvr>
                                        <p:cTn id="35" dur="1"/>
                                        <p:tgtEl>
                                          <p:spTgt spid="435"/>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456"/>
                                        </p:tgtEl>
                                        <p:attrNameLst>
                                          <p:attrName>style.visibility</p:attrName>
                                        </p:attrNameLst>
                                      </p:cBhvr>
                                      <p:to>
                                        <p:strVal val="visible"/>
                                      </p:to>
                                    </p:set>
                                    <p:animEffect transition="in" filter="fade">
                                      <p:cBhvr>
                                        <p:cTn id="40" dur="1000"/>
                                        <p:tgtEl>
                                          <p:spTgt spid="456"/>
                                        </p:tgtEl>
                                      </p:cBhvr>
                                    </p:animEffect>
                                  </p:childTnLst>
                                </p:cTn>
                              </p:par>
                              <p:par>
                                <p:cTn id="41" presetID="10" presetClass="entr" presetSubtype="0" fill="hold" nodeType="withEffect">
                                  <p:stCondLst>
                                    <p:cond delay="0"/>
                                  </p:stCondLst>
                                  <p:childTnLst>
                                    <p:set>
                                      <p:cBhvr>
                                        <p:cTn id="42" dur="1" fill="hold">
                                          <p:stCondLst>
                                            <p:cond delay="0"/>
                                          </p:stCondLst>
                                        </p:cTn>
                                        <p:tgtEl>
                                          <p:spTgt spid="13"/>
                                        </p:tgtEl>
                                        <p:attrNameLst>
                                          <p:attrName>style.visibility</p:attrName>
                                        </p:attrNameLst>
                                      </p:cBhvr>
                                      <p:to>
                                        <p:strVal val="visible"/>
                                      </p:to>
                                    </p:set>
                                    <p:animEffect transition="in" filter="fade">
                                      <p:cBhvr>
                                        <p:cTn id="43"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3" grpId="0" animBg="1"/>
      <p:bldP spid="449"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20"/>
          <p:cNvSpPr txBox="1">
            <a:spLocks noGrp="1"/>
          </p:cNvSpPr>
          <p:nvPr>
            <p:ph type="title"/>
          </p:nvPr>
        </p:nvSpPr>
        <p:spPr>
          <a:xfrm>
            <a:off x="415600" y="288567"/>
            <a:ext cx="11360800" cy="763600"/>
          </a:xfrm>
          <a:prstGeom prst="rect">
            <a:avLst/>
          </a:prstGeom>
          <a:noFill/>
          <a:ln>
            <a:noFill/>
          </a:ln>
        </p:spPr>
        <p:txBody>
          <a:bodyPr spcFirstLastPara="1" wrap="square" lIns="121900" tIns="121900" rIns="121900" bIns="121900" anchor="t" anchorCtr="0">
            <a:normAutofit fontScale="90000"/>
          </a:bodyPr>
          <a:lstStyle/>
          <a:p>
            <a:pPr marL="0" lvl="0" indent="0" algn="l" rtl="0">
              <a:lnSpc>
                <a:spcPct val="90000"/>
              </a:lnSpc>
              <a:spcBef>
                <a:spcPts val="0"/>
              </a:spcBef>
              <a:spcAft>
                <a:spcPts val="0"/>
              </a:spcAft>
              <a:buClr>
                <a:srgbClr val="000000"/>
              </a:buClr>
              <a:buSzPct val="70707"/>
              <a:buFont typeface="Roboto"/>
              <a:buNone/>
            </a:pPr>
            <a:r>
              <a:rPr lang="en-US">
                <a:solidFill>
                  <a:srgbClr val="000000"/>
                </a:solidFill>
                <a:latin typeface="Arial"/>
                <a:ea typeface="Arial"/>
                <a:cs typeface="Arial"/>
                <a:sym typeface="Arial"/>
              </a:rPr>
              <a:t>Common tools</a:t>
            </a:r>
            <a:endParaRPr>
              <a:solidFill>
                <a:srgbClr val="000000"/>
              </a:solidFill>
              <a:latin typeface="Arial"/>
              <a:ea typeface="Arial"/>
              <a:cs typeface="Arial"/>
              <a:sym typeface="Arial"/>
            </a:endParaRPr>
          </a:p>
        </p:txBody>
      </p:sp>
      <p:sp>
        <p:nvSpPr>
          <p:cNvPr id="463" name="Google Shape;463;p20"/>
          <p:cNvSpPr txBox="1">
            <a:spLocks noGrp="1"/>
          </p:cNvSpPr>
          <p:nvPr>
            <p:ph type="body" idx="1"/>
          </p:nvPr>
        </p:nvSpPr>
        <p:spPr>
          <a:xfrm>
            <a:off x="415600" y="1231833"/>
            <a:ext cx="11360800" cy="4986000"/>
          </a:xfrm>
          <a:prstGeom prst="rect">
            <a:avLst/>
          </a:prstGeom>
          <a:noFill/>
          <a:ln>
            <a:noFill/>
          </a:ln>
        </p:spPr>
        <p:txBody>
          <a:bodyPr spcFirstLastPara="1" wrap="square" lIns="121900" tIns="121900" rIns="121900" bIns="121900" anchor="t" anchorCtr="0">
            <a:normAutofit/>
          </a:bodyPr>
          <a:lstStyle/>
          <a:p>
            <a:pPr marL="0" lvl="0" indent="0" algn="l" rtl="0">
              <a:lnSpc>
                <a:spcPct val="90000"/>
              </a:lnSpc>
              <a:spcBef>
                <a:spcPts val="0"/>
              </a:spcBef>
              <a:spcAft>
                <a:spcPts val="0"/>
              </a:spcAft>
              <a:buSzPts val="1800"/>
              <a:buNone/>
            </a:pPr>
            <a:r>
              <a:rPr lang="en-US" b="1">
                <a:solidFill>
                  <a:srgbClr val="000000"/>
                </a:solidFill>
                <a:latin typeface="Arial"/>
                <a:ea typeface="Arial"/>
                <a:cs typeface="Arial"/>
                <a:sym typeface="Arial"/>
              </a:rPr>
              <a:t>Adapter removal</a:t>
            </a:r>
            <a:endParaRPr b="1">
              <a:solidFill>
                <a:srgbClr val="000000"/>
              </a:solidFill>
              <a:latin typeface="Arial"/>
              <a:ea typeface="Arial"/>
              <a:cs typeface="Arial"/>
              <a:sym typeface="Arial"/>
            </a:endParaRPr>
          </a:p>
          <a:p>
            <a:pPr marL="608965" lvl="0" indent="-456565" algn="l" rtl="0">
              <a:lnSpc>
                <a:spcPct val="90000"/>
              </a:lnSpc>
              <a:spcBef>
                <a:spcPts val="0"/>
              </a:spcBef>
              <a:spcAft>
                <a:spcPts val="0"/>
              </a:spcAft>
              <a:buSzPts val="1800"/>
              <a:buFont typeface="Arial"/>
              <a:buChar char="•"/>
            </a:pPr>
            <a:r>
              <a:rPr lang="en-US" err="1">
                <a:solidFill>
                  <a:srgbClr val="000000"/>
                </a:solidFill>
                <a:latin typeface="Arial"/>
                <a:ea typeface="Arial"/>
                <a:cs typeface="Arial"/>
                <a:sym typeface="Arial"/>
              </a:rPr>
              <a:t>Trimmomatic</a:t>
            </a:r>
            <a:endParaRPr err="1">
              <a:solidFill>
                <a:srgbClr val="000000"/>
              </a:solidFill>
              <a:latin typeface="Arial"/>
              <a:ea typeface="Arial"/>
              <a:cs typeface="Arial"/>
            </a:endParaRPr>
          </a:p>
          <a:p>
            <a:pPr marL="608965" lvl="0" indent="-456565" algn="l" rtl="0">
              <a:lnSpc>
                <a:spcPct val="90000"/>
              </a:lnSpc>
              <a:spcBef>
                <a:spcPts val="0"/>
              </a:spcBef>
              <a:spcAft>
                <a:spcPts val="0"/>
              </a:spcAft>
              <a:buSzPts val="1800"/>
              <a:buFont typeface="Arial"/>
              <a:buChar char="•"/>
            </a:pPr>
            <a:r>
              <a:rPr lang="en-US" err="1">
                <a:solidFill>
                  <a:srgbClr val="000000"/>
                </a:solidFill>
                <a:latin typeface="Arial"/>
                <a:ea typeface="Arial"/>
                <a:cs typeface="Arial"/>
                <a:sym typeface="Arial"/>
              </a:rPr>
              <a:t>cutAdapt</a:t>
            </a:r>
            <a:endParaRPr err="1">
              <a:solidFill>
                <a:srgbClr val="000000"/>
              </a:solidFill>
              <a:latin typeface="Arial"/>
              <a:ea typeface="Arial"/>
              <a:cs typeface="Arial"/>
            </a:endParaRPr>
          </a:p>
          <a:p>
            <a:pPr marL="0" lvl="0" indent="0" algn="l" rtl="0">
              <a:lnSpc>
                <a:spcPct val="90000"/>
              </a:lnSpc>
              <a:spcBef>
                <a:spcPts val="0"/>
              </a:spcBef>
              <a:spcAft>
                <a:spcPts val="0"/>
              </a:spcAft>
              <a:buSzPts val="1800"/>
              <a:buNone/>
            </a:pPr>
            <a:endParaRPr b="1">
              <a:solidFill>
                <a:srgbClr val="000000"/>
              </a:solidFill>
              <a:latin typeface="Arial"/>
              <a:ea typeface="Arial"/>
              <a:cs typeface="Arial"/>
              <a:sym typeface="Arial"/>
            </a:endParaRPr>
          </a:p>
          <a:p>
            <a:pPr marL="0" lvl="0" indent="0" algn="l" rtl="0">
              <a:lnSpc>
                <a:spcPct val="90000"/>
              </a:lnSpc>
              <a:spcBef>
                <a:spcPts val="0"/>
              </a:spcBef>
              <a:spcAft>
                <a:spcPts val="0"/>
              </a:spcAft>
              <a:buSzPts val="1800"/>
              <a:buNone/>
            </a:pPr>
            <a:r>
              <a:rPr lang="en-US" b="1">
                <a:solidFill>
                  <a:srgbClr val="000000"/>
                </a:solidFill>
                <a:latin typeface="Arial"/>
                <a:ea typeface="Arial"/>
                <a:cs typeface="Arial"/>
                <a:sym typeface="Arial"/>
              </a:rPr>
              <a:t>Quality control</a:t>
            </a:r>
            <a:endParaRPr b="1">
              <a:solidFill>
                <a:srgbClr val="000000"/>
              </a:solidFill>
              <a:latin typeface="Arial"/>
              <a:ea typeface="Arial"/>
              <a:cs typeface="Arial"/>
              <a:sym typeface="Arial"/>
            </a:endParaRPr>
          </a:p>
          <a:p>
            <a:pPr marL="609600" lvl="0" indent="-457200" algn="l" rtl="0">
              <a:lnSpc>
                <a:spcPct val="90000"/>
              </a:lnSpc>
              <a:spcBef>
                <a:spcPts val="0"/>
              </a:spcBef>
              <a:spcAft>
                <a:spcPts val="0"/>
              </a:spcAft>
              <a:buSzPts val="1800"/>
              <a:buFont typeface="Arial"/>
              <a:buChar char="•"/>
            </a:pPr>
            <a:r>
              <a:rPr lang="en-US" err="1">
                <a:solidFill>
                  <a:srgbClr val="000000"/>
                </a:solidFill>
                <a:latin typeface="Arial"/>
                <a:ea typeface="Arial"/>
                <a:cs typeface="Arial"/>
                <a:sym typeface="Arial"/>
              </a:rPr>
              <a:t>FastQC</a:t>
            </a:r>
            <a:r>
              <a:rPr lang="en-US">
                <a:solidFill>
                  <a:srgbClr val="000000"/>
                </a:solidFill>
                <a:latin typeface="Arial"/>
                <a:ea typeface="Arial"/>
                <a:cs typeface="Arial"/>
                <a:sym typeface="Arial"/>
              </a:rPr>
              <a:t>, </a:t>
            </a:r>
            <a:r>
              <a:rPr lang="en-US" err="1">
                <a:solidFill>
                  <a:srgbClr val="000000"/>
                </a:solidFill>
                <a:latin typeface="Arial"/>
                <a:ea typeface="Arial"/>
                <a:cs typeface="Arial"/>
                <a:sym typeface="Arial"/>
              </a:rPr>
              <a:t>MultiQC</a:t>
            </a:r>
            <a:endParaRPr err="1">
              <a:solidFill>
                <a:srgbClr val="000000"/>
              </a:solidFill>
              <a:latin typeface="Arial"/>
              <a:ea typeface="Arial"/>
              <a:cs typeface="Arial"/>
            </a:endParaRPr>
          </a:p>
          <a:p>
            <a:pPr marL="609600" lvl="0" indent="-457200" algn="l" rtl="0">
              <a:lnSpc>
                <a:spcPct val="90000"/>
              </a:lnSpc>
              <a:spcBef>
                <a:spcPts val="0"/>
              </a:spcBef>
              <a:spcAft>
                <a:spcPts val="0"/>
              </a:spcAft>
              <a:buSzPts val="1800"/>
              <a:buFont typeface="Arial"/>
              <a:buChar char="•"/>
            </a:pPr>
            <a:r>
              <a:rPr lang="en-US" err="1">
                <a:solidFill>
                  <a:srgbClr val="000000"/>
                </a:solidFill>
                <a:latin typeface="Arial"/>
                <a:ea typeface="Arial"/>
                <a:cs typeface="Arial"/>
                <a:sym typeface="Arial"/>
              </a:rPr>
              <a:t>Samtools</a:t>
            </a:r>
            <a:endParaRPr lang="en-US" err="1">
              <a:solidFill>
                <a:srgbClr val="000000"/>
              </a:solidFill>
              <a:latin typeface="Arial"/>
              <a:ea typeface="Arial"/>
              <a:cs typeface="Arial"/>
            </a:endParaRPr>
          </a:p>
          <a:p>
            <a:pPr marL="609600" indent="-457200">
              <a:buFont typeface="Arial"/>
              <a:buChar char="•"/>
            </a:pPr>
            <a:r>
              <a:rPr lang="en-US" err="1">
                <a:latin typeface="Arial"/>
                <a:ea typeface="Arial"/>
                <a:cs typeface="Arial"/>
              </a:rPr>
              <a:t>RSeQC</a:t>
            </a:r>
            <a:endParaRPr lang="en-US">
              <a:latin typeface="Arial"/>
              <a:ea typeface="Arial"/>
              <a:cs typeface="Arial"/>
            </a:endParaRPr>
          </a:p>
        </p:txBody>
      </p:sp>
      <p:sp>
        <p:nvSpPr>
          <p:cNvPr id="464" name="Google Shape;464;p20"/>
          <p:cNvSpPr txBox="1"/>
          <p:nvPr/>
        </p:nvSpPr>
        <p:spPr>
          <a:xfrm>
            <a:off x="0" y="6547655"/>
            <a:ext cx="1786467" cy="314325"/>
          </a:xfrm>
          <a:prstGeom prst="rect">
            <a:avLst/>
          </a:prstGeom>
          <a:noFill/>
          <a:ln>
            <a:noFill/>
          </a:ln>
        </p:spPr>
        <p:txBody>
          <a:bodyPr spcFirstLastPara="1" wrap="square" lIns="91425" tIns="45700" rIns="91425" bIns="45700" anchor="t" anchorCtr="0">
            <a:noAutofit/>
          </a:bodyPr>
          <a:lstStyle/>
          <a:p>
            <a:r>
              <a:rPr lang="en-US" sz="1200">
                <a:solidFill>
                  <a:srgbClr val="757070"/>
                </a:solidFill>
                <a:latin typeface="Calibri"/>
                <a:ea typeface="Calibri"/>
                <a:cs typeface="Calibri"/>
                <a:sym typeface="Calibri"/>
              </a:rPr>
              <a:t>BNFO 262 Winter 2026​</a:t>
            </a:r>
            <a:endParaRPr/>
          </a:p>
        </p:txBody>
      </p:sp>
      <p:pic>
        <p:nvPicPr>
          <p:cNvPr id="2" name="Picture 1" descr="A graph of different colored lines&#10;&#10;AI-generated content may be incorrect.">
            <a:extLst>
              <a:ext uri="{FF2B5EF4-FFF2-40B4-BE49-F238E27FC236}">
                <a16:creationId xmlns:a16="http://schemas.microsoft.com/office/drawing/2014/main" id="{C376532D-A92D-AAC1-CAE3-7B15336395AC}"/>
              </a:ext>
            </a:extLst>
          </p:cNvPr>
          <p:cNvPicPr>
            <a:picLocks noChangeAspect="1"/>
          </p:cNvPicPr>
          <p:nvPr/>
        </p:nvPicPr>
        <p:blipFill>
          <a:blip r:embed="rId3"/>
          <a:stretch>
            <a:fillRect/>
          </a:stretch>
        </p:blipFill>
        <p:spPr>
          <a:xfrm>
            <a:off x="5676432" y="534508"/>
            <a:ext cx="5002830" cy="5481916"/>
          </a:xfrm>
          <a:prstGeom prst="rect">
            <a:avLst/>
          </a:prstGeom>
        </p:spPr>
      </p:pic>
      <p:sp>
        <p:nvSpPr>
          <p:cNvPr id="3" name="TextBox 2">
            <a:extLst>
              <a:ext uri="{FF2B5EF4-FFF2-40B4-BE49-F238E27FC236}">
                <a16:creationId xmlns:a16="http://schemas.microsoft.com/office/drawing/2014/main" id="{8F764FEB-E90A-3829-54F3-1EABCE2E689E}"/>
              </a:ext>
            </a:extLst>
          </p:cNvPr>
          <p:cNvSpPr txBox="1"/>
          <p:nvPr/>
        </p:nvSpPr>
        <p:spPr>
          <a:xfrm>
            <a:off x="6011814" y="6064048"/>
            <a:ext cx="4322831"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err="1"/>
              <a:t>RSeQC</a:t>
            </a:r>
            <a:r>
              <a:rPr lang="en-US" dirty="0"/>
              <a:t> – gene body coverage showing Total RNA-seq and mRNA-seq gene body coverage</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69" name="Google Shape;469;p21"/>
          <p:cNvSpPr txBox="1">
            <a:spLocks noGrp="1"/>
          </p:cNvSpPr>
          <p:nvPr>
            <p:ph type="body" idx="1"/>
          </p:nvPr>
        </p:nvSpPr>
        <p:spPr>
          <a:xfrm>
            <a:off x="415600" y="1130233"/>
            <a:ext cx="11360800" cy="592000"/>
          </a:xfrm>
          <a:prstGeom prst="rect">
            <a:avLst/>
          </a:prstGeom>
          <a:noFill/>
          <a:ln>
            <a:noFill/>
          </a:ln>
        </p:spPr>
        <p:txBody>
          <a:bodyPr spcFirstLastPara="1" wrap="square" lIns="121900" tIns="121900" rIns="121900" bIns="121900" anchor="t" anchorCtr="0">
            <a:normAutofit fontScale="47500" lnSpcReduction="20000"/>
          </a:bodyPr>
          <a:lstStyle/>
          <a:p>
            <a:pPr marL="0" lvl="0" indent="0" algn="l" rtl="0">
              <a:lnSpc>
                <a:spcPct val="90000"/>
              </a:lnSpc>
              <a:spcBef>
                <a:spcPts val="0"/>
              </a:spcBef>
              <a:spcAft>
                <a:spcPts val="1600"/>
              </a:spcAft>
              <a:buSzPct val="135338"/>
              <a:buNone/>
            </a:pPr>
            <a:r>
              <a:rPr lang="en-US">
                <a:solidFill>
                  <a:srgbClr val="000000"/>
                </a:solidFill>
                <a:latin typeface="Arial"/>
                <a:ea typeface="Arial"/>
                <a:cs typeface="Arial"/>
                <a:sym typeface="Arial"/>
              </a:rPr>
              <a:t>A FASTQ file is a text file </a:t>
            </a:r>
            <a:r>
              <a:rPr lang="en-US">
                <a:latin typeface="Arial"/>
                <a:ea typeface="Arial"/>
                <a:cs typeface="Arial"/>
                <a:sym typeface="Arial"/>
              </a:rPr>
              <a:t>for sequence data and relevant metadata.</a:t>
            </a:r>
            <a:endParaRPr>
              <a:solidFill>
                <a:srgbClr val="000000"/>
              </a:solidFill>
              <a:latin typeface="Arial"/>
              <a:ea typeface="Arial"/>
              <a:cs typeface="Arial"/>
              <a:sym typeface="Arial"/>
            </a:endParaRPr>
          </a:p>
        </p:txBody>
      </p:sp>
      <p:pic>
        <p:nvPicPr>
          <p:cNvPr id="470" name="Google Shape;470;p21"/>
          <p:cNvPicPr preferRelativeResize="0"/>
          <p:nvPr/>
        </p:nvPicPr>
        <p:blipFill rotWithShape="1">
          <a:blip r:embed="rId3">
            <a:alphaModFix/>
          </a:blip>
          <a:srcRect/>
          <a:stretch/>
        </p:blipFill>
        <p:spPr>
          <a:xfrm>
            <a:off x="2040433" y="1760400"/>
            <a:ext cx="7744536" cy="2077701"/>
          </a:xfrm>
          <a:prstGeom prst="rect">
            <a:avLst/>
          </a:prstGeom>
          <a:noFill/>
          <a:ln>
            <a:noFill/>
          </a:ln>
        </p:spPr>
      </p:pic>
      <p:sp>
        <p:nvSpPr>
          <p:cNvPr id="471" name="Google Shape;471;p21"/>
          <p:cNvSpPr txBox="1"/>
          <p:nvPr/>
        </p:nvSpPr>
        <p:spPr>
          <a:xfrm>
            <a:off x="160867" y="3839399"/>
            <a:ext cx="11452733" cy="2182601"/>
          </a:xfrm>
          <a:prstGeom prst="rect">
            <a:avLst/>
          </a:prstGeom>
          <a:noFill/>
          <a:ln>
            <a:noFill/>
          </a:ln>
        </p:spPr>
        <p:txBody>
          <a:bodyPr spcFirstLastPara="1" wrap="square" lIns="121900" tIns="121900" rIns="121900" bIns="121900" anchor="t" anchorCtr="0">
            <a:noAutofit/>
          </a:bodyPr>
          <a:lstStyle/>
          <a:p>
            <a:pPr marL="0" marR="0" lvl="0" indent="0" algn="l" rtl="0">
              <a:lnSpc>
                <a:spcPct val="115000"/>
              </a:lnSpc>
              <a:spcBef>
                <a:spcPts val="0"/>
              </a:spcBef>
              <a:spcAft>
                <a:spcPts val="0"/>
              </a:spcAft>
              <a:buNone/>
            </a:pPr>
            <a:endParaRPr sz="1133" u="sng">
              <a:solidFill>
                <a:srgbClr val="0088CC"/>
              </a:solidFill>
              <a:latin typeface="Arial"/>
              <a:ea typeface="Arial"/>
              <a:cs typeface="Arial"/>
              <a:sym typeface="Arial"/>
            </a:endParaRPr>
          </a:p>
          <a:p>
            <a:pPr marL="608965" marR="372110" lvl="0" indent="-405765" algn="l" rtl="0">
              <a:lnSpc>
                <a:spcPct val="115000"/>
              </a:lnSpc>
              <a:spcBef>
                <a:spcPts val="0"/>
              </a:spcBef>
              <a:spcAft>
                <a:spcPts val="0"/>
              </a:spcAft>
              <a:buClr>
                <a:schemeClr val="dk1"/>
              </a:buClr>
              <a:buSzPts val="1200"/>
              <a:buFont typeface="Raleway"/>
              <a:buChar char="●"/>
            </a:pPr>
            <a:r>
              <a:rPr lang="en-US" sz="1600" b="1">
                <a:solidFill>
                  <a:schemeClr val="dk1"/>
                </a:solidFill>
                <a:latin typeface="Arial"/>
                <a:ea typeface="Arial"/>
                <a:cs typeface="Arial"/>
                <a:sym typeface="Arial"/>
              </a:rPr>
              <a:t>Line 1</a:t>
            </a:r>
            <a:r>
              <a:rPr lang="en-US" sz="1600">
                <a:solidFill>
                  <a:schemeClr val="dk1"/>
                </a:solidFill>
                <a:latin typeface="Arial"/>
                <a:ea typeface="Arial"/>
                <a:cs typeface="Arial"/>
                <a:sym typeface="Arial"/>
              </a:rPr>
              <a:t> begins with an '@' character and is followed by a </a:t>
            </a:r>
            <a:r>
              <a:rPr lang="en-US" sz="1600" b="1">
                <a:solidFill>
                  <a:schemeClr val="dk1"/>
                </a:solidFill>
                <a:latin typeface="Arial"/>
                <a:ea typeface="Arial"/>
                <a:cs typeface="Arial"/>
                <a:sym typeface="Arial"/>
              </a:rPr>
              <a:t>sequence identifier</a:t>
            </a:r>
            <a:r>
              <a:rPr lang="en-US" sz="1600">
                <a:solidFill>
                  <a:schemeClr val="dk1"/>
                </a:solidFill>
                <a:latin typeface="Arial"/>
                <a:ea typeface="Arial"/>
                <a:cs typeface="Arial"/>
                <a:sym typeface="Arial"/>
              </a:rPr>
              <a:t> and an optional description (like a FASTA title line).</a:t>
            </a:r>
            <a:endParaRPr sz="1600">
              <a:solidFill>
                <a:schemeClr val="dk1"/>
              </a:solidFill>
              <a:latin typeface="Arial"/>
              <a:ea typeface="Arial"/>
              <a:cs typeface="Arial"/>
            </a:endParaRPr>
          </a:p>
          <a:p>
            <a:pPr marL="608965" marR="372110" lvl="0" indent="-405765" algn="l" rtl="0">
              <a:lnSpc>
                <a:spcPct val="115000"/>
              </a:lnSpc>
              <a:spcBef>
                <a:spcPts val="1333"/>
              </a:spcBef>
              <a:spcAft>
                <a:spcPts val="0"/>
              </a:spcAft>
              <a:buClr>
                <a:schemeClr val="dk1"/>
              </a:buClr>
              <a:buSzPts val="1200"/>
              <a:buFont typeface="Raleway"/>
              <a:buChar char="●"/>
            </a:pPr>
            <a:r>
              <a:rPr lang="en-US" sz="1600" b="1">
                <a:solidFill>
                  <a:schemeClr val="dk1"/>
                </a:solidFill>
                <a:latin typeface="Arial"/>
                <a:ea typeface="Arial"/>
                <a:cs typeface="Arial"/>
                <a:sym typeface="Arial"/>
              </a:rPr>
              <a:t>Line 2</a:t>
            </a:r>
            <a:r>
              <a:rPr lang="en-US" sz="1600">
                <a:solidFill>
                  <a:schemeClr val="dk1"/>
                </a:solidFill>
                <a:latin typeface="Arial"/>
                <a:ea typeface="Arial"/>
                <a:cs typeface="Arial"/>
                <a:sym typeface="Arial"/>
              </a:rPr>
              <a:t> is the raw </a:t>
            </a:r>
            <a:r>
              <a:rPr lang="en-US" sz="1600" b="1">
                <a:solidFill>
                  <a:schemeClr val="dk1"/>
                </a:solidFill>
                <a:latin typeface="Arial"/>
                <a:ea typeface="Arial"/>
                <a:cs typeface="Arial"/>
                <a:sym typeface="Arial"/>
              </a:rPr>
              <a:t>sequence</a:t>
            </a:r>
            <a:r>
              <a:rPr lang="en-US" sz="1600">
                <a:solidFill>
                  <a:schemeClr val="dk1"/>
                </a:solidFill>
                <a:latin typeface="Arial"/>
                <a:ea typeface="Arial"/>
                <a:cs typeface="Arial"/>
                <a:sym typeface="Arial"/>
              </a:rPr>
              <a:t> letters.</a:t>
            </a:r>
            <a:endParaRPr sz="1600">
              <a:solidFill>
                <a:schemeClr val="dk1"/>
              </a:solidFill>
              <a:latin typeface="Arial"/>
              <a:ea typeface="Arial"/>
              <a:cs typeface="Arial"/>
            </a:endParaRPr>
          </a:p>
          <a:p>
            <a:pPr marL="608965" marR="372110" lvl="0" indent="-405765" algn="l" rtl="0">
              <a:lnSpc>
                <a:spcPct val="115000"/>
              </a:lnSpc>
              <a:spcBef>
                <a:spcPts val="1333"/>
              </a:spcBef>
              <a:spcAft>
                <a:spcPts val="0"/>
              </a:spcAft>
              <a:buClr>
                <a:schemeClr val="dk1"/>
              </a:buClr>
              <a:buSzPts val="1200"/>
              <a:buFont typeface="Raleway"/>
              <a:buChar char="●"/>
            </a:pPr>
            <a:r>
              <a:rPr lang="en-US" sz="1600" b="1">
                <a:solidFill>
                  <a:schemeClr val="dk1"/>
                </a:solidFill>
                <a:latin typeface="Arial"/>
                <a:ea typeface="Arial"/>
                <a:cs typeface="Arial"/>
                <a:sym typeface="Arial"/>
              </a:rPr>
              <a:t>Line 3</a:t>
            </a:r>
            <a:r>
              <a:rPr lang="en-US" sz="1600">
                <a:solidFill>
                  <a:schemeClr val="dk1"/>
                </a:solidFill>
                <a:latin typeface="Arial"/>
                <a:ea typeface="Arial"/>
                <a:cs typeface="Arial"/>
                <a:sym typeface="Arial"/>
              </a:rPr>
              <a:t> begins with a '+' character and is optionally followed by the same </a:t>
            </a:r>
            <a:r>
              <a:rPr lang="en-US" sz="1600" b="1">
                <a:solidFill>
                  <a:schemeClr val="dk1"/>
                </a:solidFill>
                <a:latin typeface="Arial"/>
                <a:ea typeface="Arial"/>
                <a:cs typeface="Arial"/>
                <a:sym typeface="Arial"/>
              </a:rPr>
              <a:t>sequence</a:t>
            </a:r>
            <a:r>
              <a:rPr lang="en-US" sz="1600">
                <a:solidFill>
                  <a:schemeClr val="dk1"/>
                </a:solidFill>
                <a:latin typeface="Arial"/>
                <a:ea typeface="Arial"/>
                <a:cs typeface="Arial"/>
                <a:sym typeface="Arial"/>
              </a:rPr>
              <a:t> </a:t>
            </a:r>
            <a:r>
              <a:rPr lang="en-US" sz="1600" b="1">
                <a:solidFill>
                  <a:schemeClr val="dk1"/>
                </a:solidFill>
                <a:latin typeface="Arial"/>
                <a:ea typeface="Arial"/>
                <a:cs typeface="Arial"/>
                <a:sym typeface="Arial"/>
              </a:rPr>
              <a:t>identifier</a:t>
            </a:r>
            <a:r>
              <a:rPr lang="en-US" sz="1600">
                <a:solidFill>
                  <a:schemeClr val="dk1"/>
                </a:solidFill>
                <a:latin typeface="Arial"/>
                <a:ea typeface="Arial"/>
                <a:cs typeface="Arial"/>
                <a:sym typeface="Arial"/>
              </a:rPr>
              <a:t> (and any description) again.</a:t>
            </a:r>
            <a:endParaRPr sz="1600">
              <a:solidFill>
                <a:schemeClr val="dk1"/>
              </a:solidFill>
              <a:latin typeface="Arial"/>
              <a:ea typeface="Arial"/>
              <a:cs typeface="Arial"/>
            </a:endParaRPr>
          </a:p>
          <a:p>
            <a:pPr marL="608965" marR="372110" lvl="0" indent="-405765" algn="l" rtl="0">
              <a:lnSpc>
                <a:spcPct val="115000"/>
              </a:lnSpc>
              <a:spcBef>
                <a:spcPts val="1333"/>
              </a:spcBef>
              <a:spcAft>
                <a:spcPts val="1333"/>
              </a:spcAft>
              <a:buClr>
                <a:schemeClr val="dk1"/>
              </a:buClr>
              <a:buSzPts val="1200"/>
              <a:buFont typeface="Raleway"/>
              <a:buChar char="●"/>
            </a:pPr>
            <a:r>
              <a:rPr lang="en-US" sz="1600" b="1">
                <a:solidFill>
                  <a:schemeClr val="dk1"/>
                </a:solidFill>
                <a:latin typeface="Arial"/>
                <a:ea typeface="Arial"/>
                <a:cs typeface="Arial"/>
                <a:sym typeface="Arial"/>
              </a:rPr>
              <a:t>Line 4</a:t>
            </a:r>
            <a:r>
              <a:rPr lang="en-US" sz="1600">
                <a:solidFill>
                  <a:schemeClr val="dk1"/>
                </a:solidFill>
                <a:latin typeface="Arial"/>
                <a:ea typeface="Arial"/>
                <a:cs typeface="Arial"/>
                <a:sym typeface="Arial"/>
              </a:rPr>
              <a:t> encodes the </a:t>
            </a:r>
            <a:r>
              <a:rPr lang="en-US" sz="1600" b="1">
                <a:solidFill>
                  <a:schemeClr val="dk1"/>
                </a:solidFill>
                <a:latin typeface="Arial"/>
                <a:ea typeface="Arial"/>
                <a:cs typeface="Arial"/>
                <a:sym typeface="Arial"/>
              </a:rPr>
              <a:t>quality values</a:t>
            </a:r>
            <a:r>
              <a:rPr lang="en-US" sz="1600">
                <a:solidFill>
                  <a:schemeClr val="dk1"/>
                </a:solidFill>
                <a:latin typeface="Arial"/>
                <a:ea typeface="Arial"/>
                <a:cs typeface="Arial"/>
                <a:sym typeface="Arial"/>
              </a:rPr>
              <a:t> for the sequence in Line 2 and must contain the same number of symbols as letters in the sequence.</a:t>
            </a:r>
            <a:endParaRPr sz="1600">
              <a:solidFill>
                <a:schemeClr val="dk1"/>
              </a:solidFill>
              <a:latin typeface="Arial"/>
              <a:ea typeface="Arial"/>
              <a:cs typeface="Arial"/>
            </a:endParaRPr>
          </a:p>
        </p:txBody>
      </p:sp>
      <p:sp>
        <p:nvSpPr>
          <p:cNvPr id="472" name="Google Shape;472;p21"/>
          <p:cNvSpPr txBox="1">
            <a:spLocks noGrp="1"/>
          </p:cNvSpPr>
          <p:nvPr>
            <p:ph type="title"/>
          </p:nvPr>
        </p:nvSpPr>
        <p:spPr>
          <a:xfrm>
            <a:off x="415600" y="288567"/>
            <a:ext cx="11360800" cy="763600"/>
          </a:xfrm>
          <a:prstGeom prst="rect">
            <a:avLst/>
          </a:prstGeom>
          <a:noFill/>
          <a:ln>
            <a:noFill/>
          </a:ln>
        </p:spPr>
        <p:txBody>
          <a:bodyPr spcFirstLastPara="1" wrap="square" lIns="121900" tIns="121900" rIns="121900" bIns="121900" anchor="t" anchorCtr="0">
            <a:normAutofit fontScale="90000"/>
          </a:bodyPr>
          <a:lstStyle/>
          <a:p>
            <a:pPr marL="0" lvl="0" indent="0" algn="l" rtl="0">
              <a:lnSpc>
                <a:spcPct val="90000"/>
              </a:lnSpc>
              <a:spcBef>
                <a:spcPts val="0"/>
              </a:spcBef>
              <a:spcAft>
                <a:spcPts val="0"/>
              </a:spcAft>
              <a:buClr>
                <a:schemeClr val="dk1"/>
              </a:buClr>
              <a:buSzPct val="70707"/>
              <a:buFont typeface="Roboto"/>
              <a:buNone/>
            </a:pPr>
            <a:r>
              <a:rPr lang="en-US">
                <a:latin typeface="Arial"/>
                <a:ea typeface="Arial"/>
                <a:cs typeface="Arial"/>
                <a:sym typeface="Arial"/>
              </a:rPr>
              <a:t>FASTQ File Format</a:t>
            </a:r>
            <a:endParaRPr>
              <a:latin typeface="Arial"/>
              <a:ea typeface="Arial"/>
              <a:cs typeface="Arial"/>
              <a:sym typeface="Arial"/>
            </a:endParaRPr>
          </a:p>
        </p:txBody>
      </p:sp>
      <p:sp>
        <p:nvSpPr>
          <p:cNvPr id="473" name="Google Shape;473;p21"/>
          <p:cNvSpPr/>
          <p:nvPr/>
        </p:nvSpPr>
        <p:spPr>
          <a:xfrm>
            <a:off x="1838000" y="1979700"/>
            <a:ext cx="85200" cy="763600"/>
          </a:xfrm>
          <a:prstGeom prst="leftBracket">
            <a:avLst>
              <a:gd name="adj" fmla="val 8333"/>
            </a:avLst>
          </a:prstGeom>
          <a:no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474" name="Google Shape;474;p21"/>
          <p:cNvSpPr txBox="1"/>
          <p:nvPr/>
        </p:nvSpPr>
        <p:spPr>
          <a:xfrm>
            <a:off x="160367" y="2102300"/>
            <a:ext cx="1646400" cy="379200"/>
          </a:xfrm>
          <a:prstGeom prst="rect">
            <a:avLst/>
          </a:prstGeom>
          <a:noFill/>
          <a:ln>
            <a:noFill/>
          </a:ln>
        </p:spPr>
        <p:txBody>
          <a:bodyPr spcFirstLastPara="1" wrap="square" lIns="121900" tIns="121900" rIns="121900" bIns="121900" anchor="t" anchorCtr="0">
            <a:noAutofit/>
          </a:bodyPr>
          <a:lstStyle/>
          <a:p>
            <a:pPr marL="0" marR="0" lvl="0" indent="0" algn="r" rtl="0">
              <a:spcBef>
                <a:spcPts val="0"/>
              </a:spcBef>
              <a:spcAft>
                <a:spcPts val="0"/>
              </a:spcAft>
              <a:buNone/>
            </a:pPr>
            <a:r>
              <a:rPr lang="en-US" sz="2400">
                <a:solidFill>
                  <a:schemeClr val="dk1"/>
                </a:solidFill>
                <a:latin typeface="Arial"/>
                <a:ea typeface="Arial"/>
                <a:cs typeface="Arial"/>
                <a:sym typeface="Arial"/>
              </a:rPr>
              <a:t>One read</a:t>
            </a:r>
            <a:endParaRPr sz="2400">
              <a:solidFill>
                <a:schemeClr val="dk1"/>
              </a:solidFill>
              <a:latin typeface="Arial"/>
              <a:ea typeface="Arial"/>
              <a:cs typeface="Arial"/>
              <a:sym typeface="Arial"/>
            </a:endParaRPr>
          </a:p>
        </p:txBody>
      </p:sp>
      <p:sp>
        <p:nvSpPr>
          <p:cNvPr id="475" name="Google Shape;475;p21"/>
          <p:cNvSpPr txBox="1"/>
          <p:nvPr/>
        </p:nvSpPr>
        <p:spPr>
          <a:xfrm>
            <a:off x="160367" y="3016700"/>
            <a:ext cx="1646400" cy="379200"/>
          </a:xfrm>
          <a:prstGeom prst="rect">
            <a:avLst/>
          </a:prstGeom>
          <a:noFill/>
          <a:ln>
            <a:noFill/>
          </a:ln>
        </p:spPr>
        <p:txBody>
          <a:bodyPr spcFirstLastPara="1" wrap="square" lIns="121900" tIns="121900" rIns="121900" bIns="121900" anchor="t" anchorCtr="0">
            <a:noAutofit/>
          </a:bodyPr>
          <a:lstStyle/>
          <a:p>
            <a:pPr marL="0" marR="0" lvl="0" indent="0" algn="r" rtl="0">
              <a:spcBef>
                <a:spcPts val="0"/>
              </a:spcBef>
              <a:spcAft>
                <a:spcPts val="0"/>
              </a:spcAft>
              <a:buNone/>
            </a:pPr>
            <a:r>
              <a:rPr lang="en-US" sz="2400">
                <a:solidFill>
                  <a:schemeClr val="dk1"/>
                </a:solidFill>
                <a:latin typeface="Arial"/>
                <a:ea typeface="Arial"/>
                <a:cs typeface="Arial"/>
                <a:sym typeface="Arial"/>
              </a:rPr>
              <a:t>Another read</a:t>
            </a:r>
            <a:endParaRPr sz="2400">
              <a:solidFill>
                <a:schemeClr val="dk1"/>
              </a:solidFill>
              <a:latin typeface="Arial"/>
              <a:ea typeface="Arial"/>
              <a:cs typeface="Arial"/>
              <a:sym typeface="Arial"/>
            </a:endParaRPr>
          </a:p>
        </p:txBody>
      </p:sp>
      <p:sp>
        <p:nvSpPr>
          <p:cNvPr id="476" name="Google Shape;476;p21"/>
          <p:cNvSpPr/>
          <p:nvPr/>
        </p:nvSpPr>
        <p:spPr>
          <a:xfrm>
            <a:off x="1838000" y="2894100"/>
            <a:ext cx="85200" cy="763600"/>
          </a:xfrm>
          <a:prstGeom prst="leftBracket">
            <a:avLst>
              <a:gd name="adj" fmla="val 8333"/>
            </a:avLst>
          </a:prstGeom>
          <a:no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3" name="Google Shape;464;p20">
            <a:extLst>
              <a:ext uri="{FF2B5EF4-FFF2-40B4-BE49-F238E27FC236}">
                <a16:creationId xmlns:a16="http://schemas.microsoft.com/office/drawing/2014/main" id="{75008FFD-BE64-50DC-652B-0F9F4D6180F3}"/>
              </a:ext>
            </a:extLst>
          </p:cNvPr>
          <p:cNvSpPr txBox="1"/>
          <p:nvPr/>
        </p:nvSpPr>
        <p:spPr>
          <a:xfrm>
            <a:off x="0" y="6547655"/>
            <a:ext cx="1786467" cy="314325"/>
          </a:xfrm>
          <a:prstGeom prst="rect">
            <a:avLst/>
          </a:prstGeom>
          <a:noFill/>
          <a:ln>
            <a:noFill/>
          </a:ln>
        </p:spPr>
        <p:txBody>
          <a:bodyPr spcFirstLastPara="1" wrap="square" lIns="91425" tIns="45700" rIns="91425" bIns="45700" anchor="t" anchorCtr="0">
            <a:noAutofit/>
          </a:bodyPr>
          <a:lstStyle/>
          <a:p>
            <a:r>
              <a:rPr lang="en-US" sz="1200">
                <a:solidFill>
                  <a:srgbClr val="757070"/>
                </a:solidFill>
                <a:latin typeface="Calibri"/>
                <a:ea typeface="Calibri"/>
                <a:cs typeface="Calibri"/>
                <a:sym typeface="Calibri"/>
              </a:rPr>
              <a:t>BNFO 262 Winter 2026​</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80"/>
        <p:cNvGrpSpPr/>
        <p:nvPr/>
      </p:nvGrpSpPr>
      <p:grpSpPr>
        <a:xfrm>
          <a:off x="0" y="0"/>
          <a:ext cx="0" cy="0"/>
          <a:chOff x="0" y="0"/>
          <a:chExt cx="0" cy="0"/>
        </a:xfrm>
      </p:grpSpPr>
      <p:sp>
        <p:nvSpPr>
          <p:cNvPr id="481" name="Google Shape;481;p22"/>
          <p:cNvSpPr txBox="1">
            <a:spLocks noGrp="1"/>
          </p:cNvSpPr>
          <p:nvPr>
            <p:ph type="title"/>
          </p:nvPr>
        </p:nvSpPr>
        <p:spPr>
          <a:xfrm>
            <a:off x="415600" y="288567"/>
            <a:ext cx="11360800" cy="763600"/>
          </a:xfrm>
          <a:prstGeom prst="rect">
            <a:avLst/>
          </a:prstGeom>
          <a:noFill/>
          <a:ln>
            <a:noFill/>
          </a:ln>
        </p:spPr>
        <p:txBody>
          <a:bodyPr spcFirstLastPara="1" wrap="square" lIns="121900" tIns="121900" rIns="121900" bIns="121900" anchor="t" anchorCtr="0">
            <a:noAutofit/>
          </a:bodyPr>
          <a:lstStyle/>
          <a:p>
            <a:pPr marL="0" lvl="0" indent="0" algn="l" rtl="0">
              <a:lnSpc>
                <a:spcPct val="115000"/>
              </a:lnSpc>
              <a:spcBef>
                <a:spcPts val="0"/>
              </a:spcBef>
              <a:spcAft>
                <a:spcPts val="0"/>
              </a:spcAft>
              <a:buClr>
                <a:schemeClr val="dk1"/>
              </a:buClr>
              <a:buSzPts val="990"/>
              <a:buNone/>
            </a:pPr>
            <a:r>
              <a:rPr lang="en-US" sz="3493">
                <a:latin typeface="Arial"/>
                <a:ea typeface="Arial"/>
                <a:cs typeface="Arial"/>
                <a:sym typeface="Arial"/>
              </a:rPr>
              <a:t>Fastq File – Phred Quality Score</a:t>
            </a:r>
            <a:endParaRPr sz="3493">
              <a:latin typeface="Arial"/>
              <a:ea typeface="Arial"/>
              <a:cs typeface="Arial"/>
              <a:sym typeface="Arial"/>
            </a:endParaRPr>
          </a:p>
          <a:p>
            <a:pPr marL="0" lvl="0" indent="0" algn="l" rtl="0">
              <a:lnSpc>
                <a:spcPct val="90000"/>
              </a:lnSpc>
              <a:spcBef>
                <a:spcPts val="0"/>
              </a:spcBef>
              <a:spcAft>
                <a:spcPts val="0"/>
              </a:spcAft>
              <a:buClr>
                <a:schemeClr val="dk1"/>
              </a:buClr>
              <a:buSzPts val="990"/>
              <a:buNone/>
            </a:pPr>
            <a:endParaRPr sz="3359">
              <a:latin typeface="Arial"/>
              <a:ea typeface="Arial"/>
              <a:cs typeface="Arial"/>
              <a:sym typeface="Arial"/>
            </a:endParaRPr>
          </a:p>
        </p:txBody>
      </p:sp>
      <p:sp>
        <p:nvSpPr>
          <p:cNvPr id="482" name="Google Shape;482;p22"/>
          <p:cNvSpPr txBox="1">
            <a:spLocks noGrp="1"/>
          </p:cNvSpPr>
          <p:nvPr>
            <p:ph type="body" idx="1"/>
          </p:nvPr>
        </p:nvSpPr>
        <p:spPr>
          <a:xfrm>
            <a:off x="415600" y="1231833"/>
            <a:ext cx="11360800" cy="4986000"/>
          </a:xfrm>
          <a:prstGeom prst="rect">
            <a:avLst/>
          </a:prstGeom>
          <a:noFill/>
          <a:ln>
            <a:noFill/>
          </a:ln>
        </p:spPr>
        <p:txBody>
          <a:bodyPr spcFirstLastPara="1" wrap="square" lIns="121900" tIns="121900" rIns="121900" bIns="121900" anchor="t" anchorCtr="0">
            <a:normAutofit/>
          </a:bodyPr>
          <a:lstStyle/>
          <a:p>
            <a:pPr marL="609600" indent="-457200">
              <a:buFont typeface="Arial"/>
              <a:buChar char="•"/>
            </a:pPr>
            <a:r>
              <a:rPr lang="en-US">
                <a:solidFill>
                  <a:srgbClr val="000000"/>
                </a:solidFill>
                <a:latin typeface="Arial"/>
                <a:ea typeface="Arial"/>
                <a:cs typeface="Arial"/>
                <a:sym typeface="Arial"/>
              </a:rPr>
              <a:t>Quality scores (Q) report the probability that the base call is incorrect</a:t>
            </a:r>
            <a:r>
              <a:rPr lang="en-US">
                <a:latin typeface="Arial"/>
                <a:ea typeface="Arial"/>
                <a:cs typeface="Arial"/>
                <a:sym typeface="Arial"/>
              </a:rPr>
              <a:t>. (P) is the probability that the base call is false.</a:t>
            </a:r>
            <a:endParaRPr lang="en-US">
              <a:solidFill>
                <a:srgbClr val="000000"/>
              </a:solidFill>
              <a:latin typeface="Arial"/>
              <a:ea typeface="Arial"/>
              <a:cs typeface="Arial"/>
            </a:endParaRPr>
          </a:p>
          <a:p>
            <a:pPr marL="0" lvl="0" indent="0" algn="l" rtl="0">
              <a:lnSpc>
                <a:spcPct val="90000"/>
              </a:lnSpc>
              <a:spcBef>
                <a:spcPts val="1600"/>
              </a:spcBef>
              <a:spcAft>
                <a:spcPts val="0"/>
              </a:spcAft>
              <a:buSzPts val="1800"/>
              <a:buNone/>
            </a:pPr>
            <a:endParaRPr>
              <a:latin typeface="Arial"/>
              <a:ea typeface="Arial"/>
              <a:cs typeface="Arial"/>
              <a:sym typeface="Arial"/>
            </a:endParaRPr>
          </a:p>
          <a:p>
            <a:pPr marL="608965" lvl="0" indent="0" algn="l" rtl="0">
              <a:lnSpc>
                <a:spcPct val="90000"/>
              </a:lnSpc>
              <a:spcBef>
                <a:spcPts val="1600"/>
              </a:spcBef>
              <a:spcAft>
                <a:spcPts val="1600"/>
              </a:spcAft>
              <a:buSzPts val="1800"/>
              <a:buNone/>
            </a:pPr>
            <a:endParaRPr>
              <a:latin typeface="Arial"/>
              <a:ea typeface="Arial"/>
              <a:cs typeface="Arial"/>
            </a:endParaRPr>
          </a:p>
        </p:txBody>
      </p:sp>
      <p:pic>
        <p:nvPicPr>
          <p:cNvPr id="483" name="Google Shape;483;p22"/>
          <p:cNvPicPr preferRelativeResize="0"/>
          <p:nvPr/>
        </p:nvPicPr>
        <p:blipFill rotWithShape="1">
          <a:blip r:embed="rId3">
            <a:alphaModFix/>
          </a:blip>
          <a:srcRect/>
          <a:stretch/>
        </p:blipFill>
        <p:spPr>
          <a:xfrm>
            <a:off x="2781300" y="3066800"/>
            <a:ext cx="6629400" cy="2717800"/>
          </a:xfrm>
          <a:prstGeom prst="rect">
            <a:avLst/>
          </a:prstGeom>
          <a:noFill/>
          <a:ln>
            <a:noFill/>
          </a:ln>
        </p:spPr>
      </p:pic>
      <p:sp>
        <p:nvSpPr>
          <p:cNvPr id="484" name="Google Shape;484;p22"/>
          <p:cNvSpPr txBox="1">
            <a:spLocks noGrp="1"/>
          </p:cNvSpPr>
          <p:nvPr>
            <p:ph type="body" idx="1"/>
          </p:nvPr>
        </p:nvSpPr>
        <p:spPr>
          <a:xfrm>
            <a:off x="415600" y="5820633"/>
            <a:ext cx="11360800" cy="763600"/>
          </a:xfrm>
          <a:prstGeom prst="rect">
            <a:avLst/>
          </a:prstGeom>
          <a:noFill/>
          <a:ln>
            <a:noFill/>
          </a:ln>
        </p:spPr>
        <p:txBody>
          <a:bodyPr spcFirstLastPara="1" wrap="square" lIns="121900" tIns="121900" rIns="121900" bIns="121900" anchor="t" anchorCtr="0">
            <a:normAutofit/>
          </a:bodyPr>
          <a:lstStyle/>
          <a:p>
            <a:pPr marL="609600" indent="-457200">
              <a:buSzPts val="2800"/>
              <a:buFont typeface="Arial"/>
              <a:buChar char="•"/>
            </a:pPr>
            <a:r>
              <a:rPr lang="en-US" dirty="0">
                <a:latin typeface="Arial"/>
                <a:ea typeface="Arial"/>
                <a:cs typeface="Arial"/>
                <a:sym typeface="Arial"/>
              </a:rPr>
              <a:t>Field standard is to accept bases with Q&gt;20 (older standard)</a:t>
            </a:r>
            <a:endParaRPr lang="en-US" dirty="0">
              <a:latin typeface="Arial"/>
              <a:ea typeface="Arial"/>
              <a:cs typeface="Arial"/>
            </a:endParaRPr>
          </a:p>
          <a:p>
            <a:pPr marL="608965" lvl="0" indent="0" algn="l" rtl="0">
              <a:lnSpc>
                <a:spcPct val="90000"/>
              </a:lnSpc>
              <a:spcBef>
                <a:spcPts val="1600"/>
              </a:spcBef>
              <a:spcAft>
                <a:spcPts val="1600"/>
              </a:spcAft>
              <a:buSzPts val="1800"/>
              <a:buNone/>
            </a:pPr>
            <a:endParaRPr>
              <a:latin typeface="Arial"/>
              <a:ea typeface="Arial"/>
              <a:cs typeface="Arial"/>
            </a:endParaRPr>
          </a:p>
        </p:txBody>
      </p:sp>
      <p:cxnSp>
        <p:nvCxnSpPr>
          <p:cNvPr id="485" name="Google Shape;485;p22"/>
          <p:cNvCxnSpPr/>
          <p:nvPr/>
        </p:nvCxnSpPr>
        <p:spPr>
          <a:xfrm rot="10800000">
            <a:off x="5747433" y="2194667"/>
            <a:ext cx="0" cy="509600"/>
          </a:xfrm>
          <a:prstGeom prst="straightConnector1">
            <a:avLst/>
          </a:prstGeom>
          <a:noFill/>
          <a:ln w="28575" cap="flat" cmpd="sng">
            <a:solidFill>
              <a:srgbClr val="38761D"/>
            </a:solidFill>
            <a:prstDash val="solid"/>
            <a:round/>
            <a:headEnd type="none" w="sm" len="sm"/>
            <a:tailEnd type="triangle" w="med" len="med"/>
          </a:ln>
        </p:spPr>
      </p:cxnSp>
      <p:sp>
        <p:nvSpPr>
          <p:cNvPr id="486" name="Google Shape;486;p22"/>
          <p:cNvSpPr txBox="1"/>
          <p:nvPr/>
        </p:nvSpPr>
        <p:spPr>
          <a:xfrm>
            <a:off x="5849033" y="2162067"/>
            <a:ext cx="606000" cy="574412"/>
          </a:xfrm>
          <a:prstGeom prst="rect">
            <a:avLst/>
          </a:prstGeom>
          <a:noFill/>
          <a:ln>
            <a:noFill/>
          </a:ln>
        </p:spPr>
        <p:txBody>
          <a:bodyPr spcFirstLastPara="1" wrap="square" lIns="121900" tIns="121900" rIns="121900" bIns="121900" anchor="t" anchorCtr="0">
            <a:spAutoFit/>
          </a:bodyPr>
          <a:lstStyle/>
          <a:p>
            <a:pPr marL="0" marR="0" lvl="0" indent="0" algn="l" rtl="0">
              <a:spcBef>
                <a:spcPts val="0"/>
              </a:spcBef>
              <a:spcAft>
                <a:spcPts val="0"/>
              </a:spcAft>
              <a:buNone/>
            </a:pPr>
            <a:r>
              <a:rPr lang="en-US" sz="2133">
                <a:solidFill>
                  <a:schemeClr val="dk1"/>
                </a:solidFill>
                <a:latin typeface="Arial"/>
                <a:ea typeface="Arial"/>
                <a:cs typeface="Arial"/>
                <a:sym typeface="Arial"/>
              </a:rPr>
              <a:t>Q</a:t>
            </a:r>
            <a:endParaRPr sz="2133">
              <a:solidFill>
                <a:schemeClr val="dk1"/>
              </a:solidFill>
              <a:latin typeface="Arial"/>
              <a:ea typeface="Arial"/>
              <a:cs typeface="Arial"/>
              <a:sym typeface="Arial"/>
            </a:endParaRPr>
          </a:p>
        </p:txBody>
      </p:sp>
      <p:cxnSp>
        <p:nvCxnSpPr>
          <p:cNvPr id="487" name="Google Shape;487;p22"/>
          <p:cNvCxnSpPr/>
          <p:nvPr/>
        </p:nvCxnSpPr>
        <p:spPr>
          <a:xfrm>
            <a:off x="6458633" y="2194667"/>
            <a:ext cx="0" cy="509600"/>
          </a:xfrm>
          <a:prstGeom prst="straightConnector1">
            <a:avLst/>
          </a:prstGeom>
          <a:noFill/>
          <a:ln w="28575" cap="flat" cmpd="sng">
            <a:solidFill>
              <a:srgbClr val="000000"/>
            </a:solidFill>
            <a:prstDash val="solid"/>
            <a:round/>
            <a:headEnd type="none" w="sm" len="sm"/>
            <a:tailEnd type="triangle" w="med" len="med"/>
          </a:ln>
        </p:spPr>
      </p:cxnSp>
      <p:sp>
        <p:nvSpPr>
          <p:cNvPr id="488" name="Google Shape;488;p22"/>
          <p:cNvSpPr txBox="1"/>
          <p:nvPr/>
        </p:nvSpPr>
        <p:spPr>
          <a:xfrm>
            <a:off x="6556633" y="2054967"/>
            <a:ext cx="2013600" cy="902643"/>
          </a:xfrm>
          <a:prstGeom prst="rect">
            <a:avLst/>
          </a:prstGeom>
          <a:noFill/>
          <a:ln>
            <a:noFill/>
          </a:ln>
        </p:spPr>
        <p:txBody>
          <a:bodyPr spcFirstLastPara="1" wrap="square" lIns="121900" tIns="121900" rIns="121900" bIns="121900" anchor="t" anchorCtr="0">
            <a:spAutoFit/>
          </a:bodyPr>
          <a:lstStyle/>
          <a:p>
            <a:pPr marL="0" marR="0" lvl="0" indent="0" algn="l" rtl="0">
              <a:spcBef>
                <a:spcPts val="0"/>
              </a:spcBef>
              <a:spcAft>
                <a:spcPts val="0"/>
              </a:spcAft>
              <a:buNone/>
            </a:pPr>
            <a:r>
              <a:rPr lang="en-US" sz="2133">
                <a:solidFill>
                  <a:schemeClr val="dk1"/>
                </a:solidFill>
                <a:latin typeface="Arial"/>
                <a:ea typeface="Arial"/>
                <a:cs typeface="Arial"/>
                <a:sym typeface="Arial"/>
              </a:rPr>
              <a:t>Probability of error</a:t>
            </a:r>
            <a:endParaRPr sz="2133">
              <a:solidFill>
                <a:schemeClr val="dk1"/>
              </a:solidFill>
              <a:latin typeface="Arial"/>
              <a:ea typeface="Arial"/>
              <a:cs typeface="Arial"/>
              <a:sym typeface="Arial"/>
            </a:endParaRPr>
          </a:p>
        </p:txBody>
      </p:sp>
      <p:cxnSp>
        <p:nvCxnSpPr>
          <p:cNvPr id="489" name="Google Shape;489;p22"/>
          <p:cNvCxnSpPr/>
          <p:nvPr/>
        </p:nvCxnSpPr>
        <p:spPr>
          <a:xfrm>
            <a:off x="8803100" y="2194667"/>
            <a:ext cx="0" cy="509600"/>
          </a:xfrm>
          <a:prstGeom prst="straightConnector1">
            <a:avLst/>
          </a:prstGeom>
          <a:noFill/>
          <a:ln w="28575" cap="flat" cmpd="sng">
            <a:solidFill>
              <a:srgbClr val="FF0000"/>
            </a:solidFill>
            <a:prstDash val="solid"/>
            <a:round/>
            <a:headEnd type="none" w="sm" len="sm"/>
            <a:tailEnd type="triangle" w="med" len="med"/>
          </a:ln>
        </p:spPr>
      </p:cxnSp>
      <p:sp>
        <p:nvSpPr>
          <p:cNvPr id="490" name="Google Shape;490;p22"/>
          <p:cNvSpPr txBox="1"/>
          <p:nvPr/>
        </p:nvSpPr>
        <p:spPr>
          <a:xfrm>
            <a:off x="8904700" y="2162067"/>
            <a:ext cx="606000" cy="574412"/>
          </a:xfrm>
          <a:prstGeom prst="rect">
            <a:avLst/>
          </a:prstGeom>
          <a:noFill/>
          <a:ln>
            <a:noFill/>
          </a:ln>
        </p:spPr>
        <p:txBody>
          <a:bodyPr spcFirstLastPara="1" wrap="square" lIns="121900" tIns="121900" rIns="121900" bIns="121900" anchor="t" anchorCtr="0">
            <a:spAutoFit/>
          </a:bodyPr>
          <a:lstStyle/>
          <a:p>
            <a:pPr marL="0" marR="0" lvl="0" indent="0" algn="l" rtl="0">
              <a:spcBef>
                <a:spcPts val="0"/>
              </a:spcBef>
              <a:spcAft>
                <a:spcPts val="0"/>
              </a:spcAft>
              <a:buNone/>
            </a:pPr>
            <a:r>
              <a:rPr lang="en-US" sz="2133">
                <a:solidFill>
                  <a:schemeClr val="dk1"/>
                </a:solidFill>
                <a:latin typeface="Arial"/>
                <a:ea typeface="Arial"/>
                <a:cs typeface="Arial"/>
                <a:sym typeface="Arial"/>
              </a:rPr>
              <a:t>Q</a:t>
            </a:r>
            <a:endParaRPr sz="2133">
              <a:solidFill>
                <a:schemeClr val="dk1"/>
              </a:solidFill>
              <a:latin typeface="Arial"/>
              <a:ea typeface="Arial"/>
              <a:cs typeface="Arial"/>
              <a:sym typeface="Arial"/>
            </a:endParaRPr>
          </a:p>
        </p:txBody>
      </p:sp>
      <p:cxnSp>
        <p:nvCxnSpPr>
          <p:cNvPr id="491" name="Google Shape;491;p22"/>
          <p:cNvCxnSpPr/>
          <p:nvPr/>
        </p:nvCxnSpPr>
        <p:spPr>
          <a:xfrm rot="10800000">
            <a:off x="9514300" y="2194667"/>
            <a:ext cx="0" cy="509600"/>
          </a:xfrm>
          <a:prstGeom prst="straightConnector1">
            <a:avLst/>
          </a:prstGeom>
          <a:noFill/>
          <a:ln w="28575" cap="flat" cmpd="sng">
            <a:solidFill>
              <a:srgbClr val="000000"/>
            </a:solidFill>
            <a:prstDash val="solid"/>
            <a:round/>
            <a:headEnd type="none" w="sm" len="sm"/>
            <a:tailEnd type="triangle" w="med" len="med"/>
          </a:ln>
        </p:spPr>
      </p:cxnSp>
      <p:sp>
        <p:nvSpPr>
          <p:cNvPr id="492" name="Google Shape;492;p22"/>
          <p:cNvSpPr txBox="1"/>
          <p:nvPr/>
        </p:nvSpPr>
        <p:spPr>
          <a:xfrm>
            <a:off x="9612300" y="2054967"/>
            <a:ext cx="2013600" cy="902643"/>
          </a:xfrm>
          <a:prstGeom prst="rect">
            <a:avLst/>
          </a:prstGeom>
          <a:noFill/>
          <a:ln>
            <a:noFill/>
          </a:ln>
        </p:spPr>
        <p:txBody>
          <a:bodyPr spcFirstLastPara="1" wrap="square" lIns="121900" tIns="121900" rIns="121900" bIns="121900" anchor="t" anchorCtr="0">
            <a:spAutoFit/>
          </a:bodyPr>
          <a:lstStyle/>
          <a:p>
            <a:pPr marL="0" marR="0" lvl="0" indent="0" algn="l" rtl="0">
              <a:spcBef>
                <a:spcPts val="0"/>
              </a:spcBef>
              <a:spcAft>
                <a:spcPts val="0"/>
              </a:spcAft>
              <a:buNone/>
            </a:pPr>
            <a:r>
              <a:rPr lang="en-US" sz="2133">
                <a:solidFill>
                  <a:schemeClr val="dk1"/>
                </a:solidFill>
                <a:latin typeface="Arial"/>
                <a:ea typeface="Arial"/>
                <a:cs typeface="Arial"/>
                <a:sym typeface="Arial"/>
              </a:rPr>
              <a:t>Probability of error</a:t>
            </a:r>
            <a:endParaRPr sz="2133">
              <a:solidFill>
                <a:schemeClr val="dk1"/>
              </a:solidFill>
              <a:latin typeface="Arial"/>
              <a:ea typeface="Arial"/>
              <a:cs typeface="Arial"/>
              <a:sym typeface="Arial"/>
            </a:endParaRPr>
          </a:p>
        </p:txBody>
      </p:sp>
      <p:sp>
        <p:nvSpPr>
          <p:cNvPr id="493" name="Google Shape;493;p22"/>
          <p:cNvSpPr/>
          <p:nvPr/>
        </p:nvSpPr>
        <p:spPr>
          <a:xfrm>
            <a:off x="2451267" y="2167967"/>
            <a:ext cx="2699200" cy="676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rtl="0">
              <a:spcBef>
                <a:spcPts val="0"/>
              </a:spcBef>
              <a:spcAft>
                <a:spcPts val="0"/>
              </a:spcAft>
              <a:buNone/>
            </a:pPr>
            <a:r>
              <a:rPr lang="en-US" sz="2267" i="1">
                <a:solidFill>
                  <a:schemeClr val="dk1"/>
                </a:solidFill>
                <a:latin typeface="Arial"/>
                <a:ea typeface="Arial"/>
                <a:cs typeface="Arial"/>
                <a:sym typeface="Arial"/>
              </a:rPr>
              <a:t>Q</a:t>
            </a:r>
            <a:r>
              <a:rPr lang="en-US" sz="2267">
                <a:solidFill>
                  <a:schemeClr val="dk1"/>
                </a:solidFill>
                <a:latin typeface="Arial"/>
                <a:ea typeface="Arial"/>
                <a:cs typeface="Arial"/>
                <a:sym typeface="Arial"/>
              </a:rPr>
              <a:t> = -10 log</a:t>
            </a:r>
            <a:r>
              <a:rPr lang="en-US" sz="2267" baseline="-25000">
                <a:solidFill>
                  <a:schemeClr val="dk1"/>
                </a:solidFill>
                <a:latin typeface="Arial"/>
                <a:ea typeface="Arial"/>
                <a:cs typeface="Arial"/>
                <a:sym typeface="Arial"/>
              </a:rPr>
              <a:t>10</a:t>
            </a:r>
            <a:r>
              <a:rPr lang="en-US" sz="2267">
                <a:solidFill>
                  <a:schemeClr val="dk1"/>
                </a:solidFill>
                <a:latin typeface="Arial"/>
                <a:ea typeface="Arial"/>
                <a:cs typeface="Arial"/>
                <a:sym typeface="Arial"/>
              </a:rPr>
              <a:t> </a:t>
            </a:r>
            <a:r>
              <a:rPr lang="en-US" sz="2267" i="1">
                <a:solidFill>
                  <a:schemeClr val="dk1"/>
                </a:solidFill>
                <a:latin typeface="Arial"/>
                <a:ea typeface="Arial"/>
                <a:cs typeface="Arial"/>
                <a:sym typeface="Arial"/>
              </a:rPr>
              <a:t>P</a:t>
            </a:r>
            <a:endParaRPr sz="2267" i="1">
              <a:solidFill>
                <a:schemeClr val="dk1"/>
              </a:solidFill>
              <a:latin typeface="Arial"/>
              <a:ea typeface="Arial"/>
              <a:cs typeface="Arial"/>
              <a:sym typeface="Arial"/>
            </a:endParaRPr>
          </a:p>
        </p:txBody>
      </p:sp>
      <p:sp>
        <p:nvSpPr>
          <p:cNvPr id="494" name="Google Shape;494;p22"/>
          <p:cNvSpPr txBox="1"/>
          <p:nvPr/>
        </p:nvSpPr>
        <p:spPr>
          <a:xfrm>
            <a:off x="0" y="6547655"/>
            <a:ext cx="4114800" cy="365125"/>
          </a:xfrm>
          <a:prstGeom prst="rect">
            <a:avLst/>
          </a:prstGeom>
          <a:noFill/>
          <a:ln>
            <a:noFill/>
          </a:ln>
        </p:spPr>
        <p:txBody>
          <a:bodyPr spcFirstLastPara="1" wrap="square" lIns="91425" tIns="45700" rIns="91425" bIns="45700" anchor="t" anchorCtr="0">
            <a:noAutofit/>
          </a:bodyPr>
          <a:lstStyle/>
          <a:p>
            <a:r>
              <a:rPr lang="en-US" sz="1200">
                <a:solidFill>
                  <a:srgbClr val="757070"/>
                </a:solidFill>
              </a:rPr>
              <a:t>BNFO 262 Winter 2026​</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98"/>
        <p:cNvGrpSpPr/>
        <p:nvPr/>
      </p:nvGrpSpPr>
      <p:grpSpPr>
        <a:xfrm>
          <a:off x="0" y="0"/>
          <a:ext cx="0" cy="0"/>
          <a:chOff x="0" y="0"/>
          <a:chExt cx="0" cy="0"/>
        </a:xfrm>
      </p:grpSpPr>
      <p:sp>
        <p:nvSpPr>
          <p:cNvPr id="499" name="Google Shape;499;p23"/>
          <p:cNvSpPr txBox="1">
            <a:spLocks noGrp="1"/>
          </p:cNvSpPr>
          <p:nvPr>
            <p:ph type="title"/>
          </p:nvPr>
        </p:nvSpPr>
        <p:spPr>
          <a:xfrm>
            <a:off x="415600" y="555997"/>
            <a:ext cx="11360800" cy="763600"/>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ct val="100000"/>
              <a:buFont typeface="Arial"/>
              <a:buNone/>
            </a:pPr>
            <a:r>
              <a:rPr lang="en-US" sz="3600">
                <a:latin typeface="Arial"/>
                <a:ea typeface="Arial"/>
                <a:cs typeface="Arial"/>
                <a:sym typeface="Arial"/>
              </a:rPr>
              <a:t>Example Fastqc Output: Lower Quality Scores at the End of Reads</a:t>
            </a:r>
            <a:endParaRPr>
              <a:latin typeface="Arial"/>
              <a:ea typeface="Arial"/>
              <a:cs typeface="Arial"/>
              <a:sym typeface="Arial"/>
            </a:endParaRPr>
          </a:p>
        </p:txBody>
      </p:sp>
      <p:sp>
        <p:nvSpPr>
          <p:cNvPr id="500" name="Google Shape;500;p23"/>
          <p:cNvSpPr txBox="1"/>
          <p:nvPr/>
        </p:nvSpPr>
        <p:spPr>
          <a:xfrm>
            <a:off x="4391587" y="6110248"/>
            <a:ext cx="2825600" cy="3692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Position in read (bp)</a:t>
            </a:r>
            <a:endParaRPr sz="1467">
              <a:solidFill>
                <a:schemeClr val="dk1"/>
              </a:solidFill>
              <a:latin typeface="Calibri"/>
              <a:ea typeface="Calibri"/>
              <a:cs typeface="Calibri"/>
              <a:sym typeface="Calibri"/>
            </a:endParaRPr>
          </a:p>
        </p:txBody>
      </p:sp>
      <p:sp>
        <p:nvSpPr>
          <p:cNvPr id="501" name="Google Shape;501;p23"/>
          <p:cNvSpPr txBox="1"/>
          <p:nvPr/>
        </p:nvSpPr>
        <p:spPr>
          <a:xfrm rot="-5400000">
            <a:off x="484409" y="3548985"/>
            <a:ext cx="2825600" cy="3692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67">
                <a:solidFill>
                  <a:schemeClr val="dk1"/>
                </a:solidFill>
                <a:latin typeface="Calibri"/>
                <a:ea typeface="Calibri"/>
                <a:cs typeface="Calibri"/>
                <a:sym typeface="Calibri"/>
              </a:rPr>
              <a:t>Quality score</a:t>
            </a:r>
            <a:endParaRPr sz="1467">
              <a:solidFill>
                <a:schemeClr val="dk1"/>
              </a:solidFill>
              <a:latin typeface="Calibri"/>
              <a:ea typeface="Calibri"/>
              <a:cs typeface="Calibri"/>
              <a:sym typeface="Calibri"/>
            </a:endParaRPr>
          </a:p>
        </p:txBody>
      </p:sp>
      <p:sp>
        <p:nvSpPr>
          <p:cNvPr id="502" name="Google Shape;502;p23"/>
          <p:cNvSpPr txBox="1"/>
          <p:nvPr/>
        </p:nvSpPr>
        <p:spPr>
          <a:xfrm>
            <a:off x="2545023" y="5735335"/>
            <a:ext cx="224800" cy="3692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67">
                <a:solidFill>
                  <a:schemeClr val="dk1"/>
                </a:solidFill>
                <a:latin typeface="Calibri"/>
                <a:ea typeface="Calibri"/>
                <a:cs typeface="Calibri"/>
                <a:sym typeface="Calibri"/>
              </a:rPr>
              <a:t>0</a:t>
            </a:r>
            <a:endParaRPr sz="1467">
              <a:solidFill>
                <a:schemeClr val="dk1"/>
              </a:solidFill>
              <a:latin typeface="Calibri"/>
              <a:ea typeface="Calibri"/>
              <a:cs typeface="Calibri"/>
              <a:sym typeface="Calibri"/>
            </a:endParaRPr>
          </a:p>
        </p:txBody>
      </p:sp>
      <p:sp>
        <p:nvSpPr>
          <p:cNvPr id="503" name="Google Shape;503;p23"/>
          <p:cNvSpPr txBox="1"/>
          <p:nvPr/>
        </p:nvSpPr>
        <p:spPr>
          <a:xfrm>
            <a:off x="4735453" y="5778485"/>
            <a:ext cx="839200" cy="3692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67">
                <a:solidFill>
                  <a:schemeClr val="dk1"/>
                </a:solidFill>
                <a:latin typeface="Calibri"/>
                <a:ea typeface="Calibri"/>
                <a:cs typeface="Calibri"/>
                <a:sym typeface="Calibri"/>
              </a:rPr>
              <a:t>100</a:t>
            </a:r>
            <a:endParaRPr sz="1467">
              <a:solidFill>
                <a:schemeClr val="dk1"/>
              </a:solidFill>
              <a:latin typeface="Calibri"/>
              <a:ea typeface="Calibri"/>
              <a:cs typeface="Calibri"/>
              <a:sym typeface="Calibri"/>
            </a:endParaRPr>
          </a:p>
        </p:txBody>
      </p:sp>
      <p:sp>
        <p:nvSpPr>
          <p:cNvPr id="504" name="Google Shape;504;p23"/>
          <p:cNvSpPr txBox="1"/>
          <p:nvPr/>
        </p:nvSpPr>
        <p:spPr>
          <a:xfrm>
            <a:off x="6571789" y="5778485"/>
            <a:ext cx="839200" cy="3692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67">
                <a:solidFill>
                  <a:schemeClr val="dk1"/>
                </a:solidFill>
                <a:latin typeface="Calibri"/>
                <a:ea typeface="Calibri"/>
                <a:cs typeface="Calibri"/>
                <a:sym typeface="Calibri"/>
              </a:rPr>
              <a:t>200</a:t>
            </a:r>
            <a:endParaRPr sz="1467">
              <a:solidFill>
                <a:schemeClr val="dk1"/>
              </a:solidFill>
              <a:latin typeface="Calibri"/>
              <a:ea typeface="Calibri"/>
              <a:cs typeface="Calibri"/>
              <a:sym typeface="Calibri"/>
            </a:endParaRPr>
          </a:p>
        </p:txBody>
      </p:sp>
      <p:sp>
        <p:nvSpPr>
          <p:cNvPr id="505" name="Google Shape;505;p23"/>
          <p:cNvSpPr txBox="1"/>
          <p:nvPr/>
        </p:nvSpPr>
        <p:spPr>
          <a:xfrm>
            <a:off x="8224507" y="5735335"/>
            <a:ext cx="839200" cy="3692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67">
                <a:solidFill>
                  <a:schemeClr val="dk1"/>
                </a:solidFill>
                <a:latin typeface="Calibri"/>
                <a:ea typeface="Calibri"/>
                <a:cs typeface="Calibri"/>
                <a:sym typeface="Calibri"/>
              </a:rPr>
              <a:t>300</a:t>
            </a:r>
            <a:endParaRPr sz="1467">
              <a:solidFill>
                <a:schemeClr val="dk1"/>
              </a:solidFill>
              <a:latin typeface="Calibri"/>
              <a:ea typeface="Calibri"/>
              <a:cs typeface="Calibri"/>
              <a:sym typeface="Calibri"/>
            </a:endParaRPr>
          </a:p>
        </p:txBody>
      </p:sp>
      <p:sp>
        <p:nvSpPr>
          <p:cNvPr id="506" name="Google Shape;506;p23"/>
          <p:cNvSpPr/>
          <p:nvPr/>
        </p:nvSpPr>
        <p:spPr>
          <a:xfrm>
            <a:off x="3433011" y="5340259"/>
            <a:ext cx="5630800" cy="92800"/>
          </a:xfrm>
          <a:prstGeom prst="rect">
            <a:avLst/>
          </a:prstGeom>
          <a:solidFill>
            <a:schemeClr val="l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67">
              <a:solidFill>
                <a:schemeClr val="lt1"/>
              </a:solidFill>
              <a:latin typeface="Calibri"/>
              <a:ea typeface="Calibri"/>
              <a:cs typeface="Calibri"/>
              <a:sym typeface="Calibri"/>
            </a:endParaRPr>
          </a:p>
        </p:txBody>
      </p:sp>
      <p:pic>
        <p:nvPicPr>
          <p:cNvPr id="507" name="Google Shape;507;p23"/>
          <p:cNvPicPr preferRelativeResize="0"/>
          <p:nvPr/>
        </p:nvPicPr>
        <p:blipFill rotWithShape="1">
          <a:blip r:embed="rId3">
            <a:alphaModFix/>
          </a:blip>
          <a:srcRect b="6923"/>
          <a:stretch/>
        </p:blipFill>
        <p:spPr>
          <a:xfrm>
            <a:off x="2553298" y="1953651"/>
            <a:ext cx="6502217" cy="3559892"/>
          </a:xfrm>
          <a:prstGeom prst="rect">
            <a:avLst/>
          </a:prstGeom>
          <a:noFill/>
          <a:ln>
            <a:noFill/>
          </a:ln>
        </p:spPr>
      </p:pic>
      <p:sp>
        <p:nvSpPr>
          <p:cNvPr id="508" name="Google Shape;508;p23"/>
          <p:cNvSpPr txBox="1"/>
          <p:nvPr/>
        </p:nvSpPr>
        <p:spPr>
          <a:xfrm>
            <a:off x="2133451" y="3630576"/>
            <a:ext cx="564400" cy="3692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67">
                <a:solidFill>
                  <a:schemeClr val="dk1"/>
                </a:solidFill>
                <a:latin typeface="Calibri"/>
                <a:ea typeface="Calibri"/>
                <a:cs typeface="Calibri"/>
                <a:sym typeface="Calibri"/>
              </a:rPr>
              <a:t>20</a:t>
            </a:r>
            <a:endParaRPr sz="1467">
              <a:solidFill>
                <a:schemeClr val="dk1"/>
              </a:solidFill>
              <a:latin typeface="Calibri"/>
              <a:ea typeface="Calibri"/>
              <a:cs typeface="Calibri"/>
              <a:sym typeface="Calibri"/>
            </a:endParaRPr>
          </a:p>
        </p:txBody>
      </p:sp>
      <p:sp>
        <p:nvSpPr>
          <p:cNvPr id="509" name="Google Shape;509;p23"/>
          <p:cNvSpPr txBox="1"/>
          <p:nvPr/>
        </p:nvSpPr>
        <p:spPr>
          <a:xfrm>
            <a:off x="2133449" y="2908488"/>
            <a:ext cx="564400" cy="3692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67">
                <a:solidFill>
                  <a:schemeClr val="dk1"/>
                </a:solidFill>
                <a:latin typeface="Calibri"/>
                <a:ea typeface="Calibri"/>
                <a:cs typeface="Calibri"/>
                <a:sym typeface="Calibri"/>
              </a:rPr>
              <a:t>30</a:t>
            </a:r>
            <a:endParaRPr sz="1467">
              <a:solidFill>
                <a:schemeClr val="dk1"/>
              </a:solidFill>
              <a:latin typeface="Calibri"/>
              <a:ea typeface="Calibri"/>
              <a:cs typeface="Calibri"/>
              <a:sym typeface="Calibri"/>
            </a:endParaRPr>
          </a:p>
        </p:txBody>
      </p:sp>
      <p:sp>
        <p:nvSpPr>
          <p:cNvPr id="510" name="Google Shape;510;p23"/>
          <p:cNvSpPr txBox="1"/>
          <p:nvPr/>
        </p:nvSpPr>
        <p:spPr>
          <a:xfrm>
            <a:off x="0" y="6547655"/>
            <a:ext cx="4114800" cy="36512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a:solidFill>
                  <a:srgbClr val="757070"/>
                </a:solidFill>
                <a:latin typeface="Calibri"/>
                <a:ea typeface="Calibri"/>
                <a:cs typeface="Calibri"/>
                <a:sym typeface="Calibri"/>
              </a:rPr>
              <a:t>BNFO 262 Winter 2026​</a:t>
            </a:r>
            <a:endParaRPr/>
          </a:p>
        </p:txBody>
      </p:sp>
      <p:sp>
        <p:nvSpPr>
          <p:cNvPr id="2" name="TextBox 1">
            <a:extLst>
              <a:ext uri="{FF2B5EF4-FFF2-40B4-BE49-F238E27FC236}">
                <a16:creationId xmlns:a16="http://schemas.microsoft.com/office/drawing/2014/main" id="{543822D9-354A-0FA6-E76F-765599117A1D}"/>
              </a:ext>
            </a:extLst>
          </p:cNvPr>
          <p:cNvSpPr txBox="1"/>
          <p:nvPr/>
        </p:nvSpPr>
        <p:spPr>
          <a:xfrm>
            <a:off x="2336800" y="1540933"/>
            <a:ext cx="6790266" cy="30480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Running </a:t>
            </a:r>
            <a:r>
              <a:rPr lang="en-US" err="1"/>
              <a:t>fastqc</a:t>
            </a:r>
            <a:r>
              <a:rPr lang="en-US"/>
              <a:t> is as easy as $ </a:t>
            </a:r>
            <a:r>
              <a:rPr lang="en-US" err="1"/>
              <a:t>fastqc</a:t>
            </a:r>
            <a:r>
              <a:rPr lang="en-US"/>
              <a:t> *.</a:t>
            </a:r>
            <a:r>
              <a:rPr lang="en-US" err="1"/>
              <a:t>fq</a:t>
            </a:r>
            <a:r>
              <a:rPr lang="en-US"/>
              <a:t>- more in the upcoming exercises</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23">
          <a:extLst>
            <a:ext uri="{FF2B5EF4-FFF2-40B4-BE49-F238E27FC236}">
              <a16:creationId xmlns:a16="http://schemas.microsoft.com/office/drawing/2014/main" id="{9EC14F5D-969D-7113-E245-5562344D4D0C}"/>
            </a:ext>
          </a:extLst>
        </p:cNvPr>
        <p:cNvGrpSpPr/>
        <p:nvPr/>
      </p:nvGrpSpPr>
      <p:grpSpPr>
        <a:xfrm>
          <a:off x="0" y="0"/>
          <a:ext cx="0" cy="0"/>
          <a:chOff x="0" y="0"/>
          <a:chExt cx="0" cy="0"/>
        </a:xfrm>
      </p:grpSpPr>
      <p:sp>
        <p:nvSpPr>
          <p:cNvPr id="424" name="Google Shape;424;p19">
            <a:extLst>
              <a:ext uri="{FF2B5EF4-FFF2-40B4-BE49-F238E27FC236}">
                <a16:creationId xmlns:a16="http://schemas.microsoft.com/office/drawing/2014/main" id="{A4D69FBF-D990-055A-1E00-F679569053B6}"/>
              </a:ext>
            </a:extLst>
          </p:cNvPr>
          <p:cNvSpPr txBox="1">
            <a:spLocks noGrp="1"/>
          </p:cNvSpPr>
          <p:nvPr>
            <p:ph type="title"/>
          </p:nvPr>
        </p:nvSpPr>
        <p:spPr>
          <a:xfrm>
            <a:off x="415600" y="288567"/>
            <a:ext cx="11360800" cy="763600"/>
          </a:xfrm>
          <a:prstGeom prst="rect">
            <a:avLst/>
          </a:prstGeom>
          <a:noFill/>
          <a:ln>
            <a:noFill/>
          </a:ln>
        </p:spPr>
        <p:txBody>
          <a:bodyPr spcFirstLastPara="1" wrap="square" lIns="121900" tIns="121900" rIns="121900" bIns="121900" anchor="t" anchorCtr="0">
            <a:normAutofit fontScale="90000"/>
          </a:bodyPr>
          <a:lstStyle/>
          <a:p>
            <a:r>
              <a:rPr lang="en-US" dirty="0">
                <a:latin typeface="Arial"/>
                <a:cs typeface="Arial"/>
                <a:sym typeface="Arial"/>
              </a:rPr>
              <a:t>Workflow: Read Mapping</a:t>
            </a:r>
            <a:endParaRPr lang="en-US" dirty="0"/>
          </a:p>
        </p:txBody>
      </p:sp>
      <p:grpSp>
        <p:nvGrpSpPr>
          <p:cNvPr id="425" name="Google Shape;425;p19">
            <a:extLst>
              <a:ext uri="{FF2B5EF4-FFF2-40B4-BE49-F238E27FC236}">
                <a16:creationId xmlns:a16="http://schemas.microsoft.com/office/drawing/2014/main" id="{5D385382-1984-C5BA-4026-2780867F063C}"/>
              </a:ext>
            </a:extLst>
          </p:cNvPr>
          <p:cNvGrpSpPr/>
          <p:nvPr/>
        </p:nvGrpSpPr>
        <p:grpSpPr>
          <a:xfrm>
            <a:off x="1934700" y="3853200"/>
            <a:ext cx="2428333" cy="600000"/>
            <a:chOff x="1451025" y="2889900"/>
            <a:chExt cx="1821250" cy="450000"/>
          </a:xfrm>
        </p:grpSpPr>
        <p:sp>
          <p:nvSpPr>
            <p:cNvPr id="426" name="Google Shape;426;p19">
              <a:extLst>
                <a:ext uri="{FF2B5EF4-FFF2-40B4-BE49-F238E27FC236}">
                  <a16:creationId xmlns:a16="http://schemas.microsoft.com/office/drawing/2014/main" id="{C46BC857-B69D-B142-F6DC-65F73BD8F30F}"/>
                </a:ext>
              </a:extLst>
            </p:cNvPr>
            <p:cNvSpPr/>
            <p:nvPr/>
          </p:nvSpPr>
          <p:spPr>
            <a:xfrm>
              <a:off x="2069575" y="2889900"/>
              <a:ext cx="1202700" cy="450000"/>
            </a:xfrm>
            <a:prstGeom prst="roundRect">
              <a:avLst>
                <a:gd name="adj" fmla="val 16667"/>
              </a:avLst>
            </a:prstGeom>
            <a:solidFill>
              <a:srgbClr val="6D9EEB"/>
            </a:solidFill>
            <a:ln>
              <a:noFill/>
            </a:ln>
          </p:spPr>
          <p:txBody>
            <a:bodyPr spcFirstLastPara="1" wrap="square" lIns="121900" tIns="121900" rIns="121900" bIns="121900" anchor="ctr" anchorCtr="0">
              <a:noAutofit/>
            </a:bodyPr>
            <a:lstStyle/>
            <a:p>
              <a:pPr marL="0" marR="0" lvl="0" indent="0" algn="ctr" rtl="0">
                <a:spcBef>
                  <a:spcPts val="0"/>
                </a:spcBef>
                <a:spcAft>
                  <a:spcPts val="0"/>
                </a:spcAft>
                <a:buNone/>
              </a:pPr>
              <a:r>
                <a:rPr lang="en-US" sz="1467" dirty="0">
                  <a:solidFill>
                    <a:srgbClr val="FFFFFF"/>
                  </a:solidFill>
                  <a:latin typeface="Arial"/>
                  <a:ea typeface="Arial"/>
                  <a:cs typeface="Arial"/>
                  <a:sym typeface="Arial"/>
                </a:rPr>
                <a:t>Trimmed reads</a:t>
              </a:r>
              <a:endParaRPr sz="1467" dirty="0">
                <a:solidFill>
                  <a:srgbClr val="FFFFFF"/>
                </a:solidFill>
                <a:latin typeface="Arial"/>
                <a:ea typeface="Arial"/>
                <a:cs typeface="Arial"/>
                <a:sym typeface="Arial"/>
              </a:endParaRPr>
            </a:p>
          </p:txBody>
        </p:sp>
        <p:cxnSp>
          <p:nvCxnSpPr>
            <p:cNvPr id="427" name="Google Shape;427;p19">
              <a:extLst>
                <a:ext uri="{FF2B5EF4-FFF2-40B4-BE49-F238E27FC236}">
                  <a16:creationId xmlns:a16="http://schemas.microsoft.com/office/drawing/2014/main" id="{4FB39792-E595-7010-35F1-F9A882FE908C}"/>
                </a:ext>
              </a:extLst>
            </p:cNvPr>
            <p:cNvCxnSpPr>
              <a:stCxn id="428" idx="3"/>
              <a:endCxn id="426" idx="1"/>
            </p:cNvCxnSpPr>
            <p:nvPr/>
          </p:nvCxnSpPr>
          <p:spPr>
            <a:xfrm>
              <a:off x="1451025" y="3114896"/>
              <a:ext cx="618600" cy="0"/>
            </a:xfrm>
            <a:prstGeom prst="straightConnector1">
              <a:avLst/>
            </a:prstGeom>
            <a:noFill/>
            <a:ln w="9525" cap="flat" cmpd="sng">
              <a:solidFill>
                <a:schemeClr val="dk2"/>
              </a:solidFill>
              <a:prstDash val="solid"/>
              <a:round/>
              <a:headEnd type="none" w="sm" len="sm"/>
              <a:tailEnd type="triangle" w="med" len="med"/>
            </a:ln>
          </p:spPr>
        </p:cxnSp>
        <p:sp>
          <p:nvSpPr>
            <p:cNvPr id="429" name="Google Shape;429;p19">
              <a:extLst>
                <a:ext uri="{FF2B5EF4-FFF2-40B4-BE49-F238E27FC236}">
                  <a16:creationId xmlns:a16="http://schemas.microsoft.com/office/drawing/2014/main" id="{12EA5DC1-B580-FCCF-F6AF-C2B101F006E1}"/>
                </a:ext>
              </a:extLst>
            </p:cNvPr>
            <p:cNvSpPr/>
            <p:nvPr/>
          </p:nvSpPr>
          <p:spPr>
            <a:xfrm>
              <a:off x="1473650" y="2898300"/>
              <a:ext cx="573300" cy="216600"/>
            </a:xfrm>
            <a:prstGeom prst="rect">
              <a:avLst/>
            </a:prstGeom>
            <a:noFill/>
            <a:ln>
              <a:noFill/>
            </a:ln>
          </p:spPr>
          <p:txBody>
            <a:bodyPr spcFirstLastPara="1" wrap="square" lIns="121900" tIns="121900" rIns="121900" bIns="121900" anchor="ctr" anchorCtr="0">
              <a:noAutofit/>
            </a:bodyPr>
            <a:lstStyle/>
            <a:p>
              <a:pPr marL="0" marR="0" lvl="0" indent="0" algn="ctr" rtl="0">
                <a:spcBef>
                  <a:spcPts val="0"/>
                </a:spcBef>
                <a:spcAft>
                  <a:spcPts val="0"/>
                </a:spcAft>
                <a:buNone/>
              </a:pPr>
              <a:r>
                <a:rPr lang="en-US" b="1" err="1">
                  <a:solidFill>
                    <a:schemeClr val="dk1"/>
                  </a:solidFill>
                  <a:highlight>
                    <a:srgbClr val="CCCCCC"/>
                  </a:highlight>
                  <a:latin typeface="Arial"/>
                  <a:ea typeface="Arial"/>
                  <a:cs typeface="Arial"/>
                  <a:sym typeface="Arial"/>
                </a:rPr>
                <a:t>fastq</a:t>
              </a:r>
              <a:endParaRPr b="1" err="1">
                <a:solidFill>
                  <a:schemeClr val="dk1"/>
                </a:solidFill>
                <a:highlight>
                  <a:srgbClr val="CCCCCC"/>
                </a:highlight>
                <a:latin typeface="Arial"/>
                <a:ea typeface="Arial"/>
                <a:cs typeface="Arial"/>
                <a:sym typeface="Arial"/>
              </a:endParaRPr>
            </a:p>
          </p:txBody>
        </p:sp>
      </p:grpSp>
      <p:grpSp>
        <p:nvGrpSpPr>
          <p:cNvPr id="430" name="Google Shape;430;p19">
            <a:extLst>
              <a:ext uri="{FF2B5EF4-FFF2-40B4-BE49-F238E27FC236}">
                <a16:creationId xmlns:a16="http://schemas.microsoft.com/office/drawing/2014/main" id="{6C990A90-001D-9D6C-C0FC-B7A0A5D62E18}"/>
              </a:ext>
            </a:extLst>
          </p:cNvPr>
          <p:cNvGrpSpPr/>
          <p:nvPr/>
        </p:nvGrpSpPr>
        <p:grpSpPr>
          <a:xfrm>
            <a:off x="8981289" y="3864395"/>
            <a:ext cx="2309145" cy="600000"/>
            <a:chOff x="6735966" y="2898296"/>
            <a:chExt cx="1731859" cy="450000"/>
          </a:xfrm>
        </p:grpSpPr>
        <p:cxnSp>
          <p:nvCxnSpPr>
            <p:cNvPr id="431" name="Google Shape;431;p19">
              <a:extLst>
                <a:ext uri="{FF2B5EF4-FFF2-40B4-BE49-F238E27FC236}">
                  <a16:creationId xmlns:a16="http://schemas.microsoft.com/office/drawing/2014/main" id="{40CD2667-07F5-E6A3-9734-1EE2EB6D8E79}"/>
                </a:ext>
              </a:extLst>
            </p:cNvPr>
            <p:cNvCxnSpPr>
              <a:stCxn id="432" idx="3"/>
              <a:endCxn id="433" idx="1"/>
            </p:cNvCxnSpPr>
            <p:nvPr/>
          </p:nvCxnSpPr>
          <p:spPr>
            <a:xfrm>
              <a:off x="6735966" y="3114896"/>
              <a:ext cx="618600" cy="8400"/>
            </a:xfrm>
            <a:prstGeom prst="straightConnector1">
              <a:avLst/>
            </a:prstGeom>
            <a:noFill/>
            <a:ln w="9525" cap="flat" cmpd="sng">
              <a:solidFill>
                <a:schemeClr val="dk2"/>
              </a:solidFill>
              <a:prstDash val="solid"/>
              <a:round/>
              <a:headEnd type="none" w="sm" len="sm"/>
              <a:tailEnd type="triangle" w="med" len="med"/>
            </a:ln>
          </p:spPr>
        </p:cxnSp>
        <p:sp>
          <p:nvSpPr>
            <p:cNvPr id="433" name="Google Shape;433;p19">
              <a:extLst>
                <a:ext uri="{FF2B5EF4-FFF2-40B4-BE49-F238E27FC236}">
                  <a16:creationId xmlns:a16="http://schemas.microsoft.com/office/drawing/2014/main" id="{34FEEB7A-B16D-7AC6-7BF2-53780405AB04}"/>
                </a:ext>
              </a:extLst>
            </p:cNvPr>
            <p:cNvSpPr/>
            <p:nvPr/>
          </p:nvSpPr>
          <p:spPr>
            <a:xfrm>
              <a:off x="7354525" y="2898296"/>
              <a:ext cx="1113300" cy="450000"/>
            </a:xfrm>
            <a:prstGeom prst="roundRect">
              <a:avLst>
                <a:gd name="adj" fmla="val 16667"/>
              </a:avLst>
            </a:prstGeom>
            <a:solidFill>
              <a:srgbClr val="1C4587"/>
            </a:solidFill>
            <a:ln>
              <a:noFill/>
            </a:ln>
          </p:spPr>
          <p:txBody>
            <a:bodyPr spcFirstLastPara="1" wrap="square" lIns="121900" tIns="121900" rIns="121900" bIns="121900" anchor="ctr" anchorCtr="0">
              <a:noAutofit/>
            </a:bodyPr>
            <a:lstStyle/>
            <a:p>
              <a:pPr marL="0" marR="0" lvl="0" indent="0" algn="ctr" rtl="0">
                <a:spcBef>
                  <a:spcPts val="0"/>
                </a:spcBef>
                <a:spcAft>
                  <a:spcPts val="0"/>
                </a:spcAft>
                <a:buNone/>
              </a:pPr>
              <a:r>
                <a:rPr lang="en-US" sz="1467">
                  <a:solidFill>
                    <a:srgbClr val="FFFFFF"/>
                  </a:solidFill>
                  <a:latin typeface="Arial"/>
                  <a:ea typeface="Arial"/>
                  <a:cs typeface="Arial"/>
                  <a:sym typeface="Arial"/>
                </a:rPr>
                <a:t>Functional analysis</a:t>
              </a:r>
              <a:endParaRPr sz="1467">
                <a:solidFill>
                  <a:srgbClr val="FFFFFF"/>
                </a:solidFill>
                <a:latin typeface="Arial"/>
                <a:ea typeface="Arial"/>
                <a:cs typeface="Arial"/>
                <a:sym typeface="Arial"/>
              </a:endParaRPr>
            </a:p>
          </p:txBody>
        </p:sp>
        <p:sp>
          <p:nvSpPr>
            <p:cNvPr id="434" name="Google Shape;434;p19">
              <a:extLst>
                <a:ext uri="{FF2B5EF4-FFF2-40B4-BE49-F238E27FC236}">
                  <a16:creationId xmlns:a16="http://schemas.microsoft.com/office/drawing/2014/main" id="{6C3D3553-D765-CD58-EE0B-960984182FCC}"/>
                </a:ext>
              </a:extLst>
            </p:cNvPr>
            <p:cNvSpPr/>
            <p:nvPr/>
          </p:nvSpPr>
          <p:spPr>
            <a:xfrm>
              <a:off x="6773612" y="2898312"/>
              <a:ext cx="543300" cy="216600"/>
            </a:xfrm>
            <a:prstGeom prst="rect">
              <a:avLst/>
            </a:prstGeom>
            <a:noFill/>
            <a:ln>
              <a:noFill/>
            </a:ln>
          </p:spPr>
          <p:txBody>
            <a:bodyPr spcFirstLastPara="1" wrap="square" lIns="121900" tIns="121900" rIns="121900" bIns="121900" anchor="ctr" anchorCtr="0">
              <a:noAutofit/>
            </a:bodyPr>
            <a:lstStyle/>
            <a:p>
              <a:pPr marL="0" marR="0" lvl="0" indent="0" algn="ctr" rtl="0">
                <a:spcBef>
                  <a:spcPts val="0"/>
                </a:spcBef>
                <a:spcAft>
                  <a:spcPts val="0"/>
                </a:spcAft>
                <a:buNone/>
              </a:pPr>
              <a:r>
                <a:rPr lang="en-US" b="1" dirty="0">
                  <a:solidFill>
                    <a:schemeClr val="dk1"/>
                  </a:solidFill>
                  <a:highlight>
                    <a:srgbClr val="CCCCCC"/>
                  </a:highlight>
                  <a:latin typeface="Arial"/>
                  <a:ea typeface="Arial"/>
                  <a:cs typeface="Arial"/>
                  <a:sym typeface="Arial"/>
                </a:rPr>
                <a:t>table</a:t>
              </a:r>
              <a:endParaRPr lang="en-US" b="1" dirty="0">
                <a:solidFill>
                  <a:schemeClr val="dk1"/>
                </a:solidFill>
                <a:highlight>
                  <a:srgbClr val="CCCCCC"/>
                </a:highlight>
                <a:latin typeface="Arial"/>
                <a:ea typeface="Arial"/>
                <a:cs typeface="Arial"/>
              </a:endParaRPr>
            </a:p>
          </p:txBody>
        </p:sp>
      </p:grpSp>
      <p:grpSp>
        <p:nvGrpSpPr>
          <p:cNvPr id="435" name="Google Shape;435;p19">
            <a:extLst>
              <a:ext uri="{FF2B5EF4-FFF2-40B4-BE49-F238E27FC236}">
                <a16:creationId xmlns:a16="http://schemas.microsoft.com/office/drawing/2014/main" id="{A27E3611-D902-023C-0614-01F06F7F8832}"/>
              </a:ext>
            </a:extLst>
          </p:cNvPr>
          <p:cNvGrpSpPr/>
          <p:nvPr/>
        </p:nvGrpSpPr>
        <p:grpSpPr>
          <a:xfrm>
            <a:off x="3561234" y="4453200"/>
            <a:ext cx="6987116" cy="890867"/>
            <a:chOff x="2670925" y="3339900"/>
            <a:chExt cx="5240338" cy="668150"/>
          </a:xfrm>
        </p:grpSpPr>
        <p:sp>
          <p:nvSpPr>
            <p:cNvPr id="436" name="Google Shape;436;p19">
              <a:extLst>
                <a:ext uri="{FF2B5EF4-FFF2-40B4-BE49-F238E27FC236}">
                  <a16:creationId xmlns:a16="http://schemas.microsoft.com/office/drawing/2014/main" id="{A536CC93-EE55-AFC6-D678-15EBB9B71F9F}"/>
                </a:ext>
              </a:extLst>
            </p:cNvPr>
            <p:cNvSpPr/>
            <p:nvPr/>
          </p:nvSpPr>
          <p:spPr>
            <a:xfrm>
              <a:off x="4221263" y="3657650"/>
              <a:ext cx="2319000" cy="350400"/>
            </a:xfrm>
            <a:prstGeom prst="roundRect">
              <a:avLst>
                <a:gd name="adj" fmla="val 16667"/>
              </a:avLst>
            </a:prstGeom>
            <a:solidFill>
              <a:srgbClr val="93C47D"/>
            </a:solidFill>
            <a:ln>
              <a:noFill/>
            </a:ln>
          </p:spPr>
          <p:txBody>
            <a:bodyPr spcFirstLastPara="1" wrap="square" lIns="121900" tIns="121900" rIns="121900" bIns="121900" anchor="ctr" anchorCtr="0">
              <a:noAutofit/>
            </a:bodyPr>
            <a:lstStyle/>
            <a:p>
              <a:pPr marL="0" marR="0" lvl="0" indent="0" algn="ctr" rtl="0">
                <a:spcBef>
                  <a:spcPts val="0"/>
                </a:spcBef>
                <a:spcAft>
                  <a:spcPts val="0"/>
                </a:spcAft>
                <a:buNone/>
              </a:pPr>
              <a:r>
                <a:rPr lang="en-US" sz="1467">
                  <a:solidFill>
                    <a:srgbClr val="FFFFFF"/>
                  </a:solidFill>
                  <a:latin typeface="Arial"/>
                  <a:ea typeface="Arial"/>
                  <a:cs typeface="Arial"/>
                  <a:sym typeface="Arial"/>
                </a:rPr>
                <a:t>Alignment free quantification</a:t>
              </a:r>
              <a:endParaRPr sz="1467">
                <a:solidFill>
                  <a:srgbClr val="FFFFFF"/>
                </a:solidFill>
                <a:latin typeface="Arial"/>
                <a:ea typeface="Arial"/>
                <a:cs typeface="Arial"/>
                <a:sym typeface="Arial"/>
              </a:endParaRPr>
            </a:p>
          </p:txBody>
        </p:sp>
        <p:cxnSp>
          <p:nvCxnSpPr>
            <p:cNvPr id="437" name="Google Shape;437;p19">
              <a:extLst>
                <a:ext uri="{FF2B5EF4-FFF2-40B4-BE49-F238E27FC236}">
                  <a16:creationId xmlns:a16="http://schemas.microsoft.com/office/drawing/2014/main" id="{C6B3B017-2819-96BD-0680-179678C14DF7}"/>
                </a:ext>
              </a:extLst>
            </p:cNvPr>
            <p:cNvCxnSpPr>
              <a:stCxn id="426" idx="2"/>
              <a:endCxn id="436" idx="1"/>
            </p:cNvCxnSpPr>
            <p:nvPr/>
          </p:nvCxnSpPr>
          <p:spPr>
            <a:xfrm rot="-5400000" flipH="1">
              <a:off x="3199674" y="2811150"/>
              <a:ext cx="492900" cy="1550400"/>
            </a:xfrm>
            <a:prstGeom prst="bentConnector2">
              <a:avLst/>
            </a:prstGeom>
            <a:noFill/>
            <a:ln w="9525" cap="flat" cmpd="sng">
              <a:solidFill>
                <a:schemeClr val="dk2"/>
              </a:solidFill>
              <a:prstDash val="solid"/>
              <a:round/>
              <a:headEnd type="none" w="sm" len="sm"/>
              <a:tailEnd type="triangle" w="med" len="med"/>
            </a:ln>
          </p:spPr>
        </p:cxnSp>
        <p:cxnSp>
          <p:nvCxnSpPr>
            <p:cNvPr id="438" name="Google Shape;438;p19">
              <a:extLst>
                <a:ext uri="{FF2B5EF4-FFF2-40B4-BE49-F238E27FC236}">
                  <a16:creationId xmlns:a16="http://schemas.microsoft.com/office/drawing/2014/main" id="{DCCDDE43-2FA3-C47B-81D0-37E8BFDFF348}"/>
                </a:ext>
              </a:extLst>
            </p:cNvPr>
            <p:cNvCxnSpPr>
              <a:stCxn id="436" idx="3"/>
              <a:endCxn id="433" idx="2"/>
            </p:cNvCxnSpPr>
            <p:nvPr/>
          </p:nvCxnSpPr>
          <p:spPr>
            <a:xfrm rot="10800000" flipH="1">
              <a:off x="6540263" y="3348350"/>
              <a:ext cx="1371000" cy="484500"/>
            </a:xfrm>
            <a:prstGeom prst="bentConnector2">
              <a:avLst/>
            </a:prstGeom>
            <a:noFill/>
            <a:ln w="9525" cap="flat" cmpd="sng">
              <a:solidFill>
                <a:schemeClr val="dk2"/>
              </a:solidFill>
              <a:prstDash val="solid"/>
              <a:round/>
              <a:headEnd type="none" w="sm" len="sm"/>
              <a:tailEnd type="triangle" w="med" len="med"/>
            </a:ln>
          </p:spPr>
        </p:cxnSp>
        <p:sp>
          <p:nvSpPr>
            <p:cNvPr id="439" name="Google Shape;439;p19">
              <a:extLst>
                <a:ext uri="{FF2B5EF4-FFF2-40B4-BE49-F238E27FC236}">
                  <a16:creationId xmlns:a16="http://schemas.microsoft.com/office/drawing/2014/main" id="{1A101308-8432-7B4E-DBF4-E26DF20B2B01}"/>
                </a:ext>
              </a:extLst>
            </p:cNvPr>
            <p:cNvSpPr/>
            <p:nvPr/>
          </p:nvSpPr>
          <p:spPr>
            <a:xfrm>
              <a:off x="3196825" y="3616250"/>
              <a:ext cx="573300" cy="216600"/>
            </a:xfrm>
            <a:prstGeom prst="rect">
              <a:avLst/>
            </a:prstGeom>
            <a:noFill/>
            <a:ln>
              <a:noFill/>
            </a:ln>
          </p:spPr>
          <p:txBody>
            <a:bodyPr spcFirstLastPara="1" wrap="square" lIns="121900" tIns="121900" rIns="121900" bIns="121900" anchor="ctr" anchorCtr="0">
              <a:noAutofit/>
            </a:bodyPr>
            <a:lstStyle/>
            <a:p>
              <a:pPr marL="0" marR="0" lvl="0" indent="0" algn="ctr" rtl="0">
                <a:spcBef>
                  <a:spcPts val="0"/>
                </a:spcBef>
                <a:spcAft>
                  <a:spcPts val="0"/>
                </a:spcAft>
                <a:buNone/>
              </a:pPr>
              <a:r>
                <a:rPr lang="en-US" b="1" err="1">
                  <a:solidFill>
                    <a:schemeClr val="dk1"/>
                  </a:solidFill>
                  <a:highlight>
                    <a:srgbClr val="CCCCCC"/>
                  </a:highlight>
                  <a:latin typeface="Arial"/>
                  <a:ea typeface="Arial"/>
                  <a:cs typeface="Arial"/>
                  <a:sym typeface="Arial"/>
                </a:rPr>
                <a:t>fastq</a:t>
              </a:r>
              <a:endParaRPr lang="en-US" b="1" err="1">
                <a:solidFill>
                  <a:schemeClr val="dk1"/>
                </a:solidFill>
                <a:latin typeface="Arial"/>
                <a:ea typeface="Arial"/>
                <a:cs typeface="Arial"/>
              </a:endParaRPr>
            </a:p>
          </p:txBody>
        </p:sp>
        <p:sp>
          <p:nvSpPr>
            <p:cNvPr id="440" name="Google Shape;440;p19">
              <a:extLst>
                <a:ext uri="{FF2B5EF4-FFF2-40B4-BE49-F238E27FC236}">
                  <a16:creationId xmlns:a16="http://schemas.microsoft.com/office/drawing/2014/main" id="{E953A88A-3679-B776-4FA9-11068553AB54}"/>
                </a:ext>
              </a:extLst>
            </p:cNvPr>
            <p:cNvSpPr/>
            <p:nvPr/>
          </p:nvSpPr>
          <p:spPr>
            <a:xfrm>
              <a:off x="6991412" y="3616262"/>
              <a:ext cx="543300" cy="216600"/>
            </a:xfrm>
            <a:prstGeom prst="rect">
              <a:avLst/>
            </a:prstGeom>
            <a:noFill/>
            <a:ln>
              <a:noFill/>
            </a:ln>
          </p:spPr>
          <p:txBody>
            <a:bodyPr spcFirstLastPara="1" wrap="square" lIns="121900" tIns="121900" rIns="121900" bIns="121900" anchor="ctr" anchorCtr="0">
              <a:noAutofit/>
            </a:bodyPr>
            <a:lstStyle/>
            <a:p>
              <a:pPr marL="0" marR="0" lvl="0" indent="0" algn="ctr" rtl="0">
                <a:spcBef>
                  <a:spcPts val="0"/>
                </a:spcBef>
                <a:spcAft>
                  <a:spcPts val="0"/>
                </a:spcAft>
                <a:buNone/>
              </a:pPr>
              <a:r>
                <a:rPr lang="en-US" b="1" dirty="0">
                  <a:solidFill>
                    <a:schemeClr val="dk1"/>
                  </a:solidFill>
                  <a:highlight>
                    <a:srgbClr val="CCCCCC"/>
                  </a:highlight>
                  <a:latin typeface="Arial"/>
                  <a:ea typeface="Arial"/>
                  <a:cs typeface="Arial"/>
                  <a:sym typeface="Arial"/>
                </a:rPr>
                <a:t>table</a:t>
              </a:r>
              <a:endParaRPr lang="en-US" b="1" dirty="0">
                <a:solidFill>
                  <a:schemeClr val="dk1"/>
                </a:solidFill>
                <a:highlight>
                  <a:srgbClr val="CCCCCC"/>
                </a:highlight>
                <a:latin typeface="Arial"/>
                <a:ea typeface="Arial"/>
                <a:cs typeface="Arial"/>
              </a:endParaRPr>
            </a:p>
          </p:txBody>
        </p:sp>
      </p:grpSp>
      <p:grpSp>
        <p:nvGrpSpPr>
          <p:cNvPr id="441" name="Google Shape;441;p19">
            <a:extLst>
              <a:ext uri="{FF2B5EF4-FFF2-40B4-BE49-F238E27FC236}">
                <a16:creationId xmlns:a16="http://schemas.microsoft.com/office/drawing/2014/main" id="{163254EF-0A82-8FF0-BA86-142591600693}"/>
              </a:ext>
            </a:extLst>
          </p:cNvPr>
          <p:cNvGrpSpPr/>
          <p:nvPr/>
        </p:nvGrpSpPr>
        <p:grpSpPr>
          <a:xfrm>
            <a:off x="6198568" y="2778467"/>
            <a:ext cx="2782721" cy="1674728"/>
            <a:chOff x="4648925" y="2083850"/>
            <a:chExt cx="2087041" cy="1256046"/>
          </a:xfrm>
        </p:grpSpPr>
        <p:sp>
          <p:nvSpPr>
            <p:cNvPr id="432" name="Google Shape;432;p19">
              <a:extLst>
                <a:ext uri="{FF2B5EF4-FFF2-40B4-BE49-F238E27FC236}">
                  <a16:creationId xmlns:a16="http://schemas.microsoft.com/office/drawing/2014/main" id="{E8B8E730-FC58-1E2F-5101-172057B03572}"/>
                </a:ext>
              </a:extLst>
            </p:cNvPr>
            <p:cNvSpPr/>
            <p:nvPr/>
          </p:nvSpPr>
          <p:spPr>
            <a:xfrm>
              <a:off x="5622666" y="2889896"/>
              <a:ext cx="1113300" cy="450000"/>
            </a:xfrm>
            <a:prstGeom prst="roundRect">
              <a:avLst>
                <a:gd name="adj" fmla="val 16667"/>
              </a:avLst>
            </a:prstGeom>
            <a:solidFill>
              <a:srgbClr val="1155CC"/>
            </a:solidFill>
            <a:ln>
              <a:noFill/>
            </a:ln>
          </p:spPr>
          <p:txBody>
            <a:bodyPr spcFirstLastPara="1" wrap="square" lIns="121900" tIns="121900" rIns="121900" bIns="121900" anchor="ctr" anchorCtr="0">
              <a:noAutofit/>
            </a:bodyPr>
            <a:lstStyle/>
            <a:p>
              <a:pPr marL="0" marR="0" lvl="0" indent="0" algn="ctr" rtl="0">
                <a:spcBef>
                  <a:spcPts val="0"/>
                </a:spcBef>
                <a:spcAft>
                  <a:spcPts val="0"/>
                </a:spcAft>
                <a:buNone/>
              </a:pPr>
              <a:r>
                <a:rPr lang="en-US" sz="1467">
                  <a:solidFill>
                    <a:srgbClr val="FFFFFF"/>
                  </a:solidFill>
                  <a:latin typeface="Arial"/>
                  <a:ea typeface="Arial"/>
                  <a:cs typeface="Arial"/>
                  <a:sym typeface="Arial"/>
                </a:rPr>
                <a:t>Read quantification</a:t>
              </a:r>
              <a:endParaRPr sz="1467">
                <a:solidFill>
                  <a:srgbClr val="FFFFFF"/>
                </a:solidFill>
                <a:latin typeface="Arial"/>
                <a:ea typeface="Arial"/>
                <a:cs typeface="Arial"/>
                <a:sym typeface="Arial"/>
              </a:endParaRPr>
            </a:p>
          </p:txBody>
        </p:sp>
        <p:cxnSp>
          <p:nvCxnSpPr>
            <p:cNvPr id="442" name="Google Shape;442;p19">
              <a:extLst>
                <a:ext uri="{FF2B5EF4-FFF2-40B4-BE49-F238E27FC236}">
                  <a16:creationId xmlns:a16="http://schemas.microsoft.com/office/drawing/2014/main" id="{0C11F163-1D3D-98E7-F606-61567493A048}"/>
                </a:ext>
              </a:extLst>
            </p:cNvPr>
            <p:cNvCxnSpPr>
              <a:stCxn id="443" idx="3"/>
              <a:endCxn id="432" idx="1"/>
            </p:cNvCxnSpPr>
            <p:nvPr/>
          </p:nvCxnSpPr>
          <p:spPr>
            <a:xfrm>
              <a:off x="5004136" y="3109176"/>
              <a:ext cx="618530" cy="5720"/>
            </a:xfrm>
            <a:prstGeom prst="straightConnector1">
              <a:avLst/>
            </a:prstGeom>
            <a:noFill/>
            <a:ln w="9525" cap="flat" cmpd="sng">
              <a:solidFill>
                <a:schemeClr val="dk2"/>
              </a:solidFill>
              <a:prstDash val="solid"/>
              <a:round/>
              <a:headEnd type="none" w="sm" len="sm"/>
              <a:tailEnd type="triangle" w="med" len="med"/>
            </a:ln>
          </p:spPr>
        </p:cxnSp>
        <p:sp>
          <p:nvSpPr>
            <p:cNvPr id="444" name="Google Shape;444;p19">
              <a:extLst>
                <a:ext uri="{FF2B5EF4-FFF2-40B4-BE49-F238E27FC236}">
                  <a16:creationId xmlns:a16="http://schemas.microsoft.com/office/drawing/2014/main" id="{337A6EF2-8444-B047-CA56-F5D0C54F4DE9}"/>
                </a:ext>
              </a:extLst>
            </p:cNvPr>
            <p:cNvSpPr/>
            <p:nvPr/>
          </p:nvSpPr>
          <p:spPr>
            <a:xfrm>
              <a:off x="4924061" y="2898300"/>
              <a:ext cx="765589" cy="216600"/>
            </a:xfrm>
            <a:prstGeom prst="rect">
              <a:avLst/>
            </a:prstGeom>
            <a:noFill/>
            <a:ln>
              <a:noFill/>
            </a:ln>
          </p:spPr>
          <p:txBody>
            <a:bodyPr spcFirstLastPara="1" wrap="square" lIns="121900" tIns="121900" rIns="121900" bIns="121900" anchor="ctr" anchorCtr="0">
              <a:noAutofit/>
            </a:bodyPr>
            <a:lstStyle/>
            <a:p>
              <a:pPr marL="0" marR="0" lvl="0" indent="0" algn="ctr" rtl="0">
                <a:spcBef>
                  <a:spcPts val="0"/>
                </a:spcBef>
                <a:spcAft>
                  <a:spcPts val="0"/>
                </a:spcAft>
                <a:buNone/>
              </a:pPr>
              <a:r>
                <a:rPr lang="en-US" b="1" err="1">
                  <a:solidFill>
                    <a:schemeClr val="dk1"/>
                  </a:solidFill>
                  <a:highlight>
                    <a:srgbClr val="CCCCCC"/>
                  </a:highlight>
                  <a:latin typeface="Arial"/>
                  <a:ea typeface="Arial"/>
                  <a:cs typeface="Arial"/>
                  <a:sym typeface="Arial"/>
                </a:rPr>
                <a:t>sam</a:t>
              </a:r>
              <a:r>
                <a:rPr lang="en-US" b="1" dirty="0">
                  <a:solidFill>
                    <a:schemeClr val="dk1"/>
                  </a:solidFill>
                  <a:highlight>
                    <a:srgbClr val="CCCCCC"/>
                  </a:highlight>
                  <a:latin typeface="Arial"/>
                  <a:ea typeface="Arial"/>
                  <a:cs typeface="Arial"/>
                  <a:sym typeface="Arial"/>
                </a:rPr>
                <a:t>/bam</a:t>
              </a:r>
              <a:endParaRPr lang="en-US" b="1" dirty="0">
                <a:solidFill>
                  <a:schemeClr val="dk1"/>
                </a:solidFill>
                <a:highlight>
                  <a:srgbClr val="CCCCCC"/>
                </a:highlight>
                <a:latin typeface="Arial"/>
                <a:ea typeface="Arial"/>
                <a:cs typeface="Arial"/>
              </a:endParaRPr>
            </a:p>
          </p:txBody>
        </p:sp>
        <p:cxnSp>
          <p:nvCxnSpPr>
            <p:cNvPr id="445" name="Google Shape;445;p19">
              <a:extLst>
                <a:ext uri="{FF2B5EF4-FFF2-40B4-BE49-F238E27FC236}">
                  <a16:creationId xmlns:a16="http://schemas.microsoft.com/office/drawing/2014/main" id="{6A2FFBBA-F841-31A2-EC55-EBDEF3DC2360}"/>
                </a:ext>
              </a:extLst>
            </p:cNvPr>
            <p:cNvCxnSpPr>
              <a:stCxn id="444" idx="0"/>
            </p:cNvCxnSpPr>
            <p:nvPr/>
          </p:nvCxnSpPr>
          <p:spPr>
            <a:xfrm flipV="1">
              <a:off x="5306856" y="2458200"/>
              <a:ext cx="6569" cy="440100"/>
            </a:xfrm>
            <a:prstGeom prst="straightConnector1">
              <a:avLst/>
            </a:prstGeom>
            <a:noFill/>
            <a:ln w="9525" cap="flat" cmpd="sng">
              <a:solidFill>
                <a:schemeClr val="dk2"/>
              </a:solidFill>
              <a:prstDash val="dot"/>
              <a:round/>
              <a:headEnd type="none" w="sm" len="sm"/>
              <a:tailEnd type="triangle" w="med" len="med"/>
            </a:ln>
          </p:spPr>
        </p:cxnSp>
        <p:sp>
          <p:nvSpPr>
            <p:cNvPr id="446" name="Google Shape;446;p19">
              <a:extLst>
                <a:ext uri="{FF2B5EF4-FFF2-40B4-BE49-F238E27FC236}">
                  <a16:creationId xmlns:a16="http://schemas.microsoft.com/office/drawing/2014/main" id="{9722188F-D1B1-8023-74C0-7606CA31F60A}"/>
                </a:ext>
              </a:extLst>
            </p:cNvPr>
            <p:cNvSpPr/>
            <p:nvPr/>
          </p:nvSpPr>
          <p:spPr>
            <a:xfrm>
              <a:off x="4648925" y="2083850"/>
              <a:ext cx="1329000" cy="350400"/>
            </a:xfrm>
            <a:prstGeom prst="rect">
              <a:avLst/>
            </a:prstGeom>
            <a:noFill/>
            <a:ln>
              <a:noFill/>
            </a:ln>
          </p:spPr>
          <p:txBody>
            <a:bodyPr spcFirstLastPara="1" wrap="square" lIns="121900" tIns="121900" rIns="121900" bIns="121900" anchor="b" anchorCtr="0">
              <a:noAutofit/>
            </a:bodyPr>
            <a:lstStyle/>
            <a:p>
              <a:pPr marL="0" marR="0" lvl="0" indent="0" algn="ctr" rtl="0">
                <a:spcBef>
                  <a:spcPts val="0"/>
                </a:spcBef>
                <a:spcAft>
                  <a:spcPts val="0"/>
                </a:spcAft>
                <a:buNone/>
              </a:pPr>
              <a:r>
                <a:rPr lang="en-US" sz="1467" b="1">
                  <a:solidFill>
                    <a:srgbClr val="CC0000"/>
                  </a:solidFill>
                  <a:latin typeface="Arial"/>
                  <a:ea typeface="Arial"/>
                  <a:cs typeface="Arial"/>
                  <a:sym typeface="Arial"/>
                </a:rPr>
                <a:t>Quality control</a:t>
              </a:r>
              <a:endParaRPr sz="1200">
                <a:solidFill>
                  <a:srgbClr val="CC0000"/>
                </a:solidFill>
                <a:latin typeface="Arial"/>
                <a:ea typeface="Arial"/>
                <a:cs typeface="Arial"/>
                <a:sym typeface="Arial"/>
              </a:endParaRPr>
            </a:p>
          </p:txBody>
        </p:sp>
      </p:grpSp>
      <p:sp>
        <p:nvSpPr>
          <p:cNvPr id="443" name="Google Shape;443;p19">
            <a:extLst>
              <a:ext uri="{FF2B5EF4-FFF2-40B4-BE49-F238E27FC236}">
                <a16:creationId xmlns:a16="http://schemas.microsoft.com/office/drawing/2014/main" id="{2DBE1218-1E49-6C45-AA4A-708C86434A53}"/>
              </a:ext>
            </a:extLst>
          </p:cNvPr>
          <p:cNvSpPr/>
          <p:nvPr/>
        </p:nvSpPr>
        <p:spPr>
          <a:xfrm>
            <a:off x="5187782" y="3847232"/>
            <a:ext cx="1484400" cy="596671"/>
          </a:xfrm>
          <a:prstGeom prst="roundRect">
            <a:avLst>
              <a:gd name="adj" fmla="val 16667"/>
            </a:avLst>
          </a:prstGeom>
          <a:solidFill>
            <a:srgbClr val="3C78D8"/>
          </a:solidFill>
          <a:ln>
            <a:noFill/>
          </a:ln>
        </p:spPr>
        <p:txBody>
          <a:bodyPr spcFirstLastPara="1" wrap="square" lIns="121900" tIns="121900" rIns="121900" bIns="121900" anchor="ctr" anchorCtr="0">
            <a:noAutofit/>
          </a:bodyPr>
          <a:lstStyle/>
          <a:p>
            <a:pPr marL="0" marR="0" lvl="0" indent="0" algn="ctr" rtl="0">
              <a:spcBef>
                <a:spcPts val="0"/>
              </a:spcBef>
              <a:spcAft>
                <a:spcPts val="0"/>
              </a:spcAft>
              <a:buNone/>
            </a:pPr>
            <a:r>
              <a:rPr lang="en-US" sz="1467">
                <a:solidFill>
                  <a:srgbClr val="FFFFFF"/>
                </a:solidFill>
                <a:latin typeface="Arial"/>
                <a:ea typeface="Arial"/>
                <a:cs typeface="Arial"/>
                <a:sym typeface="Arial"/>
              </a:rPr>
              <a:t>Read mapping</a:t>
            </a:r>
            <a:endParaRPr sz="1467">
              <a:solidFill>
                <a:srgbClr val="FFFFFF"/>
              </a:solidFill>
              <a:latin typeface="Arial"/>
              <a:ea typeface="Arial"/>
              <a:cs typeface="Arial"/>
              <a:sym typeface="Arial"/>
            </a:endParaRPr>
          </a:p>
        </p:txBody>
      </p:sp>
      <p:cxnSp>
        <p:nvCxnSpPr>
          <p:cNvPr id="448" name="Google Shape;448;p19">
            <a:extLst>
              <a:ext uri="{FF2B5EF4-FFF2-40B4-BE49-F238E27FC236}">
                <a16:creationId xmlns:a16="http://schemas.microsoft.com/office/drawing/2014/main" id="{1AD85680-B3A8-D08C-2770-0963904C9303}"/>
              </a:ext>
            </a:extLst>
          </p:cNvPr>
          <p:cNvCxnSpPr>
            <a:stCxn id="426" idx="3"/>
            <a:endCxn id="443" idx="1"/>
          </p:cNvCxnSpPr>
          <p:nvPr/>
        </p:nvCxnSpPr>
        <p:spPr>
          <a:xfrm>
            <a:off x="4363033" y="4145573"/>
            <a:ext cx="824800" cy="0"/>
          </a:xfrm>
          <a:prstGeom prst="straightConnector1">
            <a:avLst/>
          </a:prstGeom>
          <a:noFill/>
          <a:ln w="9525" cap="flat" cmpd="sng">
            <a:solidFill>
              <a:schemeClr val="dk2"/>
            </a:solidFill>
            <a:prstDash val="solid"/>
            <a:round/>
            <a:headEnd type="none" w="sm" len="sm"/>
            <a:tailEnd type="triangle" w="med" len="med"/>
          </a:ln>
        </p:spPr>
      </p:cxnSp>
      <p:sp>
        <p:nvSpPr>
          <p:cNvPr id="449" name="Google Shape;449;p19">
            <a:extLst>
              <a:ext uri="{FF2B5EF4-FFF2-40B4-BE49-F238E27FC236}">
                <a16:creationId xmlns:a16="http://schemas.microsoft.com/office/drawing/2014/main" id="{D73C577B-8B7F-A5AC-C2EE-375C54DEE494}"/>
              </a:ext>
            </a:extLst>
          </p:cNvPr>
          <p:cNvSpPr/>
          <p:nvPr/>
        </p:nvSpPr>
        <p:spPr>
          <a:xfrm>
            <a:off x="4393201" y="3858375"/>
            <a:ext cx="764400" cy="287198"/>
          </a:xfrm>
          <a:prstGeom prst="rect">
            <a:avLst/>
          </a:prstGeom>
          <a:noFill/>
          <a:ln>
            <a:noFill/>
          </a:ln>
        </p:spPr>
        <p:txBody>
          <a:bodyPr spcFirstLastPara="1" wrap="square" lIns="121900" tIns="121900" rIns="121900" bIns="121900" anchor="ctr" anchorCtr="0">
            <a:noAutofit/>
          </a:bodyPr>
          <a:lstStyle/>
          <a:p>
            <a:pPr marL="0" marR="0" lvl="0" indent="0" algn="ctr" rtl="0">
              <a:spcBef>
                <a:spcPts val="0"/>
              </a:spcBef>
              <a:spcAft>
                <a:spcPts val="0"/>
              </a:spcAft>
              <a:buNone/>
            </a:pPr>
            <a:r>
              <a:rPr lang="en-US" b="1" err="1">
                <a:solidFill>
                  <a:schemeClr val="dk1"/>
                </a:solidFill>
                <a:highlight>
                  <a:srgbClr val="CCCCCC"/>
                </a:highlight>
                <a:latin typeface="Arial"/>
                <a:ea typeface="Arial"/>
                <a:cs typeface="Arial"/>
                <a:sym typeface="Arial"/>
              </a:rPr>
              <a:t>fastq</a:t>
            </a:r>
            <a:endParaRPr b="1" err="1">
              <a:solidFill>
                <a:schemeClr val="dk1"/>
              </a:solidFill>
              <a:latin typeface="Arial"/>
              <a:ea typeface="Arial"/>
              <a:cs typeface="Arial"/>
              <a:sym typeface="Arial"/>
            </a:endParaRPr>
          </a:p>
        </p:txBody>
      </p:sp>
      <p:cxnSp>
        <p:nvCxnSpPr>
          <p:cNvPr id="450" name="Google Shape;450;p19">
            <a:extLst>
              <a:ext uri="{FF2B5EF4-FFF2-40B4-BE49-F238E27FC236}">
                <a16:creationId xmlns:a16="http://schemas.microsoft.com/office/drawing/2014/main" id="{D05A6E20-20AD-8B06-8F17-024D7E33B668}"/>
              </a:ext>
            </a:extLst>
          </p:cNvPr>
          <p:cNvCxnSpPr/>
          <p:nvPr/>
        </p:nvCxnSpPr>
        <p:spPr>
          <a:xfrm rot="10800000">
            <a:off x="4775433" y="3274831"/>
            <a:ext cx="0" cy="583544"/>
          </a:xfrm>
          <a:prstGeom prst="straightConnector1">
            <a:avLst/>
          </a:prstGeom>
          <a:noFill/>
          <a:ln w="9525" cap="flat" cmpd="sng">
            <a:solidFill>
              <a:schemeClr val="dk2"/>
            </a:solidFill>
            <a:prstDash val="dot"/>
            <a:round/>
            <a:headEnd type="none" w="sm" len="sm"/>
            <a:tailEnd type="triangle" w="med" len="med"/>
          </a:ln>
        </p:spPr>
      </p:cxnSp>
      <p:sp>
        <p:nvSpPr>
          <p:cNvPr id="451" name="Google Shape;451;p19">
            <a:extLst>
              <a:ext uri="{FF2B5EF4-FFF2-40B4-BE49-F238E27FC236}">
                <a16:creationId xmlns:a16="http://schemas.microsoft.com/office/drawing/2014/main" id="{BC96A1F4-BD1D-5B88-6443-7AB4280922A3}"/>
              </a:ext>
            </a:extLst>
          </p:cNvPr>
          <p:cNvSpPr/>
          <p:nvPr/>
        </p:nvSpPr>
        <p:spPr>
          <a:xfrm>
            <a:off x="3889434" y="2778467"/>
            <a:ext cx="1772000" cy="464608"/>
          </a:xfrm>
          <a:prstGeom prst="rect">
            <a:avLst/>
          </a:prstGeom>
          <a:noFill/>
          <a:ln>
            <a:noFill/>
          </a:ln>
        </p:spPr>
        <p:txBody>
          <a:bodyPr spcFirstLastPara="1" wrap="square" lIns="121900" tIns="121900" rIns="121900" bIns="121900" anchor="b" anchorCtr="0">
            <a:noAutofit/>
          </a:bodyPr>
          <a:lstStyle/>
          <a:p>
            <a:pPr marL="0" marR="0" lvl="0" indent="0" algn="ctr" rtl="0">
              <a:spcBef>
                <a:spcPts val="0"/>
              </a:spcBef>
              <a:spcAft>
                <a:spcPts val="0"/>
              </a:spcAft>
              <a:buNone/>
            </a:pPr>
            <a:r>
              <a:rPr lang="en-US" sz="1467" b="1">
                <a:solidFill>
                  <a:srgbClr val="CC0000"/>
                </a:solidFill>
                <a:latin typeface="Arial"/>
                <a:ea typeface="Arial"/>
                <a:cs typeface="Arial"/>
                <a:sym typeface="Arial"/>
              </a:rPr>
              <a:t>Quality control</a:t>
            </a:r>
            <a:endParaRPr sz="1200">
              <a:solidFill>
                <a:srgbClr val="CC0000"/>
              </a:solidFill>
              <a:latin typeface="Arial"/>
              <a:ea typeface="Arial"/>
              <a:cs typeface="Arial"/>
              <a:sym typeface="Arial"/>
            </a:endParaRPr>
          </a:p>
        </p:txBody>
      </p:sp>
      <p:sp>
        <p:nvSpPr>
          <p:cNvPr id="452" name="Google Shape;452;p19">
            <a:extLst>
              <a:ext uri="{FF2B5EF4-FFF2-40B4-BE49-F238E27FC236}">
                <a16:creationId xmlns:a16="http://schemas.microsoft.com/office/drawing/2014/main" id="{F4DC816E-22CC-C744-516F-B829AC014F7A}"/>
              </a:ext>
            </a:extLst>
          </p:cNvPr>
          <p:cNvSpPr/>
          <p:nvPr/>
        </p:nvSpPr>
        <p:spPr>
          <a:xfrm>
            <a:off x="450300" y="2575261"/>
            <a:ext cx="1484400" cy="600000"/>
          </a:xfrm>
          <a:prstGeom prst="roundRect">
            <a:avLst>
              <a:gd name="adj" fmla="val 16667"/>
            </a:avLst>
          </a:prstGeom>
          <a:solidFill>
            <a:srgbClr val="C9DAF8"/>
          </a:solidFill>
          <a:ln>
            <a:noFill/>
          </a:ln>
        </p:spPr>
        <p:txBody>
          <a:bodyPr spcFirstLastPara="1" wrap="square" lIns="121900" tIns="121900" rIns="121900" bIns="121900" anchor="ctr" anchorCtr="0">
            <a:noAutofit/>
          </a:bodyPr>
          <a:lstStyle/>
          <a:p>
            <a:pPr marL="0" marR="0" lvl="0" indent="0" algn="ctr" rtl="0">
              <a:spcBef>
                <a:spcPts val="0"/>
              </a:spcBef>
              <a:spcAft>
                <a:spcPts val="0"/>
              </a:spcAft>
              <a:buNone/>
            </a:pPr>
            <a:r>
              <a:rPr lang="en-US" sz="1467">
                <a:solidFill>
                  <a:schemeClr val="dk1"/>
                </a:solidFill>
                <a:latin typeface="Arial"/>
                <a:ea typeface="Arial"/>
                <a:cs typeface="Arial"/>
                <a:sym typeface="Arial"/>
              </a:rPr>
              <a:t>Raw reads</a:t>
            </a:r>
            <a:endParaRPr sz="1467">
              <a:solidFill>
                <a:schemeClr val="dk1"/>
              </a:solidFill>
              <a:latin typeface="Arial"/>
              <a:ea typeface="Arial"/>
              <a:cs typeface="Arial"/>
              <a:sym typeface="Arial"/>
            </a:endParaRPr>
          </a:p>
        </p:txBody>
      </p:sp>
      <p:grpSp>
        <p:nvGrpSpPr>
          <p:cNvPr id="453" name="Google Shape;453;p19">
            <a:extLst>
              <a:ext uri="{FF2B5EF4-FFF2-40B4-BE49-F238E27FC236}">
                <a16:creationId xmlns:a16="http://schemas.microsoft.com/office/drawing/2014/main" id="{26EBC59E-859F-6FD5-6260-816C6D00C1CF}"/>
              </a:ext>
            </a:extLst>
          </p:cNvPr>
          <p:cNvGrpSpPr/>
          <p:nvPr/>
        </p:nvGrpSpPr>
        <p:grpSpPr>
          <a:xfrm>
            <a:off x="450300" y="3175261"/>
            <a:ext cx="1506600" cy="1277934"/>
            <a:chOff x="337725" y="2381445"/>
            <a:chExt cx="1129950" cy="958451"/>
          </a:xfrm>
        </p:grpSpPr>
        <p:sp>
          <p:nvSpPr>
            <p:cNvPr id="428" name="Google Shape;428;p19">
              <a:extLst>
                <a:ext uri="{FF2B5EF4-FFF2-40B4-BE49-F238E27FC236}">
                  <a16:creationId xmlns:a16="http://schemas.microsoft.com/office/drawing/2014/main" id="{72E85432-BC1A-53AE-EF25-4B6099EF8D1D}"/>
                </a:ext>
              </a:extLst>
            </p:cNvPr>
            <p:cNvSpPr/>
            <p:nvPr/>
          </p:nvSpPr>
          <p:spPr>
            <a:xfrm>
              <a:off x="337725" y="2889896"/>
              <a:ext cx="1113300" cy="450000"/>
            </a:xfrm>
            <a:prstGeom prst="roundRect">
              <a:avLst>
                <a:gd name="adj" fmla="val 16667"/>
              </a:avLst>
            </a:prstGeom>
            <a:solidFill>
              <a:srgbClr val="A4C2F4"/>
            </a:solidFill>
            <a:ln>
              <a:noFill/>
            </a:ln>
          </p:spPr>
          <p:txBody>
            <a:bodyPr spcFirstLastPara="1" wrap="square" lIns="121900" tIns="121900" rIns="121900" bIns="121900" anchor="ctr" anchorCtr="0">
              <a:noAutofit/>
            </a:bodyPr>
            <a:lstStyle/>
            <a:p>
              <a:pPr marL="0" marR="0" lvl="0" indent="0" algn="ctr" rtl="0">
                <a:spcBef>
                  <a:spcPts val="0"/>
                </a:spcBef>
                <a:spcAft>
                  <a:spcPts val="0"/>
                </a:spcAft>
                <a:buNone/>
              </a:pPr>
              <a:r>
                <a:rPr lang="en-US" sz="1467">
                  <a:solidFill>
                    <a:srgbClr val="FFFFFF"/>
                  </a:solidFill>
                  <a:latin typeface="Arial"/>
                  <a:ea typeface="Arial"/>
                  <a:cs typeface="Arial"/>
                  <a:sym typeface="Arial"/>
                </a:rPr>
                <a:t>Adapter removal</a:t>
              </a:r>
              <a:endParaRPr sz="1467">
                <a:solidFill>
                  <a:srgbClr val="FFFFFF"/>
                </a:solidFill>
                <a:latin typeface="Arial"/>
                <a:ea typeface="Arial"/>
                <a:cs typeface="Arial"/>
                <a:sym typeface="Arial"/>
              </a:endParaRPr>
            </a:p>
          </p:txBody>
        </p:sp>
        <p:cxnSp>
          <p:nvCxnSpPr>
            <p:cNvPr id="454" name="Google Shape;454;p19">
              <a:extLst>
                <a:ext uri="{FF2B5EF4-FFF2-40B4-BE49-F238E27FC236}">
                  <a16:creationId xmlns:a16="http://schemas.microsoft.com/office/drawing/2014/main" id="{F424D6F6-FE12-0E03-128A-F5050C7FE08E}"/>
                </a:ext>
              </a:extLst>
            </p:cNvPr>
            <p:cNvCxnSpPr>
              <a:stCxn id="452" idx="2"/>
              <a:endCxn id="428" idx="0"/>
            </p:cNvCxnSpPr>
            <p:nvPr/>
          </p:nvCxnSpPr>
          <p:spPr>
            <a:xfrm>
              <a:off x="894375" y="2381445"/>
              <a:ext cx="0" cy="508500"/>
            </a:xfrm>
            <a:prstGeom prst="straightConnector1">
              <a:avLst/>
            </a:prstGeom>
            <a:noFill/>
            <a:ln w="9525" cap="flat" cmpd="sng">
              <a:solidFill>
                <a:schemeClr val="dk2"/>
              </a:solidFill>
              <a:prstDash val="solid"/>
              <a:round/>
              <a:headEnd type="none" w="sm" len="sm"/>
              <a:tailEnd type="triangle" w="med" len="med"/>
            </a:ln>
          </p:spPr>
        </p:cxnSp>
        <p:sp>
          <p:nvSpPr>
            <p:cNvPr id="455" name="Google Shape;455;p19">
              <a:extLst>
                <a:ext uri="{FF2B5EF4-FFF2-40B4-BE49-F238E27FC236}">
                  <a16:creationId xmlns:a16="http://schemas.microsoft.com/office/drawing/2014/main" id="{A97AF262-1389-B545-59AD-6EF8C043B143}"/>
                </a:ext>
              </a:extLst>
            </p:cNvPr>
            <p:cNvSpPr/>
            <p:nvPr/>
          </p:nvSpPr>
          <p:spPr>
            <a:xfrm>
              <a:off x="894375" y="2463450"/>
              <a:ext cx="573300" cy="216600"/>
            </a:xfrm>
            <a:prstGeom prst="rect">
              <a:avLst/>
            </a:prstGeom>
            <a:noFill/>
            <a:ln>
              <a:noFill/>
            </a:ln>
          </p:spPr>
          <p:txBody>
            <a:bodyPr spcFirstLastPara="1" wrap="square" lIns="121900" tIns="121900" rIns="121900" bIns="121900" anchor="ctr" anchorCtr="0">
              <a:noAutofit/>
            </a:bodyPr>
            <a:lstStyle/>
            <a:p>
              <a:pPr marL="0" marR="0" lvl="0" indent="0" algn="ctr" rtl="0">
                <a:spcBef>
                  <a:spcPts val="0"/>
                </a:spcBef>
                <a:spcAft>
                  <a:spcPts val="0"/>
                </a:spcAft>
                <a:buNone/>
              </a:pPr>
              <a:r>
                <a:rPr lang="en-US" b="1" err="1">
                  <a:solidFill>
                    <a:schemeClr val="dk1"/>
                  </a:solidFill>
                  <a:highlight>
                    <a:srgbClr val="CCCCCC"/>
                  </a:highlight>
                  <a:latin typeface="Arial"/>
                  <a:ea typeface="Arial"/>
                  <a:cs typeface="Arial"/>
                  <a:sym typeface="Arial"/>
                </a:rPr>
                <a:t>fastq</a:t>
              </a:r>
              <a:endParaRPr b="1" err="1">
                <a:solidFill>
                  <a:schemeClr val="dk1"/>
                </a:solidFill>
                <a:highlight>
                  <a:srgbClr val="CCCCCC"/>
                </a:highlight>
                <a:latin typeface="Arial"/>
                <a:ea typeface="Arial"/>
                <a:cs typeface="Arial"/>
                <a:sym typeface="Arial"/>
              </a:endParaRPr>
            </a:p>
          </p:txBody>
        </p:sp>
      </p:grpSp>
      <p:sp>
        <p:nvSpPr>
          <p:cNvPr id="456" name="Google Shape;456;p19">
            <a:extLst>
              <a:ext uri="{FF2B5EF4-FFF2-40B4-BE49-F238E27FC236}">
                <a16:creationId xmlns:a16="http://schemas.microsoft.com/office/drawing/2014/main" id="{B0ECAF90-6DB5-49EE-D09E-148A2657A0D8}"/>
              </a:ext>
            </a:extLst>
          </p:cNvPr>
          <p:cNvSpPr/>
          <p:nvPr/>
        </p:nvSpPr>
        <p:spPr>
          <a:xfrm>
            <a:off x="5165258" y="3813861"/>
            <a:ext cx="1533753" cy="673588"/>
          </a:xfrm>
          <a:prstGeom prst="roundRect">
            <a:avLst>
              <a:gd name="adj" fmla="val 16667"/>
            </a:avLst>
          </a:prstGeom>
          <a:noFill/>
          <a:ln w="28575" cap="flat" cmpd="sng">
            <a:solidFill>
              <a:schemeClr val="accent6"/>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457" name="Google Shape;457;p19">
            <a:extLst>
              <a:ext uri="{FF2B5EF4-FFF2-40B4-BE49-F238E27FC236}">
                <a16:creationId xmlns:a16="http://schemas.microsoft.com/office/drawing/2014/main" id="{1836B05B-E8DE-BE67-8E51-14931803A16C}"/>
              </a:ext>
            </a:extLst>
          </p:cNvPr>
          <p:cNvSpPr txBox="1"/>
          <p:nvPr/>
        </p:nvSpPr>
        <p:spPr>
          <a:xfrm>
            <a:off x="0" y="6547655"/>
            <a:ext cx="4114800" cy="365125"/>
          </a:xfrm>
          <a:prstGeom prst="rect">
            <a:avLst/>
          </a:prstGeom>
          <a:noFill/>
          <a:ln>
            <a:noFill/>
          </a:ln>
        </p:spPr>
        <p:txBody>
          <a:bodyPr spcFirstLastPara="1" wrap="square" lIns="91425" tIns="45700" rIns="91425" bIns="45700" anchor="t" anchorCtr="0">
            <a:noAutofit/>
          </a:bodyPr>
          <a:lstStyle/>
          <a:p>
            <a:r>
              <a:rPr lang="en-US" sz="1200">
                <a:solidFill>
                  <a:srgbClr val="757070"/>
                </a:solidFill>
                <a:latin typeface="Calibri"/>
                <a:ea typeface="Calibri"/>
                <a:cs typeface="Calibri"/>
                <a:sym typeface="Calibri"/>
              </a:rPr>
              <a:t>BNFO 262 Winter 2026​</a:t>
            </a:r>
            <a:endParaRPr/>
          </a:p>
        </p:txBody>
      </p:sp>
      <p:cxnSp>
        <p:nvCxnSpPr>
          <p:cNvPr id="3" name="Google Shape;450;p19">
            <a:extLst>
              <a:ext uri="{FF2B5EF4-FFF2-40B4-BE49-F238E27FC236}">
                <a16:creationId xmlns:a16="http://schemas.microsoft.com/office/drawing/2014/main" id="{7D2D1344-6FC1-4886-3788-C7B8DE68E80E}"/>
              </a:ext>
            </a:extLst>
          </p:cNvPr>
          <p:cNvCxnSpPr/>
          <p:nvPr/>
        </p:nvCxnSpPr>
        <p:spPr>
          <a:xfrm flipV="1">
            <a:off x="2224889" y="3013056"/>
            <a:ext cx="1552754" cy="11707"/>
          </a:xfrm>
          <a:prstGeom prst="straightConnector1">
            <a:avLst/>
          </a:prstGeom>
          <a:noFill/>
          <a:ln w="9525" cap="flat" cmpd="sng">
            <a:solidFill>
              <a:schemeClr val="dk2"/>
            </a:solidFill>
            <a:prstDash val="dot"/>
            <a:round/>
            <a:headEnd type="none" w="sm" len="sm"/>
            <a:tailEnd type="triangle" w="med" len="med"/>
          </a:ln>
        </p:spPr>
      </p:cxnSp>
      <p:graphicFrame>
        <p:nvGraphicFramePr>
          <p:cNvPr id="2" name="Diagram 1">
            <a:extLst>
              <a:ext uri="{FF2B5EF4-FFF2-40B4-BE49-F238E27FC236}">
                <a16:creationId xmlns:a16="http://schemas.microsoft.com/office/drawing/2014/main" id="{9A1114A3-5C98-CEB3-D156-ED038B4C3FEF}"/>
              </a:ext>
            </a:extLst>
          </p:cNvPr>
          <p:cNvGraphicFramePr/>
          <p:nvPr/>
        </p:nvGraphicFramePr>
        <p:xfrm>
          <a:off x="3888154" y="-226646"/>
          <a:ext cx="4572000" cy="3657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3" name="Google Shape;456;p19">
            <a:extLst>
              <a:ext uri="{FF2B5EF4-FFF2-40B4-BE49-F238E27FC236}">
                <a16:creationId xmlns:a16="http://schemas.microsoft.com/office/drawing/2014/main" id="{94B6F64A-25A3-84B6-3EDE-A509606A440E}"/>
              </a:ext>
            </a:extLst>
          </p:cNvPr>
          <p:cNvSpPr/>
          <p:nvPr/>
        </p:nvSpPr>
        <p:spPr>
          <a:xfrm>
            <a:off x="3776141" y="1181020"/>
            <a:ext cx="3276717" cy="848760"/>
          </a:xfrm>
          <a:prstGeom prst="roundRect">
            <a:avLst>
              <a:gd name="adj" fmla="val 16667"/>
            </a:avLst>
          </a:prstGeom>
          <a:noFill/>
          <a:ln w="28575" cap="flat" cmpd="sng">
            <a:solidFill>
              <a:schemeClr val="accent6"/>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Tree>
    <p:extLst>
      <p:ext uri="{BB962C8B-B14F-4D97-AF65-F5344CB8AC3E}">
        <p14:creationId xmlns:p14="http://schemas.microsoft.com/office/powerpoint/2010/main" val="3015543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53"/>
                                        </p:tgtEl>
                                        <p:attrNameLst>
                                          <p:attrName>style.visibility</p:attrName>
                                        </p:attrNameLst>
                                      </p:cBhvr>
                                      <p:to>
                                        <p:strVal val="visible"/>
                                      </p:to>
                                    </p:set>
                                    <p:animEffect transition="in" filter="fade">
                                      <p:cBhvr>
                                        <p:cTn id="7" dur="1"/>
                                        <p:tgtEl>
                                          <p:spTgt spid="45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25"/>
                                        </p:tgtEl>
                                        <p:attrNameLst>
                                          <p:attrName>style.visibility</p:attrName>
                                        </p:attrNameLst>
                                      </p:cBhvr>
                                      <p:to>
                                        <p:strVal val="visible"/>
                                      </p:to>
                                    </p:set>
                                    <p:animEffect transition="in" filter="fade">
                                      <p:cBhvr>
                                        <p:cTn id="12" dur="1"/>
                                        <p:tgtEl>
                                          <p:spTgt spid="425"/>
                                        </p:tgtEl>
                                      </p:cBhvr>
                                    </p:animEffect>
                                  </p:childTnLst>
                                </p:cTn>
                              </p:par>
                              <p:par>
                                <p:cTn id="13" presetID="1" presetClass="entr" presetSubtype="0" fill="hold" nodeType="withEffect">
                                  <p:stCondLst>
                                    <p:cond delay="0"/>
                                  </p:stCondLst>
                                  <p:childTnLst>
                                    <p:set>
                                      <p:cBhvr>
                                        <p:cTn id="14" dur="1" fill="hold">
                                          <p:stCondLst>
                                            <p:cond delay="0"/>
                                          </p:stCondLst>
                                        </p:cTn>
                                        <p:tgtEl>
                                          <p:spTgt spid="45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4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4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4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441"/>
                                        </p:tgtEl>
                                        <p:attrNameLst>
                                          <p:attrName>style.visibility</p:attrName>
                                        </p:attrNameLst>
                                      </p:cBhvr>
                                      <p:to>
                                        <p:strVal val="visible"/>
                                      </p:to>
                                    </p:set>
                                    <p:animEffect transition="in" filter="fade">
                                      <p:cBhvr>
                                        <p:cTn id="25" dur="1"/>
                                        <p:tgtEl>
                                          <p:spTgt spid="441"/>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430"/>
                                        </p:tgtEl>
                                        <p:attrNameLst>
                                          <p:attrName>style.visibility</p:attrName>
                                        </p:attrNameLst>
                                      </p:cBhvr>
                                      <p:to>
                                        <p:strVal val="visible"/>
                                      </p:to>
                                    </p:set>
                                    <p:animEffect transition="in" filter="fade">
                                      <p:cBhvr>
                                        <p:cTn id="30" dur="1"/>
                                        <p:tgtEl>
                                          <p:spTgt spid="430"/>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435"/>
                                        </p:tgtEl>
                                        <p:attrNameLst>
                                          <p:attrName>style.visibility</p:attrName>
                                        </p:attrNameLst>
                                      </p:cBhvr>
                                      <p:to>
                                        <p:strVal val="visible"/>
                                      </p:to>
                                    </p:set>
                                    <p:animEffect transition="in" filter="fade">
                                      <p:cBhvr>
                                        <p:cTn id="35" dur="1"/>
                                        <p:tgtEl>
                                          <p:spTgt spid="435"/>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456"/>
                                        </p:tgtEl>
                                        <p:attrNameLst>
                                          <p:attrName>style.visibility</p:attrName>
                                        </p:attrNameLst>
                                      </p:cBhvr>
                                      <p:to>
                                        <p:strVal val="visible"/>
                                      </p:to>
                                    </p:set>
                                    <p:animEffect transition="in" filter="fade">
                                      <p:cBhvr>
                                        <p:cTn id="40" dur="1000"/>
                                        <p:tgtEl>
                                          <p:spTgt spid="456"/>
                                        </p:tgtEl>
                                      </p:cBhvr>
                                    </p:animEffect>
                                  </p:childTnLst>
                                </p:cTn>
                              </p:par>
                              <p:par>
                                <p:cTn id="41" presetID="10" presetClass="entr" presetSubtype="0" fill="hold" nodeType="withEffect">
                                  <p:stCondLst>
                                    <p:cond delay="0"/>
                                  </p:stCondLst>
                                  <p:childTnLst>
                                    <p:set>
                                      <p:cBhvr>
                                        <p:cTn id="42" dur="1" fill="hold">
                                          <p:stCondLst>
                                            <p:cond delay="0"/>
                                          </p:stCondLst>
                                        </p:cTn>
                                        <p:tgtEl>
                                          <p:spTgt spid="13"/>
                                        </p:tgtEl>
                                        <p:attrNameLst>
                                          <p:attrName>style.visibility</p:attrName>
                                        </p:attrNameLst>
                                      </p:cBhvr>
                                      <p:to>
                                        <p:strVal val="visible"/>
                                      </p:to>
                                    </p:set>
                                    <p:animEffect transition="in" filter="fade">
                                      <p:cBhvr>
                                        <p:cTn id="43"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3" grpId="0" animBg="1"/>
      <p:bldP spid="449"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52"/>
        <p:cNvGrpSpPr/>
        <p:nvPr/>
      </p:nvGrpSpPr>
      <p:grpSpPr>
        <a:xfrm>
          <a:off x="0" y="0"/>
          <a:ext cx="0" cy="0"/>
          <a:chOff x="0" y="0"/>
          <a:chExt cx="0" cy="0"/>
        </a:xfrm>
      </p:grpSpPr>
      <p:sp>
        <p:nvSpPr>
          <p:cNvPr id="553" name="Google Shape;553;p25"/>
          <p:cNvSpPr txBox="1">
            <a:spLocks noGrp="1"/>
          </p:cNvSpPr>
          <p:nvPr>
            <p:ph type="title"/>
          </p:nvPr>
        </p:nvSpPr>
        <p:spPr>
          <a:xfrm>
            <a:off x="415600" y="288567"/>
            <a:ext cx="11360800" cy="763600"/>
          </a:xfrm>
          <a:prstGeom prst="rect">
            <a:avLst/>
          </a:prstGeom>
          <a:noFill/>
          <a:ln>
            <a:noFill/>
          </a:ln>
        </p:spPr>
        <p:txBody>
          <a:bodyPr spcFirstLastPara="1" wrap="square" lIns="121900" tIns="121900" rIns="121900" bIns="121900" anchor="t" anchorCtr="0">
            <a:normAutofit fontScale="90000"/>
          </a:bodyPr>
          <a:lstStyle/>
          <a:p>
            <a:pPr marL="0" lvl="0" indent="0" algn="ctr" rtl="0">
              <a:lnSpc>
                <a:spcPct val="90000"/>
              </a:lnSpc>
              <a:spcBef>
                <a:spcPts val="0"/>
              </a:spcBef>
              <a:spcAft>
                <a:spcPts val="0"/>
              </a:spcAft>
              <a:buClr>
                <a:schemeClr val="dk1"/>
              </a:buClr>
              <a:buSzPct val="70707"/>
              <a:buNone/>
            </a:pPr>
            <a:r>
              <a:rPr lang="en-US">
                <a:latin typeface="Arial"/>
                <a:ea typeface="Arial"/>
                <a:cs typeface="Arial"/>
                <a:sym typeface="Arial"/>
              </a:rPr>
              <a:t>Common Tools</a:t>
            </a:r>
            <a:endParaRPr>
              <a:latin typeface="Arial"/>
              <a:ea typeface="Arial"/>
              <a:cs typeface="Arial"/>
              <a:sym typeface="Arial"/>
            </a:endParaRPr>
          </a:p>
        </p:txBody>
      </p:sp>
      <p:sp>
        <p:nvSpPr>
          <p:cNvPr id="554" name="Google Shape;554;p25"/>
          <p:cNvSpPr txBox="1"/>
          <p:nvPr/>
        </p:nvSpPr>
        <p:spPr>
          <a:xfrm>
            <a:off x="1076567" y="1121667"/>
            <a:ext cx="10839227" cy="4555200"/>
          </a:xfrm>
          <a:prstGeom prst="rect">
            <a:avLst/>
          </a:prstGeom>
          <a:noFill/>
          <a:ln>
            <a:noFill/>
          </a:ln>
        </p:spPr>
        <p:txBody>
          <a:bodyPr spcFirstLastPara="1" wrap="square" lIns="121900" tIns="121900" rIns="121900" bIns="121900" anchor="t" anchorCtr="0">
            <a:noAutofit/>
          </a:bodyPr>
          <a:lstStyle/>
          <a:p>
            <a:pPr marL="0" marR="0" lvl="0" indent="0" algn="l" rtl="0">
              <a:lnSpc>
                <a:spcPct val="115000"/>
              </a:lnSpc>
              <a:spcBef>
                <a:spcPts val="0"/>
              </a:spcBef>
              <a:spcAft>
                <a:spcPts val="0"/>
              </a:spcAft>
              <a:buNone/>
            </a:pPr>
            <a:r>
              <a:rPr lang="en-US" sz="2400" b="1" dirty="0">
                <a:solidFill>
                  <a:schemeClr val="dk1"/>
                </a:solidFill>
                <a:latin typeface="Helvetica Neue"/>
                <a:ea typeface="Helvetica Neue"/>
                <a:cs typeface="Helvetica Neue"/>
                <a:sym typeface="Helvetica Neue"/>
              </a:rPr>
              <a:t>Read mapping</a:t>
            </a:r>
            <a:endParaRPr sz="2400" b="1" dirty="0">
              <a:solidFill>
                <a:schemeClr val="dk1"/>
              </a:solidFill>
              <a:latin typeface="Helvetica Neue"/>
              <a:ea typeface="Helvetica Neue"/>
              <a:cs typeface="Helvetica Neue"/>
              <a:sym typeface="Helvetica Neue"/>
            </a:endParaRPr>
          </a:p>
          <a:p>
            <a:pPr marL="608965" indent="-456565">
              <a:lnSpc>
                <a:spcPct val="115000"/>
              </a:lnSpc>
              <a:buClr>
                <a:schemeClr val="dk1"/>
              </a:buClr>
              <a:buSzPts val="1800"/>
              <a:buFont typeface="Arial"/>
              <a:buChar char="•"/>
            </a:pPr>
            <a:r>
              <a:rPr lang="en-US" sz="2400" dirty="0">
                <a:solidFill>
                  <a:schemeClr val="dk1"/>
                </a:solidFill>
                <a:latin typeface="Helvetica Neue"/>
                <a:ea typeface="Helvetica Neue"/>
                <a:cs typeface="Helvetica Neue"/>
                <a:sym typeface="Helvetica Neue"/>
              </a:rPr>
              <a:t>STAR (considered "gold standard" for short-read data)</a:t>
            </a:r>
            <a:endParaRPr sz="2400" dirty="0">
              <a:solidFill>
                <a:schemeClr val="dk1"/>
              </a:solidFill>
              <a:latin typeface="Helvetica Neue"/>
              <a:ea typeface="Helvetica Neue"/>
              <a:cs typeface="Helvetica Neue"/>
            </a:endParaRPr>
          </a:p>
          <a:p>
            <a:pPr marL="608965" marR="0" lvl="0" indent="-456565" algn="l" rtl="0">
              <a:lnSpc>
                <a:spcPct val="115000"/>
              </a:lnSpc>
              <a:spcBef>
                <a:spcPts val="0"/>
              </a:spcBef>
              <a:spcAft>
                <a:spcPts val="0"/>
              </a:spcAft>
              <a:buClr>
                <a:schemeClr val="dk1"/>
              </a:buClr>
              <a:buSzPts val="1800"/>
              <a:buFont typeface="Arial"/>
              <a:buChar char="•"/>
            </a:pPr>
            <a:r>
              <a:rPr lang="en-US" sz="2400" dirty="0">
                <a:solidFill>
                  <a:schemeClr val="dk1"/>
                </a:solidFill>
                <a:latin typeface="Helvetica Neue"/>
                <a:ea typeface="Helvetica Neue"/>
                <a:cs typeface="Helvetica Neue"/>
                <a:sym typeface="Helvetica Neue"/>
              </a:rPr>
              <a:t>Bowtie</a:t>
            </a:r>
            <a:endParaRPr sz="2400" dirty="0">
              <a:solidFill>
                <a:schemeClr val="dk1"/>
              </a:solidFill>
              <a:latin typeface="Helvetica Neue"/>
              <a:ea typeface="Helvetica Neue"/>
              <a:cs typeface="Helvetica Neue"/>
            </a:endParaRPr>
          </a:p>
          <a:p>
            <a:pPr marL="608965" marR="0" lvl="0" indent="-456565" algn="l" rtl="0">
              <a:lnSpc>
                <a:spcPct val="115000"/>
              </a:lnSpc>
              <a:spcBef>
                <a:spcPts val="0"/>
              </a:spcBef>
              <a:spcAft>
                <a:spcPts val="0"/>
              </a:spcAft>
              <a:buClr>
                <a:schemeClr val="dk1"/>
              </a:buClr>
              <a:buSzPts val="1800"/>
              <a:buFont typeface="Arial"/>
              <a:buChar char="•"/>
            </a:pPr>
            <a:r>
              <a:rPr lang="en-US" sz="2400" dirty="0">
                <a:solidFill>
                  <a:schemeClr val="dk1"/>
                </a:solidFill>
                <a:latin typeface="Helvetica Neue"/>
                <a:ea typeface="Helvetica Neue"/>
                <a:cs typeface="Helvetica Neue"/>
                <a:sym typeface="Helvetica Neue"/>
              </a:rPr>
              <a:t>HISAT2</a:t>
            </a:r>
            <a:endParaRPr sz="2400" dirty="0">
              <a:solidFill>
                <a:schemeClr val="dk1"/>
              </a:solidFill>
              <a:latin typeface="Helvetica Neue"/>
              <a:ea typeface="Helvetica Neue"/>
              <a:cs typeface="Helvetica Neue"/>
            </a:endParaRPr>
          </a:p>
          <a:p>
            <a:pPr marL="608965" marR="0" lvl="0" indent="-456565" algn="l" rtl="0">
              <a:lnSpc>
                <a:spcPct val="115000"/>
              </a:lnSpc>
              <a:spcBef>
                <a:spcPts val="0"/>
              </a:spcBef>
              <a:spcAft>
                <a:spcPts val="0"/>
              </a:spcAft>
              <a:buClr>
                <a:schemeClr val="dk1"/>
              </a:buClr>
              <a:buSzPts val="1800"/>
              <a:buFont typeface="Arial"/>
              <a:buChar char="•"/>
            </a:pPr>
            <a:r>
              <a:rPr lang="en-US" sz="2400" err="1">
                <a:solidFill>
                  <a:schemeClr val="dk1"/>
                </a:solidFill>
                <a:latin typeface="Helvetica Neue"/>
                <a:ea typeface="Helvetica Neue"/>
                <a:cs typeface="Helvetica Neue"/>
                <a:sym typeface="Helvetica Neue"/>
              </a:rPr>
              <a:t>TopHat</a:t>
            </a:r>
            <a:endParaRPr sz="2400" err="1">
              <a:solidFill>
                <a:schemeClr val="dk1"/>
              </a:solidFill>
              <a:latin typeface="Helvetica Neue"/>
              <a:ea typeface="Helvetica Neue"/>
              <a:cs typeface="Helvetica Neue"/>
            </a:endParaRPr>
          </a:p>
          <a:p>
            <a:pPr marL="608965" indent="-456565">
              <a:lnSpc>
                <a:spcPct val="114999"/>
              </a:lnSpc>
              <a:buSzPts val="1800"/>
              <a:buFont typeface="Arial,Sans-Serif"/>
              <a:buChar char="•"/>
            </a:pPr>
            <a:r>
              <a:rPr lang="en-US" sz="2400" dirty="0">
                <a:solidFill>
                  <a:schemeClr val="dk1"/>
                </a:solidFill>
                <a:latin typeface="Helvetica Neue"/>
                <a:ea typeface="Helvetica Neue"/>
                <a:cs typeface="Helvetica Neue"/>
              </a:rPr>
              <a:t>Minimap2 (considered "gold standard" for long-read data)</a:t>
            </a:r>
          </a:p>
          <a:p>
            <a:pPr marL="342900" indent="-342900">
              <a:lnSpc>
                <a:spcPct val="115000"/>
              </a:lnSpc>
              <a:buChar char="•"/>
            </a:pPr>
            <a:endParaRPr lang="en-US" sz="2400" b="1">
              <a:solidFill>
                <a:schemeClr val="dk1"/>
              </a:solidFill>
              <a:latin typeface="Helvetica Neue"/>
              <a:ea typeface="Helvetica Neue"/>
              <a:cs typeface="Helvetica Neue"/>
            </a:endParaRPr>
          </a:p>
          <a:p>
            <a:pPr marL="342900" marR="0" lvl="0" indent="-342900" algn="l" rtl="0">
              <a:lnSpc>
                <a:spcPct val="115000"/>
              </a:lnSpc>
              <a:spcBef>
                <a:spcPts val="0"/>
              </a:spcBef>
              <a:spcAft>
                <a:spcPts val="0"/>
              </a:spcAft>
              <a:buChar char="•"/>
            </a:pPr>
            <a:r>
              <a:rPr lang="en-US" sz="2400" b="1" dirty="0">
                <a:solidFill>
                  <a:schemeClr val="dk1"/>
                </a:solidFill>
                <a:latin typeface="Helvetica Neue"/>
                <a:ea typeface="Helvetica Neue"/>
                <a:cs typeface="Helvetica Neue"/>
                <a:sym typeface="Helvetica Neue"/>
              </a:rPr>
              <a:t>Read quantification</a:t>
            </a:r>
            <a:endParaRPr sz="2400" b="1" dirty="0">
              <a:solidFill>
                <a:schemeClr val="dk1"/>
              </a:solidFill>
              <a:latin typeface="Helvetica Neue"/>
              <a:ea typeface="Helvetica Neue"/>
              <a:cs typeface="Helvetica Neue"/>
            </a:endParaRPr>
          </a:p>
          <a:p>
            <a:pPr marL="608965" marR="0" lvl="0" indent="-456565" algn="l" rtl="0">
              <a:lnSpc>
                <a:spcPct val="115000"/>
              </a:lnSpc>
              <a:spcBef>
                <a:spcPts val="0"/>
              </a:spcBef>
              <a:spcAft>
                <a:spcPts val="0"/>
              </a:spcAft>
              <a:buClr>
                <a:schemeClr val="dk1"/>
              </a:buClr>
              <a:buSzPts val="1800"/>
              <a:buFont typeface="Arial"/>
              <a:buChar char="•"/>
            </a:pPr>
            <a:r>
              <a:rPr lang="en-US" sz="2400" err="1">
                <a:solidFill>
                  <a:schemeClr val="dk1"/>
                </a:solidFill>
                <a:latin typeface="Helvetica Neue"/>
                <a:ea typeface="Helvetica Neue"/>
                <a:cs typeface="Helvetica Neue"/>
                <a:sym typeface="Helvetica Neue"/>
              </a:rPr>
              <a:t>featureCounts</a:t>
            </a:r>
            <a:endParaRPr sz="2400" err="1">
              <a:solidFill>
                <a:schemeClr val="dk1"/>
              </a:solidFill>
              <a:latin typeface="Helvetica Neue"/>
              <a:ea typeface="Helvetica Neue"/>
              <a:cs typeface="Helvetica Neue"/>
            </a:endParaRPr>
          </a:p>
          <a:p>
            <a:pPr marL="608965" marR="0" lvl="0" indent="-456565" algn="l" rtl="0">
              <a:lnSpc>
                <a:spcPct val="115000"/>
              </a:lnSpc>
              <a:spcBef>
                <a:spcPts val="0"/>
              </a:spcBef>
              <a:spcAft>
                <a:spcPts val="0"/>
              </a:spcAft>
              <a:buClr>
                <a:schemeClr val="dk1"/>
              </a:buClr>
              <a:buSzPts val="1800"/>
              <a:buFont typeface="Arial"/>
              <a:buChar char="•"/>
            </a:pPr>
            <a:r>
              <a:rPr lang="en-US" sz="2400" dirty="0" err="1">
                <a:solidFill>
                  <a:schemeClr val="dk1"/>
                </a:solidFill>
                <a:latin typeface="Helvetica Neue"/>
                <a:ea typeface="Helvetica Neue"/>
                <a:cs typeface="Helvetica Neue"/>
                <a:sym typeface="Helvetica Neue"/>
              </a:rPr>
              <a:t>HTseq</a:t>
            </a:r>
            <a:r>
              <a:rPr lang="en-US" sz="2400" dirty="0">
                <a:solidFill>
                  <a:schemeClr val="dk1"/>
                </a:solidFill>
                <a:latin typeface="Helvetica Neue"/>
                <a:ea typeface="Helvetica Neue"/>
                <a:cs typeface="Helvetica Neue"/>
                <a:sym typeface="Helvetica Neue"/>
              </a:rPr>
              <a:t>-count</a:t>
            </a:r>
            <a:endParaRPr sz="2400" dirty="0">
              <a:solidFill>
                <a:schemeClr val="dk1"/>
              </a:solidFill>
              <a:latin typeface="Helvetica Neue"/>
              <a:ea typeface="Helvetica Neue"/>
              <a:cs typeface="Helvetica Neue"/>
            </a:endParaRPr>
          </a:p>
          <a:p>
            <a:pPr marL="608965" marR="0" lvl="0" indent="-456565" algn="l" rtl="0">
              <a:lnSpc>
                <a:spcPct val="115000"/>
              </a:lnSpc>
              <a:spcBef>
                <a:spcPts val="0"/>
              </a:spcBef>
              <a:spcAft>
                <a:spcPts val="0"/>
              </a:spcAft>
              <a:buClr>
                <a:schemeClr val="dk1"/>
              </a:buClr>
              <a:buSzPts val="1800"/>
              <a:buFont typeface="Arial"/>
              <a:buChar char="•"/>
            </a:pPr>
            <a:r>
              <a:rPr lang="en-US" sz="2400" dirty="0">
                <a:solidFill>
                  <a:schemeClr val="dk1"/>
                </a:solidFill>
                <a:latin typeface="Helvetica Neue"/>
                <a:ea typeface="Helvetica Neue"/>
                <a:cs typeface="Helvetica Neue"/>
                <a:sym typeface="Helvetica Neue"/>
              </a:rPr>
              <a:t>RSEM</a:t>
            </a:r>
            <a:endParaRPr lang="en-US" sz="2400" dirty="0">
              <a:solidFill>
                <a:schemeClr val="dk1"/>
              </a:solidFill>
              <a:latin typeface="Helvetica Neue"/>
              <a:ea typeface="Helvetica Neue"/>
              <a:cs typeface="Helvetica Neue"/>
            </a:endParaRPr>
          </a:p>
          <a:p>
            <a:pPr marL="608965" indent="-456565">
              <a:lnSpc>
                <a:spcPct val="114999"/>
              </a:lnSpc>
              <a:buClr>
                <a:schemeClr val="dk1"/>
              </a:buClr>
              <a:buSzPts val="1800"/>
              <a:buFont typeface="Arial"/>
              <a:buChar char="•"/>
            </a:pPr>
            <a:r>
              <a:rPr lang="en-US" sz="2400" dirty="0">
                <a:solidFill>
                  <a:schemeClr val="dk1"/>
                </a:solidFill>
                <a:ea typeface="Calibri"/>
              </a:rPr>
              <a:t>Salmon/</a:t>
            </a:r>
            <a:r>
              <a:rPr lang="en-US" sz="2400" dirty="0" err="1">
                <a:solidFill>
                  <a:schemeClr val="dk1"/>
                </a:solidFill>
                <a:ea typeface="Calibri"/>
              </a:rPr>
              <a:t>Kalisto</a:t>
            </a:r>
            <a:r>
              <a:rPr lang="en-US" sz="2400" dirty="0">
                <a:solidFill>
                  <a:schemeClr val="dk1"/>
                </a:solidFill>
                <a:ea typeface="Calibri"/>
              </a:rPr>
              <a:t> (alignment-free)</a:t>
            </a:r>
            <a:endParaRPr lang="en-US" sz="2400" dirty="0">
              <a:solidFill>
                <a:schemeClr val="dk1"/>
              </a:solidFill>
              <a:latin typeface="Helvetica Neue"/>
              <a:ea typeface="Calibri"/>
              <a:cs typeface="Calibri"/>
            </a:endParaRPr>
          </a:p>
        </p:txBody>
      </p:sp>
      <p:sp>
        <p:nvSpPr>
          <p:cNvPr id="555" name="Google Shape;555;p25"/>
          <p:cNvSpPr txBox="1"/>
          <p:nvPr/>
        </p:nvSpPr>
        <p:spPr>
          <a:xfrm>
            <a:off x="0" y="6547655"/>
            <a:ext cx="4114800" cy="36512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a:solidFill>
                  <a:srgbClr val="757070"/>
                </a:solidFill>
                <a:latin typeface="Calibri"/>
                <a:ea typeface="Calibri"/>
                <a:cs typeface="Calibri"/>
                <a:sym typeface="Calibri"/>
              </a:rPr>
              <a:t>BNFO 262 Winter 2026​</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59"/>
        <p:cNvGrpSpPr/>
        <p:nvPr/>
      </p:nvGrpSpPr>
      <p:grpSpPr>
        <a:xfrm>
          <a:off x="0" y="0"/>
          <a:ext cx="0" cy="0"/>
          <a:chOff x="0" y="0"/>
          <a:chExt cx="0" cy="0"/>
        </a:xfrm>
      </p:grpSpPr>
      <p:sp>
        <p:nvSpPr>
          <p:cNvPr id="560" name="Google Shape;560;p26"/>
          <p:cNvSpPr txBox="1">
            <a:spLocks noGrp="1"/>
          </p:cNvSpPr>
          <p:nvPr>
            <p:ph type="title"/>
          </p:nvPr>
        </p:nvSpPr>
        <p:spPr>
          <a:xfrm>
            <a:off x="415600" y="288567"/>
            <a:ext cx="11360800" cy="763600"/>
          </a:xfrm>
          <a:prstGeom prst="rect">
            <a:avLst/>
          </a:prstGeom>
          <a:noFill/>
          <a:ln>
            <a:noFill/>
          </a:ln>
        </p:spPr>
        <p:txBody>
          <a:bodyPr spcFirstLastPara="1" wrap="square" lIns="121900" tIns="121900" rIns="121900" bIns="121900" anchor="t" anchorCtr="0">
            <a:normAutofit fontScale="90000"/>
          </a:bodyPr>
          <a:lstStyle/>
          <a:p>
            <a:pPr marL="0" lvl="0" indent="0" algn="ctr" rtl="0">
              <a:lnSpc>
                <a:spcPct val="90000"/>
              </a:lnSpc>
              <a:spcBef>
                <a:spcPts val="0"/>
              </a:spcBef>
              <a:spcAft>
                <a:spcPts val="0"/>
              </a:spcAft>
              <a:buClr>
                <a:schemeClr val="dk1"/>
              </a:buClr>
              <a:buSzPct val="70707"/>
              <a:buNone/>
            </a:pPr>
            <a:r>
              <a:rPr lang="en-US">
                <a:latin typeface="Arial"/>
                <a:ea typeface="Arial"/>
                <a:cs typeface="Arial"/>
                <a:sym typeface="Arial"/>
              </a:rPr>
              <a:t>What is Mapping/Alignment?</a:t>
            </a:r>
            <a:endParaRPr>
              <a:latin typeface="Arial"/>
              <a:ea typeface="Arial"/>
              <a:cs typeface="Arial"/>
              <a:sym typeface="Arial"/>
            </a:endParaRPr>
          </a:p>
        </p:txBody>
      </p:sp>
      <p:sp>
        <p:nvSpPr>
          <p:cNvPr id="561" name="Google Shape;561;p26"/>
          <p:cNvSpPr txBox="1">
            <a:spLocks noGrp="1"/>
          </p:cNvSpPr>
          <p:nvPr>
            <p:ph type="body" idx="1"/>
          </p:nvPr>
        </p:nvSpPr>
        <p:spPr>
          <a:xfrm>
            <a:off x="415600" y="1231833"/>
            <a:ext cx="11360800" cy="4986000"/>
          </a:xfrm>
          <a:prstGeom prst="rect">
            <a:avLst/>
          </a:prstGeom>
          <a:noFill/>
          <a:ln>
            <a:noFill/>
          </a:ln>
        </p:spPr>
        <p:txBody>
          <a:bodyPr spcFirstLastPara="1" wrap="square" lIns="121900" tIns="121900" rIns="121900" bIns="121900" anchor="t" anchorCtr="0">
            <a:noAutofit/>
          </a:bodyPr>
          <a:lstStyle/>
          <a:p>
            <a:pPr marL="0" lvl="0" indent="0" algn="l" rtl="0">
              <a:lnSpc>
                <a:spcPct val="90000"/>
              </a:lnSpc>
              <a:spcBef>
                <a:spcPts val="0"/>
              </a:spcBef>
              <a:spcAft>
                <a:spcPts val="1600"/>
              </a:spcAft>
              <a:buSzPts val="1800"/>
              <a:buNone/>
            </a:pPr>
            <a:r>
              <a:rPr lang="en-US">
                <a:latin typeface="Helvetica Neue"/>
                <a:ea typeface="Helvetica Neue"/>
                <a:cs typeface="Helvetica Neue"/>
                <a:sym typeface="Helvetica Neue"/>
              </a:rPr>
              <a:t>The process of finding where in the genome a sequence is from.</a:t>
            </a:r>
            <a:endParaRPr>
              <a:latin typeface="Helvetica Neue"/>
              <a:ea typeface="Helvetica Neue"/>
              <a:cs typeface="Helvetica Neue"/>
              <a:sym typeface="Helvetica Neue"/>
            </a:endParaRPr>
          </a:p>
        </p:txBody>
      </p:sp>
      <p:sp>
        <p:nvSpPr>
          <p:cNvPr id="562" name="Google Shape;562;p26"/>
          <p:cNvSpPr/>
          <p:nvPr/>
        </p:nvSpPr>
        <p:spPr>
          <a:xfrm>
            <a:off x="5145006" y="2371133"/>
            <a:ext cx="2283993" cy="374400"/>
          </a:xfrm>
          <a:prstGeom prst="rect">
            <a:avLst/>
          </a:prstGeom>
          <a:noFill/>
          <a:ln>
            <a:noFill/>
          </a:ln>
        </p:spPr>
        <p:txBody>
          <a:bodyPr spcFirstLastPara="1" wrap="square" lIns="121900" tIns="121900" rIns="121900" bIns="121900" anchor="ctr" anchorCtr="0">
            <a:noAutofit/>
          </a:bodyPr>
          <a:lstStyle/>
          <a:p>
            <a:pPr marL="0" marR="0" lvl="0" indent="0" algn="ctr" rtl="0">
              <a:lnSpc>
                <a:spcPct val="115000"/>
              </a:lnSpc>
              <a:spcBef>
                <a:spcPts val="0"/>
              </a:spcBef>
              <a:spcAft>
                <a:spcPts val="0"/>
              </a:spcAft>
              <a:buNone/>
            </a:pPr>
            <a:r>
              <a:rPr lang="en-US" sz="2400" b="1">
                <a:solidFill>
                  <a:srgbClr val="990000"/>
                </a:solidFill>
                <a:latin typeface="Roboto Mono"/>
                <a:ea typeface="Roboto Mono"/>
                <a:cs typeface="Roboto Mono"/>
                <a:sym typeface="Roboto Mono"/>
              </a:rPr>
              <a:t>CGCATCAGT</a:t>
            </a:r>
            <a:endParaRPr sz="2400" b="1">
              <a:solidFill>
                <a:srgbClr val="990000"/>
              </a:solidFill>
              <a:latin typeface="Roboto Mono"/>
              <a:ea typeface="Roboto Mono"/>
              <a:cs typeface="Roboto Mono"/>
              <a:sym typeface="Roboto Mono"/>
            </a:endParaRPr>
          </a:p>
        </p:txBody>
      </p:sp>
      <p:sp>
        <p:nvSpPr>
          <p:cNvPr id="563" name="Google Shape;563;p26"/>
          <p:cNvSpPr/>
          <p:nvPr/>
        </p:nvSpPr>
        <p:spPr>
          <a:xfrm>
            <a:off x="3564015" y="4521488"/>
            <a:ext cx="5813700" cy="374400"/>
          </a:xfrm>
          <a:prstGeom prst="rect">
            <a:avLst/>
          </a:prstGeom>
          <a:noFill/>
          <a:ln>
            <a:noFill/>
          </a:ln>
        </p:spPr>
        <p:txBody>
          <a:bodyPr spcFirstLastPara="1" wrap="square" lIns="121900" tIns="121900" rIns="121900" bIns="121900" anchor="ctr" anchorCtr="0">
            <a:noAutofit/>
          </a:bodyPr>
          <a:lstStyle/>
          <a:p>
            <a:pPr marL="0" marR="0" lvl="0" indent="0" algn="ctr" rtl="0">
              <a:lnSpc>
                <a:spcPct val="115000"/>
              </a:lnSpc>
              <a:spcBef>
                <a:spcPts val="0"/>
              </a:spcBef>
              <a:spcAft>
                <a:spcPts val="0"/>
              </a:spcAft>
              <a:buNone/>
            </a:pPr>
            <a:r>
              <a:rPr lang="en-US" sz="2400" b="1">
                <a:solidFill>
                  <a:srgbClr val="1155CC"/>
                </a:solidFill>
                <a:latin typeface="Roboto Mono"/>
                <a:ea typeface="Roboto Mono"/>
                <a:cs typeface="Roboto Mono"/>
                <a:sym typeface="Roboto Mono"/>
              </a:rPr>
              <a:t>...ACTTGACGCATCAGTTGAAACGTA..</a:t>
            </a:r>
            <a:endParaRPr sz="2400" b="1">
              <a:solidFill>
                <a:srgbClr val="1155CC"/>
              </a:solidFill>
              <a:latin typeface="Roboto Mono"/>
              <a:ea typeface="Roboto Mono"/>
              <a:cs typeface="Roboto Mono"/>
              <a:sym typeface="Roboto Mono"/>
            </a:endParaRPr>
          </a:p>
        </p:txBody>
      </p:sp>
      <p:sp>
        <p:nvSpPr>
          <p:cNvPr id="564" name="Google Shape;564;p26"/>
          <p:cNvSpPr/>
          <p:nvPr/>
        </p:nvSpPr>
        <p:spPr>
          <a:xfrm>
            <a:off x="5097646" y="4199945"/>
            <a:ext cx="2388778" cy="374400"/>
          </a:xfrm>
          <a:prstGeom prst="rect">
            <a:avLst/>
          </a:prstGeom>
          <a:noFill/>
          <a:ln>
            <a:noFill/>
          </a:ln>
        </p:spPr>
        <p:txBody>
          <a:bodyPr spcFirstLastPara="1" wrap="square" lIns="121900" tIns="121900" rIns="121900" bIns="121900" anchor="ctr" anchorCtr="0">
            <a:noAutofit/>
          </a:bodyPr>
          <a:lstStyle/>
          <a:p>
            <a:pPr marL="0" marR="0" lvl="0" indent="0" algn="ctr" rtl="0">
              <a:lnSpc>
                <a:spcPct val="115000"/>
              </a:lnSpc>
              <a:spcBef>
                <a:spcPts val="0"/>
              </a:spcBef>
              <a:spcAft>
                <a:spcPts val="0"/>
              </a:spcAft>
              <a:buNone/>
            </a:pPr>
            <a:r>
              <a:rPr lang="en-US" sz="2400" b="1">
                <a:solidFill>
                  <a:srgbClr val="990000"/>
                </a:solidFill>
                <a:latin typeface="Roboto Mono"/>
                <a:ea typeface="Roboto Mono"/>
                <a:cs typeface="Roboto Mono"/>
                <a:sym typeface="Roboto Mono"/>
              </a:rPr>
              <a:t>CGCATCAGT</a:t>
            </a:r>
            <a:endParaRPr sz="2400" b="1">
              <a:solidFill>
                <a:srgbClr val="990000"/>
              </a:solidFill>
              <a:latin typeface="Roboto Mono"/>
              <a:ea typeface="Roboto Mono"/>
              <a:cs typeface="Roboto Mono"/>
              <a:sym typeface="Roboto Mono"/>
            </a:endParaRPr>
          </a:p>
        </p:txBody>
      </p:sp>
      <p:cxnSp>
        <p:nvCxnSpPr>
          <p:cNvPr id="565" name="Google Shape;565;p26"/>
          <p:cNvCxnSpPr/>
          <p:nvPr/>
        </p:nvCxnSpPr>
        <p:spPr>
          <a:xfrm>
            <a:off x="6074733" y="2964700"/>
            <a:ext cx="0" cy="1070400"/>
          </a:xfrm>
          <a:prstGeom prst="straightConnector1">
            <a:avLst/>
          </a:prstGeom>
          <a:noFill/>
          <a:ln w="9525" cap="flat" cmpd="sng">
            <a:solidFill>
              <a:schemeClr val="dk2"/>
            </a:solidFill>
            <a:prstDash val="solid"/>
            <a:round/>
            <a:headEnd type="none" w="sm" len="sm"/>
            <a:tailEnd type="triangle" w="med" len="med"/>
          </a:ln>
        </p:spPr>
      </p:cxnSp>
      <p:sp>
        <p:nvSpPr>
          <p:cNvPr id="566" name="Google Shape;566;p26"/>
          <p:cNvSpPr txBox="1"/>
          <p:nvPr/>
        </p:nvSpPr>
        <p:spPr>
          <a:xfrm>
            <a:off x="2799849" y="5345057"/>
            <a:ext cx="2055617" cy="374400"/>
          </a:xfrm>
          <a:prstGeom prst="rect">
            <a:avLst/>
          </a:prstGeom>
          <a:noFill/>
          <a:ln>
            <a:noFill/>
          </a:ln>
        </p:spPr>
        <p:txBody>
          <a:bodyPr spcFirstLastPara="1" wrap="square" lIns="121900" tIns="121900" rIns="121900" bIns="121900" anchor="ctr" anchorCtr="0">
            <a:noAutofit/>
          </a:bodyPr>
          <a:lstStyle/>
          <a:p>
            <a:pPr marL="0" marR="0" lvl="0" indent="0" algn="ctr" rtl="0">
              <a:spcBef>
                <a:spcPts val="0"/>
              </a:spcBef>
              <a:spcAft>
                <a:spcPts val="0"/>
              </a:spcAft>
              <a:buNone/>
            </a:pPr>
            <a:r>
              <a:rPr lang="en-US" sz="2400">
                <a:solidFill>
                  <a:schemeClr val="dk1"/>
                </a:solidFill>
                <a:latin typeface="Roboto Mono"/>
                <a:ea typeface="Roboto Mono"/>
                <a:cs typeface="Roboto Mono"/>
                <a:sym typeface="Roboto Mono"/>
              </a:rPr>
              <a:t>chr1:105833</a:t>
            </a:r>
            <a:endParaRPr sz="2400">
              <a:solidFill>
                <a:schemeClr val="dk1"/>
              </a:solidFill>
              <a:latin typeface="Roboto Mono"/>
              <a:ea typeface="Roboto Mono"/>
              <a:cs typeface="Roboto Mono"/>
              <a:sym typeface="Roboto Mono"/>
            </a:endParaRPr>
          </a:p>
        </p:txBody>
      </p:sp>
      <p:sp>
        <p:nvSpPr>
          <p:cNvPr id="567" name="Google Shape;567;p26"/>
          <p:cNvSpPr txBox="1"/>
          <p:nvPr/>
        </p:nvSpPr>
        <p:spPr>
          <a:xfrm>
            <a:off x="5398926" y="5217431"/>
            <a:ext cx="1670800" cy="374400"/>
          </a:xfrm>
          <a:prstGeom prst="rect">
            <a:avLst/>
          </a:prstGeom>
          <a:noFill/>
          <a:ln>
            <a:noFill/>
          </a:ln>
        </p:spPr>
        <p:txBody>
          <a:bodyPr spcFirstLastPara="1" wrap="square" lIns="121900" tIns="121900" rIns="121900" bIns="121900" anchor="ctr" anchorCtr="0">
            <a:noAutofit/>
          </a:bodyPr>
          <a:lstStyle/>
          <a:p>
            <a:pPr marL="0" marR="0" lvl="0" indent="0" algn="ctr" rtl="0">
              <a:spcBef>
                <a:spcPts val="0"/>
              </a:spcBef>
              <a:spcAft>
                <a:spcPts val="0"/>
              </a:spcAft>
              <a:buNone/>
            </a:pPr>
            <a:r>
              <a:rPr lang="en-US" sz="2400">
                <a:solidFill>
                  <a:schemeClr val="dk1"/>
                </a:solidFill>
                <a:latin typeface="Roboto Mono"/>
                <a:ea typeface="Roboto Mono"/>
                <a:cs typeface="Roboto Mono"/>
                <a:sym typeface="Roboto Mono"/>
              </a:rPr>
              <a:t>105843</a:t>
            </a:r>
            <a:endParaRPr sz="2400">
              <a:solidFill>
                <a:schemeClr val="dk1"/>
              </a:solidFill>
              <a:latin typeface="Roboto Mono"/>
              <a:ea typeface="Roboto Mono"/>
              <a:cs typeface="Roboto Mono"/>
              <a:sym typeface="Roboto Mono"/>
            </a:endParaRPr>
          </a:p>
        </p:txBody>
      </p:sp>
      <p:sp>
        <p:nvSpPr>
          <p:cNvPr id="568" name="Google Shape;568;p26"/>
          <p:cNvSpPr txBox="1"/>
          <p:nvPr/>
        </p:nvSpPr>
        <p:spPr>
          <a:xfrm>
            <a:off x="7428999" y="5226719"/>
            <a:ext cx="1670800" cy="374400"/>
          </a:xfrm>
          <a:prstGeom prst="rect">
            <a:avLst/>
          </a:prstGeom>
          <a:noFill/>
          <a:ln>
            <a:noFill/>
          </a:ln>
        </p:spPr>
        <p:txBody>
          <a:bodyPr spcFirstLastPara="1" wrap="square" lIns="121900" tIns="121900" rIns="121900" bIns="121900" anchor="ctr" anchorCtr="0">
            <a:noAutofit/>
          </a:bodyPr>
          <a:lstStyle/>
          <a:p>
            <a:pPr marL="0" marR="0" lvl="0" indent="0" algn="ctr" rtl="0">
              <a:spcBef>
                <a:spcPts val="0"/>
              </a:spcBef>
              <a:spcAft>
                <a:spcPts val="0"/>
              </a:spcAft>
              <a:buNone/>
            </a:pPr>
            <a:r>
              <a:rPr lang="en-US" sz="2400">
                <a:solidFill>
                  <a:schemeClr val="dk1"/>
                </a:solidFill>
                <a:latin typeface="Roboto Mono"/>
                <a:ea typeface="Roboto Mono"/>
                <a:cs typeface="Roboto Mono"/>
                <a:sym typeface="Roboto Mono"/>
              </a:rPr>
              <a:t>105853</a:t>
            </a:r>
            <a:endParaRPr sz="2400">
              <a:solidFill>
                <a:schemeClr val="dk1"/>
              </a:solidFill>
              <a:latin typeface="Roboto Mono"/>
              <a:ea typeface="Roboto Mono"/>
              <a:cs typeface="Roboto Mono"/>
              <a:sym typeface="Roboto Mono"/>
            </a:endParaRPr>
          </a:p>
        </p:txBody>
      </p:sp>
      <p:sp>
        <p:nvSpPr>
          <p:cNvPr id="569" name="Google Shape;569;p26"/>
          <p:cNvSpPr txBox="1"/>
          <p:nvPr/>
        </p:nvSpPr>
        <p:spPr>
          <a:xfrm>
            <a:off x="215302" y="4542812"/>
            <a:ext cx="3243666" cy="584800"/>
          </a:xfrm>
          <a:prstGeom prst="rect">
            <a:avLst/>
          </a:prstGeom>
          <a:noFill/>
          <a:ln>
            <a:noFill/>
          </a:ln>
        </p:spPr>
        <p:txBody>
          <a:bodyPr spcFirstLastPara="1" wrap="square" lIns="121900" tIns="121900" rIns="121900" bIns="121900" anchor="ctr" anchorCtr="0">
            <a:noAutofit/>
          </a:bodyPr>
          <a:lstStyle/>
          <a:p>
            <a:pPr marL="0" marR="0" lvl="0" indent="0" algn="r" rtl="0">
              <a:spcBef>
                <a:spcPts val="0"/>
              </a:spcBef>
              <a:spcAft>
                <a:spcPts val="0"/>
              </a:spcAft>
              <a:buNone/>
            </a:pPr>
            <a:r>
              <a:rPr lang="en-US" sz="2400">
                <a:solidFill>
                  <a:schemeClr val="dk1"/>
                </a:solidFill>
                <a:latin typeface="Helvetica Neue"/>
                <a:ea typeface="Helvetica Neue"/>
                <a:cs typeface="Helvetica Neue"/>
                <a:sym typeface="Helvetica Neue"/>
              </a:rPr>
              <a:t>Reference genome</a:t>
            </a:r>
            <a:endParaRPr sz="2400">
              <a:solidFill>
                <a:schemeClr val="dk1"/>
              </a:solidFill>
              <a:latin typeface="Helvetica Neue"/>
              <a:ea typeface="Helvetica Neue"/>
              <a:cs typeface="Helvetica Neue"/>
              <a:sym typeface="Helvetica Neue"/>
            </a:endParaRPr>
          </a:p>
        </p:txBody>
      </p:sp>
      <p:sp>
        <p:nvSpPr>
          <p:cNvPr id="570" name="Google Shape;570;p26"/>
          <p:cNvSpPr txBox="1"/>
          <p:nvPr/>
        </p:nvSpPr>
        <p:spPr>
          <a:xfrm>
            <a:off x="1174967" y="2265945"/>
            <a:ext cx="2284000" cy="584800"/>
          </a:xfrm>
          <a:prstGeom prst="rect">
            <a:avLst/>
          </a:prstGeom>
          <a:noFill/>
          <a:ln>
            <a:noFill/>
          </a:ln>
        </p:spPr>
        <p:txBody>
          <a:bodyPr spcFirstLastPara="1" wrap="square" lIns="121900" tIns="121900" rIns="121900" bIns="121900" anchor="ctr" anchorCtr="0">
            <a:noAutofit/>
          </a:bodyPr>
          <a:lstStyle/>
          <a:p>
            <a:pPr marL="0" marR="0" lvl="0" indent="0" algn="r" rtl="0">
              <a:spcBef>
                <a:spcPts val="0"/>
              </a:spcBef>
              <a:spcAft>
                <a:spcPts val="0"/>
              </a:spcAft>
              <a:buNone/>
            </a:pPr>
            <a:r>
              <a:rPr lang="en-US" sz="2400">
                <a:solidFill>
                  <a:schemeClr val="dk1"/>
                </a:solidFill>
                <a:latin typeface="Helvetica Neue"/>
                <a:ea typeface="Helvetica Neue"/>
                <a:cs typeface="Helvetica Neue"/>
                <a:sym typeface="Helvetica Neue"/>
              </a:rPr>
              <a:t>Read</a:t>
            </a:r>
            <a:endParaRPr sz="2400">
              <a:solidFill>
                <a:schemeClr val="dk1"/>
              </a:solidFill>
              <a:latin typeface="Helvetica Neue"/>
              <a:ea typeface="Helvetica Neue"/>
              <a:cs typeface="Helvetica Neue"/>
              <a:sym typeface="Helvetica Neue"/>
            </a:endParaRPr>
          </a:p>
        </p:txBody>
      </p:sp>
      <p:sp>
        <p:nvSpPr>
          <p:cNvPr id="571" name="Google Shape;571;p26"/>
          <p:cNvSpPr txBox="1"/>
          <p:nvPr/>
        </p:nvSpPr>
        <p:spPr>
          <a:xfrm>
            <a:off x="1131150" y="4026779"/>
            <a:ext cx="2284000" cy="584800"/>
          </a:xfrm>
          <a:prstGeom prst="rect">
            <a:avLst/>
          </a:prstGeom>
          <a:noFill/>
          <a:ln>
            <a:noFill/>
          </a:ln>
        </p:spPr>
        <p:txBody>
          <a:bodyPr spcFirstLastPara="1" wrap="square" lIns="121900" tIns="121900" rIns="121900" bIns="121900" anchor="ctr" anchorCtr="0">
            <a:noAutofit/>
          </a:bodyPr>
          <a:lstStyle/>
          <a:p>
            <a:pPr marL="0" marR="0" lvl="0" indent="0" algn="r" rtl="0">
              <a:spcBef>
                <a:spcPts val="0"/>
              </a:spcBef>
              <a:spcAft>
                <a:spcPts val="0"/>
              </a:spcAft>
              <a:buNone/>
            </a:pPr>
            <a:r>
              <a:rPr lang="en-US" sz="2400">
                <a:solidFill>
                  <a:schemeClr val="dk1"/>
                </a:solidFill>
                <a:latin typeface="Helvetica Neue"/>
                <a:ea typeface="Helvetica Neue"/>
                <a:cs typeface="Helvetica Neue"/>
                <a:sym typeface="Helvetica Neue"/>
              </a:rPr>
              <a:t>Aligned read</a:t>
            </a:r>
            <a:endParaRPr sz="2400">
              <a:solidFill>
                <a:schemeClr val="dk1"/>
              </a:solidFill>
              <a:latin typeface="Helvetica Neue"/>
              <a:ea typeface="Helvetica Neue"/>
              <a:cs typeface="Helvetica Neue"/>
              <a:sym typeface="Helvetica Neue"/>
            </a:endParaRPr>
          </a:p>
        </p:txBody>
      </p:sp>
      <p:cxnSp>
        <p:nvCxnSpPr>
          <p:cNvPr id="572" name="Google Shape;572;p26"/>
          <p:cNvCxnSpPr/>
          <p:nvPr/>
        </p:nvCxnSpPr>
        <p:spPr>
          <a:xfrm>
            <a:off x="4137045" y="4835212"/>
            <a:ext cx="0" cy="350000"/>
          </a:xfrm>
          <a:prstGeom prst="straightConnector1">
            <a:avLst/>
          </a:prstGeom>
          <a:noFill/>
          <a:ln w="9525" cap="flat" cmpd="sng">
            <a:solidFill>
              <a:srgbClr val="000000"/>
            </a:solidFill>
            <a:prstDash val="solid"/>
            <a:round/>
            <a:headEnd type="none" w="sm" len="sm"/>
            <a:tailEnd type="none" w="sm" len="sm"/>
          </a:ln>
        </p:spPr>
      </p:cxnSp>
      <p:cxnSp>
        <p:nvCxnSpPr>
          <p:cNvPr id="573" name="Google Shape;573;p26"/>
          <p:cNvCxnSpPr/>
          <p:nvPr/>
        </p:nvCxnSpPr>
        <p:spPr>
          <a:xfrm>
            <a:off x="6287002" y="4835212"/>
            <a:ext cx="0" cy="350000"/>
          </a:xfrm>
          <a:prstGeom prst="straightConnector1">
            <a:avLst/>
          </a:prstGeom>
          <a:noFill/>
          <a:ln w="9525" cap="flat" cmpd="sng">
            <a:solidFill>
              <a:srgbClr val="000000"/>
            </a:solidFill>
            <a:prstDash val="solid"/>
            <a:round/>
            <a:headEnd type="none" w="sm" len="sm"/>
            <a:tailEnd type="none" w="sm" len="sm"/>
          </a:ln>
        </p:spPr>
      </p:cxnSp>
      <p:cxnSp>
        <p:nvCxnSpPr>
          <p:cNvPr id="574" name="Google Shape;574;p26"/>
          <p:cNvCxnSpPr/>
          <p:nvPr/>
        </p:nvCxnSpPr>
        <p:spPr>
          <a:xfrm>
            <a:off x="8417799" y="4817950"/>
            <a:ext cx="0" cy="350000"/>
          </a:xfrm>
          <a:prstGeom prst="straightConnector1">
            <a:avLst/>
          </a:prstGeom>
          <a:noFill/>
          <a:ln w="9525" cap="flat" cmpd="sng">
            <a:solidFill>
              <a:srgbClr val="000000"/>
            </a:solidFill>
            <a:prstDash val="solid"/>
            <a:round/>
            <a:headEnd type="none" w="sm" len="sm"/>
            <a:tailEnd type="none" w="sm" len="sm"/>
          </a:ln>
        </p:spPr>
      </p:cxnSp>
      <p:pic>
        <p:nvPicPr>
          <p:cNvPr id="575" name="Google Shape;575;p26"/>
          <p:cNvPicPr preferRelativeResize="0"/>
          <p:nvPr/>
        </p:nvPicPr>
        <p:blipFill rotWithShape="1">
          <a:blip r:embed="rId3">
            <a:alphaModFix/>
          </a:blip>
          <a:srcRect/>
          <a:stretch/>
        </p:blipFill>
        <p:spPr>
          <a:xfrm>
            <a:off x="3977404" y="575924"/>
            <a:ext cx="4986954" cy="5539768"/>
          </a:xfrm>
          <a:prstGeom prst="rect">
            <a:avLst/>
          </a:prstGeom>
          <a:noFill/>
          <a:ln w="9525" cap="flat" cmpd="sng">
            <a:solidFill>
              <a:srgbClr val="000000"/>
            </a:solidFill>
            <a:prstDash val="solid"/>
            <a:round/>
            <a:headEnd type="none" w="sm" len="sm"/>
            <a:tailEnd type="none" w="sm" len="sm"/>
          </a:ln>
        </p:spPr>
      </p:pic>
      <p:sp>
        <p:nvSpPr>
          <p:cNvPr id="576" name="Google Shape;576;p26"/>
          <p:cNvSpPr txBox="1"/>
          <p:nvPr/>
        </p:nvSpPr>
        <p:spPr>
          <a:xfrm>
            <a:off x="0" y="6547655"/>
            <a:ext cx="4114800" cy="36512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a:solidFill>
                  <a:srgbClr val="757070"/>
                </a:solidFill>
                <a:latin typeface="Calibri"/>
                <a:ea typeface="Calibri"/>
                <a:cs typeface="Calibri"/>
                <a:sym typeface="Calibri"/>
              </a:rPr>
              <a:t>BNFO 262 Winter 2026​</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75"/>
                                        </p:tgtEl>
                                        <p:attrNameLst>
                                          <p:attrName>style.visibility</p:attrName>
                                        </p:attrNameLst>
                                      </p:cBhvr>
                                      <p:to>
                                        <p:strVal val="visible"/>
                                      </p:to>
                                    </p:set>
                                    <p:animEffect transition="in" filter="fade">
                                      <p:cBhvr>
                                        <p:cTn id="7" dur="1000"/>
                                        <p:tgtEl>
                                          <p:spTgt spid="5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80"/>
        <p:cNvGrpSpPr/>
        <p:nvPr/>
      </p:nvGrpSpPr>
      <p:grpSpPr>
        <a:xfrm>
          <a:off x="0" y="0"/>
          <a:ext cx="0" cy="0"/>
          <a:chOff x="0" y="0"/>
          <a:chExt cx="0" cy="0"/>
        </a:xfrm>
      </p:grpSpPr>
      <p:sp>
        <p:nvSpPr>
          <p:cNvPr id="581" name="Google Shape;581;p27"/>
          <p:cNvSpPr txBox="1">
            <a:spLocks noGrp="1"/>
          </p:cNvSpPr>
          <p:nvPr>
            <p:ph type="title"/>
          </p:nvPr>
        </p:nvSpPr>
        <p:spPr>
          <a:xfrm>
            <a:off x="415600" y="288567"/>
            <a:ext cx="11360800" cy="763600"/>
          </a:xfrm>
          <a:prstGeom prst="rect">
            <a:avLst/>
          </a:prstGeom>
          <a:noFill/>
          <a:ln>
            <a:noFill/>
          </a:ln>
        </p:spPr>
        <p:txBody>
          <a:bodyPr spcFirstLastPara="1" wrap="square" lIns="121900" tIns="121900" rIns="121900" bIns="121900" anchor="t" anchorCtr="0">
            <a:normAutofit fontScale="90000"/>
          </a:bodyPr>
          <a:lstStyle/>
          <a:p>
            <a:pPr marL="0" lvl="0" indent="0" algn="l" rtl="0">
              <a:lnSpc>
                <a:spcPct val="90000"/>
              </a:lnSpc>
              <a:spcBef>
                <a:spcPts val="0"/>
              </a:spcBef>
              <a:spcAft>
                <a:spcPts val="0"/>
              </a:spcAft>
              <a:buClr>
                <a:schemeClr val="dk1"/>
              </a:buClr>
              <a:buSzPct val="70707"/>
              <a:buFont typeface="Roboto"/>
              <a:buNone/>
            </a:pPr>
            <a:r>
              <a:rPr lang="en-US">
                <a:latin typeface="Arial"/>
                <a:ea typeface="Arial"/>
                <a:cs typeface="Arial"/>
                <a:sym typeface="Arial"/>
              </a:rPr>
              <a:t>Short Read Alignment is Complicated</a:t>
            </a:r>
            <a:endParaRPr>
              <a:latin typeface="Arial"/>
              <a:ea typeface="Arial"/>
              <a:cs typeface="Arial"/>
              <a:sym typeface="Arial"/>
            </a:endParaRPr>
          </a:p>
        </p:txBody>
      </p:sp>
      <p:sp>
        <p:nvSpPr>
          <p:cNvPr id="582" name="Google Shape;582;p27"/>
          <p:cNvSpPr txBox="1">
            <a:spLocks noGrp="1"/>
          </p:cNvSpPr>
          <p:nvPr>
            <p:ph type="body" idx="1"/>
          </p:nvPr>
        </p:nvSpPr>
        <p:spPr>
          <a:xfrm>
            <a:off x="415600" y="1231833"/>
            <a:ext cx="11360800" cy="4986000"/>
          </a:xfrm>
          <a:prstGeom prst="rect">
            <a:avLst/>
          </a:prstGeom>
          <a:noFill/>
          <a:ln>
            <a:noFill/>
          </a:ln>
        </p:spPr>
        <p:txBody>
          <a:bodyPr spcFirstLastPara="1" wrap="square" lIns="121900" tIns="121900" rIns="121900" bIns="121900" anchor="t" anchorCtr="0">
            <a:normAutofit/>
          </a:bodyPr>
          <a:lstStyle/>
          <a:p>
            <a:pPr marL="0" lvl="0" indent="0" algn="l" rtl="0">
              <a:lnSpc>
                <a:spcPct val="90000"/>
              </a:lnSpc>
              <a:spcBef>
                <a:spcPts val="0"/>
              </a:spcBef>
              <a:spcAft>
                <a:spcPts val="1600"/>
              </a:spcAft>
              <a:buSzPts val="1800"/>
              <a:buNone/>
            </a:pPr>
            <a:r>
              <a:rPr lang="en-US"/>
              <a:t>Alignment must consider non-exact matching.</a:t>
            </a:r>
            <a:endParaRPr/>
          </a:p>
        </p:txBody>
      </p:sp>
      <p:grpSp>
        <p:nvGrpSpPr>
          <p:cNvPr id="3" name="Group 2">
            <a:extLst>
              <a:ext uri="{FF2B5EF4-FFF2-40B4-BE49-F238E27FC236}">
                <a16:creationId xmlns:a16="http://schemas.microsoft.com/office/drawing/2014/main" id="{5E03D502-B3E7-FD95-EC63-07A0380FEFDA}"/>
              </a:ext>
            </a:extLst>
          </p:cNvPr>
          <p:cNvGrpSpPr/>
          <p:nvPr/>
        </p:nvGrpSpPr>
        <p:grpSpPr>
          <a:xfrm>
            <a:off x="1240463" y="4010758"/>
            <a:ext cx="9054787" cy="2606941"/>
            <a:chOff x="206946" y="3196207"/>
            <a:chExt cx="9054787" cy="2606941"/>
          </a:xfrm>
        </p:grpSpPr>
        <p:sp>
          <p:nvSpPr>
            <p:cNvPr id="583" name="Google Shape;583;p27"/>
            <p:cNvSpPr/>
            <p:nvPr/>
          </p:nvSpPr>
          <p:spPr>
            <a:xfrm>
              <a:off x="3230367" y="4475445"/>
              <a:ext cx="5941800" cy="405300"/>
            </a:xfrm>
            <a:prstGeom prst="rect">
              <a:avLst/>
            </a:prstGeom>
            <a:noFill/>
            <a:ln>
              <a:noFill/>
            </a:ln>
          </p:spPr>
          <p:txBody>
            <a:bodyPr spcFirstLastPara="1" wrap="square" lIns="121900" tIns="121900" rIns="121900" bIns="121900" anchor="ctr" anchorCtr="0">
              <a:noAutofit/>
            </a:bodyPr>
            <a:lstStyle/>
            <a:p>
              <a:pPr marL="0" marR="0" lvl="0" indent="0" algn="ctr" rtl="0">
                <a:lnSpc>
                  <a:spcPct val="115000"/>
                </a:lnSpc>
                <a:spcBef>
                  <a:spcPts val="0"/>
                </a:spcBef>
                <a:spcAft>
                  <a:spcPts val="0"/>
                </a:spcAft>
                <a:buNone/>
              </a:pPr>
              <a:r>
                <a:rPr lang="en-US" sz="2400" b="1">
                  <a:solidFill>
                    <a:srgbClr val="1155CC"/>
                  </a:solidFill>
                  <a:latin typeface="Roboto Mono"/>
                  <a:ea typeface="Roboto Mono"/>
                  <a:cs typeface="Roboto Mono"/>
                  <a:sym typeface="Roboto Mono"/>
                </a:rPr>
                <a:t>...ACTTGACGCATCAGTTGAAACGTA...</a:t>
              </a:r>
              <a:endParaRPr sz="2400" b="1">
                <a:solidFill>
                  <a:srgbClr val="1155CC"/>
                </a:solidFill>
                <a:latin typeface="Roboto Mono"/>
                <a:ea typeface="Roboto Mono"/>
                <a:cs typeface="Roboto Mono"/>
                <a:sym typeface="Roboto Mono"/>
              </a:endParaRPr>
            </a:p>
          </p:txBody>
        </p:sp>
        <p:sp>
          <p:nvSpPr>
            <p:cNvPr id="584" name="Google Shape;584;p27"/>
            <p:cNvSpPr/>
            <p:nvPr/>
          </p:nvSpPr>
          <p:spPr>
            <a:xfrm>
              <a:off x="5030702" y="4114205"/>
              <a:ext cx="2425388" cy="374400"/>
            </a:xfrm>
            <a:prstGeom prst="rect">
              <a:avLst/>
            </a:prstGeom>
            <a:noFill/>
            <a:ln>
              <a:noFill/>
            </a:ln>
          </p:spPr>
          <p:txBody>
            <a:bodyPr spcFirstLastPara="1" wrap="square" lIns="121900" tIns="121900" rIns="121900" bIns="121900" anchor="ctr" anchorCtr="0">
              <a:noAutofit/>
            </a:bodyPr>
            <a:lstStyle/>
            <a:p>
              <a:pPr marL="0" marR="0" lvl="0" indent="0" algn="l" rtl="0">
                <a:lnSpc>
                  <a:spcPct val="115000"/>
                </a:lnSpc>
                <a:spcBef>
                  <a:spcPts val="0"/>
                </a:spcBef>
                <a:spcAft>
                  <a:spcPts val="0"/>
                </a:spcAft>
                <a:buNone/>
              </a:pPr>
              <a:r>
                <a:rPr lang="en-US" sz="2400" b="1">
                  <a:solidFill>
                    <a:srgbClr val="990000"/>
                  </a:solidFill>
                  <a:latin typeface="Roboto Mono"/>
                  <a:ea typeface="Roboto Mono"/>
                  <a:cs typeface="Roboto Mono"/>
                  <a:sym typeface="Roboto Mono"/>
                </a:rPr>
                <a:t>CGCAT</a:t>
              </a:r>
              <a:r>
                <a:rPr lang="en-US" sz="2400" b="1">
                  <a:solidFill>
                    <a:schemeClr val="accent1"/>
                  </a:solidFill>
                  <a:latin typeface="Roboto Mono"/>
                  <a:ea typeface="Roboto Mono"/>
                  <a:cs typeface="Roboto Mono"/>
                  <a:sym typeface="Roboto Mono"/>
                </a:rPr>
                <a:t>A</a:t>
              </a:r>
              <a:r>
                <a:rPr lang="en-US" sz="2400" b="1">
                  <a:solidFill>
                    <a:srgbClr val="990000"/>
                  </a:solidFill>
                  <a:latin typeface="Roboto Mono"/>
                  <a:ea typeface="Roboto Mono"/>
                  <a:cs typeface="Roboto Mono"/>
                  <a:sym typeface="Roboto Mono"/>
                </a:rPr>
                <a:t>AGT</a:t>
              </a:r>
              <a:endParaRPr sz="2400" b="1">
                <a:solidFill>
                  <a:srgbClr val="990000"/>
                </a:solidFill>
                <a:latin typeface="Roboto Mono"/>
                <a:ea typeface="Roboto Mono"/>
                <a:cs typeface="Roboto Mono"/>
                <a:sym typeface="Roboto Mono"/>
              </a:endParaRPr>
            </a:p>
          </p:txBody>
        </p:sp>
        <p:sp>
          <p:nvSpPr>
            <p:cNvPr id="585" name="Google Shape;585;p27"/>
            <p:cNvSpPr txBox="1"/>
            <p:nvPr/>
          </p:nvSpPr>
          <p:spPr>
            <a:xfrm>
              <a:off x="2316967" y="5412924"/>
              <a:ext cx="2283900" cy="374400"/>
            </a:xfrm>
            <a:prstGeom prst="rect">
              <a:avLst/>
            </a:prstGeom>
            <a:noFill/>
            <a:ln>
              <a:noFill/>
            </a:ln>
          </p:spPr>
          <p:txBody>
            <a:bodyPr spcFirstLastPara="1" wrap="square" lIns="121900" tIns="121900" rIns="121900" bIns="121900" anchor="ctr" anchorCtr="0">
              <a:noAutofit/>
            </a:bodyPr>
            <a:lstStyle/>
            <a:p>
              <a:pPr marL="0" marR="0" lvl="0" indent="0" algn="ctr" rtl="0">
                <a:spcBef>
                  <a:spcPts val="0"/>
                </a:spcBef>
                <a:spcAft>
                  <a:spcPts val="0"/>
                </a:spcAft>
                <a:buNone/>
              </a:pPr>
              <a:r>
                <a:rPr lang="en-US" sz="2400">
                  <a:solidFill>
                    <a:schemeClr val="dk1"/>
                  </a:solidFill>
                  <a:latin typeface="Roboto Mono"/>
                  <a:ea typeface="Roboto Mono"/>
                  <a:cs typeface="Roboto Mono"/>
                  <a:sym typeface="Roboto Mono"/>
                </a:rPr>
                <a:t>chr1:105833</a:t>
              </a:r>
              <a:endParaRPr sz="2400">
                <a:solidFill>
                  <a:schemeClr val="dk1"/>
                </a:solidFill>
                <a:latin typeface="Roboto Mono"/>
                <a:ea typeface="Roboto Mono"/>
                <a:cs typeface="Roboto Mono"/>
                <a:sym typeface="Roboto Mono"/>
              </a:endParaRPr>
            </a:p>
          </p:txBody>
        </p:sp>
        <p:sp>
          <p:nvSpPr>
            <p:cNvPr id="586" name="Google Shape;586;p27"/>
            <p:cNvSpPr txBox="1"/>
            <p:nvPr/>
          </p:nvSpPr>
          <p:spPr>
            <a:xfrm>
              <a:off x="5260600" y="5428748"/>
              <a:ext cx="1670700" cy="374400"/>
            </a:xfrm>
            <a:prstGeom prst="rect">
              <a:avLst/>
            </a:prstGeom>
            <a:noFill/>
            <a:ln>
              <a:noFill/>
            </a:ln>
          </p:spPr>
          <p:txBody>
            <a:bodyPr spcFirstLastPara="1" wrap="square" lIns="121900" tIns="121900" rIns="121900" bIns="121900" anchor="ctr" anchorCtr="0">
              <a:noAutofit/>
            </a:bodyPr>
            <a:lstStyle/>
            <a:p>
              <a:pPr marL="0" marR="0" lvl="0" indent="0" algn="ctr" rtl="0">
                <a:spcBef>
                  <a:spcPts val="0"/>
                </a:spcBef>
                <a:spcAft>
                  <a:spcPts val="0"/>
                </a:spcAft>
                <a:buNone/>
              </a:pPr>
              <a:r>
                <a:rPr lang="en-US" sz="2400">
                  <a:solidFill>
                    <a:schemeClr val="dk1"/>
                  </a:solidFill>
                  <a:latin typeface="Roboto Mono"/>
                  <a:ea typeface="Roboto Mono"/>
                  <a:cs typeface="Roboto Mono"/>
                  <a:sym typeface="Roboto Mono"/>
                </a:rPr>
                <a:t>105843</a:t>
              </a:r>
              <a:endParaRPr sz="2400">
                <a:solidFill>
                  <a:schemeClr val="dk1"/>
                </a:solidFill>
                <a:latin typeface="Roboto Mono"/>
                <a:ea typeface="Roboto Mono"/>
                <a:cs typeface="Roboto Mono"/>
                <a:sym typeface="Roboto Mono"/>
              </a:endParaRPr>
            </a:p>
          </p:txBody>
        </p:sp>
        <p:sp>
          <p:nvSpPr>
            <p:cNvPr id="587" name="Google Shape;587;p27"/>
            <p:cNvSpPr txBox="1"/>
            <p:nvPr/>
          </p:nvSpPr>
          <p:spPr>
            <a:xfrm>
              <a:off x="7591033" y="5378612"/>
              <a:ext cx="1670700" cy="374400"/>
            </a:xfrm>
            <a:prstGeom prst="rect">
              <a:avLst/>
            </a:prstGeom>
            <a:noFill/>
            <a:ln>
              <a:noFill/>
            </a:ln>
          </p:spPr>
          <p:txBody>
            <a:bodyPr spcFirstLastPara="1" wrap="square" lIns="121900" tIns="121900" rIns="121900" bIns="121900" anchor="ctr" anchorCtr="0">
              <a:noAutofit/>
            </a:bodyPr>
            <a:lstStyle/>
            <a:p>
              <a:pPr marL="0" marR="0" lvl="0" indent="0" algn="ctr" rtl="0">
                <a:spcBef>
                  <a:spcPts val="0"/>
                </a:spcBef>
                <a:spcAft>
                  <a:spcPts val="0"/>
                </a:spcAft>
                <a:buNone/>
              </a:pPr>
              <a:r>
                <a:rPr lang="en-US" sz="2400">
                  <a:solidFill>
                    <a:schemeClr val="dk1"/>
                  </a:solidFill>
                  <a:latin typeface="Roboto Mono"/>
                  <a:ea typeface="Roboto Mono"/>
                  <a:cs typeface="Roboto Mono"/>
                  <a:sym typeface="Roboto Mono"/>
                </a:rPr>
                <a:t>105853</a:t>
              </a:r>
              <a:endParaRPr sz="2400">
                <a:solidFill>
                  <a:schemeClr val="dk1"/>
                </a:solidFill>
                <a:latin typeface="Roboto Mono"/>
                <a:ea typeface="Roboto Mono"/>
                <a:cs typeface="Roboto Mono"/>
                <a:sym typeface="Roboto Mono"/>
              </a:endParaRPr>
            </a:p>
          </p:txBody>
        </p:sp>
        <p:sp>
          <p:nvSpPr>
            <p:cNvPr id="588" name="Google Shape;588;p27"/>
            <p:cNvSpPr txBox="1"/>
            <p:nvPr/>
          </p:nvSpPr>
          <p:spPr>
            <a:xfrm>
              <a:off x="206946" y="4542812"/>
              <a:ext cx="3252021" cy="584800"/>
            </a:xfrm>
            <a:prstGeom prst="rect">
              <a:avLst/>
            </a:prstGeom>
            <a:noFill/>
            <a:ln>
              <a:noFill/>
            </a:ln>
          </p:spPr>
          <p:txBody>
            <a:bodyPr spcFirstLastPara="1" wrap="square" lIns="121900" tIns="121900" rIns="121900" bIns="121900" anchor="ctr" anchorCtr="0">
              <a:noAutofit/>
            </a:bodyPr>
            <a:lstStyle/>
            <a:p>
              <a:pPr marL="0" marR="0" lvl="0" indent="0" algn="r" rtl="0">
                <a:spcBef>
                  <a:spcPts val="0"/>
                </a:spcBef>
                <a:spcAft>
                  <a:spcPts val="0"/>
                </a:spcAft>
                <a:buNone/>
              </a:pPr>
              <a:r>
                <a:rPr lang="en-US" sz="2400">
                  <a:solidFill>
                    <a:schemeClr val="dk1"/>
                  </a:solidFill>
                  <a:latin typeface="Helvetica Neue"/>
                  <a:ea typeface="Helvetica Neue"/>
                  <a:cs typeface="Helvetica Neue"/>
                  <a:sym typeface="Helvetica Neue"/>
                </a:rPr>
                <a:t>Reference genome</a:t>
              </a:r>
              <a:endParaRPr sz="2400">
                <a:solidFill>
                  <a:schemeClr val="dk1"/>
                </a:solidFill>
                <a:latin typeface="Helvetica Neue"/>
                <a:ea typeface="Helvetica Neue"/>
                <a:cs typeface="Helvetica Neue"/>
                <a:sym typeface="Helvetica Neue"/>
              </a:endParaRPr>
            </a:p>
          </p:txBody>
        </p:sp>
        <p:sp>
          <p:nvSpPr>
            <p:cNvPr id="589" name="Google Shape;589;p27"/>
            <p:cNvSpPr txBox="1"/>
            <p:nvPr/>
          </p:nvSpPr>
          <p:spPr>
            <a:xfrm>
              <a:off x="1051960" y="3196207"/>
              <a:ext cx="2284000" cy="584800"/>
            </a:xfrm>
            <a:prstGeom prst="rect">
              <a:avLst/>
            </a:prstGeom>
            <a:noFill/>
            <a:ln>
              <a:noFill/>
            </a:ln>
          </p:spPr>
          <p:txBody>
            <a:bodyPr spcFirstLastPara="1" wrap="square" lIns="121900" tIns="121900" rIns="121900" bIns="121900" anchor="ctr" anchorCtr="0">
              <a:noAutofit/>
            </a:bodyPr>
            <a:lstStyle/>
            <a:p>
              <a:pPr marL="0" marR="0" lvl="0" indent="0" algn="r" rtl="0">
                <a:spcBef>
                  <a:spcPts val="0"/>
                </a:spcBef>
                <a:spcAft>
                  <a:spcPts val="0"/>
                </a:spcAft>
                <a:buNone/>
              </a:pPr>
              <a:r>
                <a:rPr lang="en-US" sz="2400">
                  <a:solidFill>
                    <a:schemeClr val="dk1"/>
                  </a:solidFill>
                  <a:latin typeface="Helvetica Neue"/>
                  <a:ea typeface="Helvetica Neue"/>
                  <a:cs typeface="Helvetica Neue"/>
                  <a:sym typeface="Helvetica Neue"/>
                </a:rPr>
                <a:t>Insertion</a:t>
              </a:r>
              <a:endParaRPr sz="2400">
                <a:solidFill>
                  <a:schemeClr val="dk1"/>
                </a:solidFill>
                <a:latin typeface="Helvetica Neue"/>
                <a:ea typeface="Helvetica Neue"/>
                <a:cs typeface="Helvetica Neue"/>
                <a:sym typeface="Helvetica Neue"/>
              </a:endParaRPr>
            </a:p>
          </p:txBody>
        </p:sp>
        <p:cxnSp>
          <p:nvCxnSpPr>
            <p:cNvPr id="590" name="Google Shape;590;p27"/>
            <p:cNvCxnSpPr/>
            <p:nvPr/>
          </p:nvCxnSpPr>
          <p:spPr>
            <a:xfrm>
              <a:off x="3942786" y="4920327"/>
              <a:ext cx="0" cy="350100"/>
            </a:xfrm>
            <a:prstGeom prst="straightConnector1">
              <a:avLst/>
            </a:prstGeom>
            <a:noFill/>
            <a:ln w="9525" cap="flat" cmpd="sng">
              <a:solidFill>
                <a:srgbClr val="000000"/>
              </a:solidFill>
              <a:prstDash val="solid"/>
              <a:round/>
              <a:headEnd type="none" w="sm" len="sm"/>
              <a:tailEnd type="none" w="sm" len="sm"/>
            </a:ln>
          </p:spPr>
        </p:cxnSp>
        <p:cxnSp>
          <p:nvCxnSpPr>
            <p:cNvPr id="591" name="Google Shape;591;p27"/>
            <p:cNvCxnSpPr/>
            <p:nvPr/>
          </p:nvCxnSpPr>
          <p:spPr>
            <a:xfrm>
              <a:off x="5941393" y="4952412"/>
              <a:ext cx="0" cy="350100"/>
            </a:xfrm>
            <a:prstGeom prst="straightConnector1">
              <a:avLst/>
            </a:prstGeom>
            <a:noFill/>
            <a:ln w="9525" cap="flat" cmpd="sng">
              <a:solidFill>
                <a:srgbClr val="000000"/>
              </a:solidFill>
              <a:prstDash val="solid"/>
              <a:round/>
              <a:headEnd type="none" w="sm" len="sm"/>
              <a:tailEnd type="none" w="sm" len="sm"/>
            </a:ln>
          </p:spPr>
        </p:cxnSp>
        <p:cxnSp>
          <p:nvCxnSpPr>
            <p:cNvPr id="592" name="Google Shape;592;p27"/>
            <p:cNvCxnSpPr/>
            <p:nvPr/>
          </p:nvCxnSpPr>
          <p:spPr>
            <a:xfrm>
              <a:off x="8289048" y="4945927"/>
              <a:ext cx="0" cy="350100"/>
            </a:xfrm>
            <a:prstGeom prst="straightConnector1">
              <a:avLst/>
            </a:prstGeom>
            <a:noFill/>
            <a:ln w="9525" cap="flat" cmpd="sng">
              <a:solidFill>
                <a:srgbClr val="000000"/>
              </a:solidFill>
              <a:prstDash val="solid"/>
              <a:round/>
              <a:headEnd type="none" w="sm" len="sm"/>
              <a:tailEnd type="none" w="sm" len="sm"/>
            </a:ln>
          </p:spPr>
        </p:cxnSp>
        <p:sp>
          <p:nvSpPr>
            <p:cNvPr id="593" name="Google Shape;593;p27"/>
            <p:cNvSpPr/>
            <p:nvPr/>
          </p:nvSpPr>
          <p:spPr>
            <a:xfrm>
              <a:off x="5030702" y="3707805"/>
              <a:ext cx="2425393" cy="374400"/>
            </a:xfrm>
            <a:prstGeom prst="rect">
              <a:avLst/>
            </a:prstGeom>
            <a:noFill/>
            <a:ln>
              <a:noFill/>
            </a:ln>
          </p:spPr>
          <p:txBody>
            <a:bodyPr spcFirstLastPara="1" wrap="square" lIns="121900" tIns="121900" rIns="121900" bIns="121900" anchor="ctr" anchorCtr="0">
              <a:noAutofit/>
            </a:bodyPr>
            <a:lstStyle/>
            <a:p>
              <a:pPr marL="0" marR="0" lvl="0" indent="0" algn="l" rtl="0">
                <a:lnSpc>
                  <a:spcPct val="115000"/>
                </a:lnSpc>
                <a:spcBef>
                  <a:spcPts val="0"/>
                </a:spcBef>
                <a:spcAft>
                  <a:spcPts val="0"/>
                </a:spcAft>
                <a:buNone/>
              </a:pPr>
              <a:r>
                <a:rPr lang="en-US" sz="2400" b="1">
                  <a:solidFill>
                    <a:srgbClr val="990000"/>
                  </a:solidFill>
                  <a:latin typeface="Roboto Mono"/>
                  <a:ea typeface="Roboto Mono"/>
                  <a:cs typeface="Roboto Mono"/>
                  <a:sym typeface="Roboto Mono"/>
                </a:rPr>
                <a:t>C</a:t>
              </a:r>
              <a:r>
                <a:rPr lang="en-US" sz="2400" b="1">
                  <a:solidFill>
                    <a:schemeClr val="accent1"/>
                  </a:solidFill>
                  <a:latin typeface="Roboto Mono"/>
                  <a:ea typeface="Roboto Mono"/>
                  <a:cs typeface="Roboto Mono"/>
                  <a:sym typeface="Roboto Mono"/>
                </a:rPr>
                <a:t>-</a:t>
              </a:r>
              <a:r>
                <a:rPr lang="en-US" sz="2400" b="1">
                  <a:solidFill>
                    <a:srgbClr val="990000"/>
                  </a:solidFill>
                  <a:latin typeface="Roboto Mono"/>
                  <a:ea typeface="Roboto Mono"/>
                  <a:cs typeface="Roboto Mono"/>
                  <a:sym typeface="Roboto Mono"/>
                </a:rPr>
                <a:t>CATAAGT</a:t>
              </a:r>
              <a:endParaRPr sz="2400" b="1">
                <a:solidFill>
                  <a:srgbClr val="990000"/>
                </a:solidFill>
                <a:latin typeface="Roboto Mono"/>
                <a:ea typeface="Roboto Mono"/>
                <a:cs typeface="Roboto Mono"/>
                <a:sym typeface="Roboto Mono"/>
              </a:endParaRPr>
            </a:p>
          </p:txBody>
        </p:sp>
        <p:sp>
          <p:nvSpPr>
            <p:cNvPr id="594" name="Google Shape;594;p27"/>
            <p:cNvSpPr/>
            <p:nvPr/>
          </p:nvSpPr>
          <p:spPr>
            <a:xfrm>
              <a:off x="5030696" y="3301405"/>
              <a:ext cx="2425400" cy="374400"/>
            </a:xfrm>
            <a:prstGeom prst="rect">
              <a:avLst/>
            </a:prstGeom>
            <a:noFill/>
            <a:ln>
              <a:noFill/>
            </a:ln>
          </p:spPr>
          <p:txBody>
            <a:bodyPr spcFirstLastPara="1" wrap="square" lIns="121900" tIns="121900" rIns="121900" bIns="121900" anchor="ctr" anchorCtr="0">
              <a:noAutofit/>
            </a:bodyPr>
            <a:lstStyle/>
            <a:p>
              <a:pPr marL="0" marR="0" lvl="0" indent="0" algn="l" rtl="0">
                <a:lnSpc>
                  <a:spcPct val="115000"/>
                </a:lnSpc>
                <a:spcBef>
                  <a:spcPts val="0"/>
                </a:spcBef>
                <a:spcAft>
                  <a:spcPts val="0"/>
                </a:spcAft>
                <a:buNone/>
              </a:pPr>
              <a:r>
                <a:rPr lang="en-US" sz="2400" b="1">
                  <a:solidFill>
                    <a:srgbClr val="990000"/>
                  </a:solidFill>
                  <a:latin typeface="Roboto Mono"/>
                  <a:ea typeface="Roboto Mono"/>
                  <a:cs typeface="Roboto Mono"/>
                  <a:sym typeface="Roboto Mono"/>
                </a:rPr>
                <a:t>CGCAT</a:t>
              </a:r>
              <a:r>
                <a:rPr lang="en-US" sz="2400" b="1">
                  <a:solidFill>
                    <a:schemeClr val="accent1"/>
                  </a:solidFill>
                  <a:latin typeface="Roboto Mono"/>
                  <a:ea typeface="Roboto Mono"/>
                  <a:cs typeface="Roboto Mono"/>
                  <a:sym typeface="Roboto Mono"/>
                </a:rPr>
                <a:t>G</a:t>
              </a:r>
              <a:r>
                <a:rPr lang="en-US" sz="2400" b="1">
                  <a:solidFill>
                    <a:srgbClr val="990000"/>
                  </a:solidFill>
                  <a:latin typeface="Roboto Mono"/>
                  <a:ea typeface="Roboto Mono"/>
                  <a:cs typeface="Roboto Mono"/>
                  <a:sym typeface="Roboto Mono"/>
                </a:rPr>
                <a:t>AAGT</a:t>
              </a:r>
              <a:endParaRPr sz="2400" b="1">
                <a:solidFill>
                  <a:srgbClr val="990000"/>
                </a:solidFill>
                <a:latin typeface="Roboto Mono"/>
                <a:ea typeface="Roboto Mono"/>
                <a:cs typeface="Roboto Mono"/>
                <a:sym typeface="Roboto Mono"/>
              </a:endParaRPr>
            </a:p>
          </p:txBody>
        </p:sp>
        <p:sp>
          <p:nvSpPr>
            <p:cNvPr id="595" name="Google Shape;595;p27"/>
            <p:cNvSpPr txBox="1"/>
            <p:nvPr/>
          </p:nvSpPr>
          <p:spPr>
            <a:xfrm>
              <a:off x="1055008" y="3602617"/>
              <a:ext cx="2284000" cy="584800"/>
            </a:xfrm>
            <a:prstGeom prst="rect">
              <a:avLst/>
            </a:prstGeom>
            <a:noFill/>
            <a:ln>
              <a:noFill/>
            </a:ln>
          </p:spPr>
          <p:txBody>
            <a:bodyPr spcFirstLastPara="1" wrap="square" lIns="121900" tIns="121900" rIns="121900" bIns="121900" anchor="ctr" anchorCtr="0">
              <a:noAutofit/>
            </a:bodyPr>
            <a:lstStyle/>
            <a:p>
              <a:pPr marL="0" marR="0" lvl="0" indent="0" algn="r" rtl="0">
                <a:spcBef>
                  <a:spcPts val="0"/>
                </a:spcBef>
                <a:spcAft>
                  <a:spcPts val="0"/>
                </a:spcAft>
                <a:buNone/>
              </a:pPr>
              <a:r>
                <a:rPr lang="en-US" sz="2400">
                  <a:solidFill>
                    <a:schemeClr val="dk1"/>
                  </a:solidFill>
                  <a:latin typeface="Helvetica Neue"/>
                  <a:ea typeface="Helvetica Neue"/>
                  <a:cs typeface="Helvetica Neue"/>
                  <a:sym typeface="Helvetica Neue"/>
                </a:rPr>
                <a:t>Deletion</a:t>
              </a:r>
              <a:endParaRPr sz="2400">
                <a:solidFill>
                  <a:schemeClr val="dk1"/>
                </a:solidFill>
                <a:latin typeface="Helvetica Neue"/>
                <a:ea typeface="Helvetica Neue"/>
                <a:cs typeface="Helvetica Neue"/>
                <a:sym typeface="Helvetica Neue"/>
              </a:endParaRPr>
            </a:p>
          </p:txBody>
        </p:sp>
        <p:sp>
          <p:nvSpPr>
            <p:cNvPr id="596" name="Google Shape;596;p27"/>
            <p:cNvSpPr txBox="1"/>
            <p:nvPr/>
          </p:nvSpPr>
          <p:spPr>
            <a:xfrm>
              <a:off x="1060663" y="4009017"/>
              <a:ext cx="2284000" cy="584800"/>
            </a:xfrm>
            <a:prstGeom prst="rect">
              <a:avLst/>
            </a:prstGeom>
            <a:noFill/>
            <a:ln>
              <a:noFill/>
            </a:ln>
          </p:spPr>
          <p:txBody>
            <a:bodyPr spcFirstLastPara="1" wrap="square" lIns="121900" tIns="121900" rIns="121900" bIns="121900" anchor="ctr" anchorCtr="0">
              <a:noAutofit/>
            </a:bodyPr>
            <a:lstStyle/>
            <a:p>
              <a:pPr marL="0" marR="0" lvl="0" indent="0" algn="r" rtl="0">
                <a:spcBef>
                  <a:spcPts val="0"/>
                </a:spcBef>
                <a:spcAft>
                  <a:spcPts val="0"/>
                </a:spcAft>
                <a:buNone/>
              </a:pPr>
              <a:r>
                <a:rPr lang="en-US" sz="2400">
                  <a:solidFill>
                    <a:schemeClr val="dk1"/>
                  </a:solidFill>
                  <a:latin typeface="Helvetica Neue"/>
                  <a:ea typeface="Helvetica Neue"/>
                  <a:cs typeface="Helvetica Neue"/>
                  <a:sym typeface="Helvetica Neue"/>
                </a:rPr>
                <a:t>Substitution</a:t>
              </a:r>
              <a:endParaRPr sz="2400">
                <a:solidFill>
                  <a:schemeClr val="dk1"/>
                </a:solidFill>
                <a:latin typeface="Helvetica Neue"/>
                <a:ea typeface="Helvetica Neue"/>
                <a:cs typeface="Helvetica Neue"/>
                <a:sym typeface="Helvetica Neue"/>
              </a:endParaRPr>
            </a:p>
          </p:txBody>
        </p:sp>
        <p:cxnSp>
          <p:nvCxnSpPr>
            <p:cNvPr id="597" name="Google Shape;597;p27"/>
            <p:cNvCxnSpPr>
              <a:stCxn id="589" idx="3"/>
              <a:endCxn id="594" idx="1"/>
            </p:cNvCxnSpPr>
            <p:nvPr/>
          </p:nvCxnSpPr>
          <p:spPr>
            <a:xfrm>
              <a:off x="3335960" y="3488607"/>
              <a:ext cx="1694700" cy="0"/>
            </a:xfrm>
            <a:prstGeom prst="straightConnector1">
              <a:avLst/>
            </a:prstGeom>
            <a:noFill/>
            <a:ln w="9525" cap="flat" cmpd="sng">
              <a:solidFill>
                <a:schemeClr val="dk2"/>
              </a:solidFill>
              <a:prstDash val="solid"/>
              <a:round/>
              <a:headEnd type="none" w="sm" len="sm"/>
              <a:tailEnd type="none" w="sm" len="sm"/>
            </a:ln>
          </p:spPr>
        </p:cxnSp>
        <p:cxnSp>
          <p:nvCxnSpPr>
            <p:cNvPr id="598" name="Google Shape;598;p27"/>
            <p:cNvCxnSpPr>
              <a:stCxn id="595" idx="3"/>
              <a:endCxn id="593" idx="1"/>
            </p:cNvCxnSpPr>
            <p:nvPr/>
          </p:nvCxnSpPr>
          <p:spPr>
            <a:xfrm>
              <a:off x="3339008" y="3895017"/>
              <a:ext cx="1691700" cy="0"/>
            </a:xfrm>
            <a:prstGeom prst="straightConnector1">
              <a:avLst/>
            </a:prstGeom>
            <a:noFill/>
            <a:ln w="9525" cap="flat" cmpd="sng">
              <a:solidFill>
                <a:schemeClr val="dk2"/>
              </a:solidFill>
              <a:prstDash val="solid"/>
              <a:round/>
              <a:headEnd type="none" w="sm" len="sm"/>
              <a:tailEnd type="none" w="sm" len="sm"/>
            </a:ln>
          </p:spPr>
        </p:cxnSp>
        <p:cxnSp>
          <p:nvCxnSpPr>
            <p:cNvPr id="599" name="Google Shape;599;p27"/>
            <p:cNvCxnSpPr>
              <a:stCxn id="596" idx="3"/>
              <a:endCxn id="584" idx="1"/>
            </p:cNvCxnSpPr>
            <p:nvPr/>
          </p:nvCxnSpPr>
          <p:spPr>
            <a:xfrm>
              <a:off x="3344663" y="4301417"/>
              <a:ext cx="1686000" cy="0"/>
            </a:xfrm>
            <a:prstGeom prst="straightConnector1">
              <a:avLst/>
            </a:prstGeom>
            <a:noFill/>
            <a:ln w="9525" cap="flat" cmpd="sng">
              <a:solidFill>
                <a:schemeClr val="dk2"/>
              </a:solidFill>
              <a:prstDash val="solid"/>
              <a:round/>
              <a:headEnd type="none" w="sm" len="sm"/>
              <a:tailEnd type="none" w="sm" len="sm"/>
            </a:ln>
          </p:spPr>
        </p:cxnSp>
      </p:grpSp>
      <p:sp>
        <p:nvSpPr>
          <p:cNvPr id="600" name="Google Shape;600;p27"/>
          <p:cNvSpPr txBox="1"/>
          <p:nvPr/>
        </p:nvSpPr>
        <p:spPr>
          <a:xfrm>
            <a:off x="8289048" y="1842448"/>
            <a:ext cx="3242552" cy="1820800"/>
          </a:xfrm>
          <a:prstGeom prst="rect">
            <a:avLst/>
          </a:prstGeom>
          <a:noFill/>
          <a:ln>
            <a:noFill/>
          </a:ln>
        </p:spPr>
        <p:txBody>
          <a:bodyPr spcFirstLastPara="1" wrap="square" lIns="121900" tIns="121900" rIns="121900" bIns="121900" anchor="t" anchorCtr="0">
            <a:noAutofit/>
          </a:bodyPr>
          <a:lstStyle/>
          <a:p>
            <a:pPr marL="0" marR="0" lvl="0" indent="0" algn="l" rtl="0">
              <a:lnSpc>
                <a:spcPct val="115000"/>
              </a:lnSpc>
              <a:spcBef>
                <a:spcPts val="0"/>
              </a:spcBef>
              <a:spcAft>
                <a:spcPts val="0"/>
              </a:spcAft>
              <a:buNone/>
            </a:pPr>
            <a:r>
              <a:rPr lang="en-US" sz="2400" b="1" dirty="0">
                <a:solidFill>
                  <a:schemeClr val="dk1"/>
                </a:solidFill>
                <a:latin typeface="Helvetica Neue"/>
                <a:ea typeface="Helvetica Neue"/>
                <a:cs typeface="Helvetica Neue"/>
                <a:sym typeface="Helvetica Neue"/>
              </a:rPr>
              <a:t>Other factors:</a:t>
            </a:r>
            <a:endParaRPr sz="2400" b="1" dirty="0">
              <a:solidFill>
                <a:schemeClr val="dk1"/>
              </a:solidFill>
              <a:latin typeface="Helvetica Neue"/>
              <a:ea typeface="Helvetica Neue"/>
              <a:cs typeface="Helvetica Neue"/>
              <a:sym typeface="Helvetica Neue"/>
            </a:endParaRPr>
          </a:p>
          <a:p>
            <a:pPr marL="0" marR="0" lvl="0" indent="0" algn="l" rtl="0">
              <a:lnSpc>
                <a:spcPct val="115000"/>
              </a:lnSpc>
              <a:spcBef>
                <a:spcPts val="0"/>
              </a:spcBef>
              <a:spcAft>
                <a:spcPts val="0"/>
              </a:spcAft>
              <a:buNone/>
            </a:pPr>
            <a:r>
              <a:rPr lang="en-US" sz="2400" dirty="0">
                <a:solidFill>
                  <a:schemeClr val="dk1"/>
                </a:solidFill>
                <a:latin typeface="Helvetica Neue"/>
                <a:ea typeface="Helvetica Neue"/>
                <a:cs typeface="Helvetica Neue"/>
                <a:sym typeface="Helvetica Neue"/>
              </a:rPr>
              <a:t>Splicing</a:t>
            </a:r>
            <a:endParaRPr sz="2400" dirty="0">
              <a:solidFill>
                <a:schemeClr val="dk1"/>
              </a:solidFill>
              <a:latin typeface="Helvetica Neue"/>
              <a:ea typeface="Helvetica Neue"/>
              <a:cs typeface="Helvetica Neue"/>
              <a:sym typeface="Helvetica Neue"/>
            </a:endParaRPr>
          </a:p>
          <a:p>
            <a:pPr marL="0" marR="0" lvl="0" indent="0" algn="l" rtl="0">
              <a:lnSpc>
                <a:spcPct val="115000"/>
              </a:lnSpc>
              <a:spcBef>
                <a:spcPts val="0"/>
              </a:spcBef>
              <a:spcAft>
                <a:spcPts val="0"/>
              </a:spcAft>
              <a:buNone/>
            </a:pPr>
            <a:r>
              <a:rPr lang="en-US" sz="2400" dirty="0">
                <a:solidFill>
                  <a:schemeClr val="dk1"/>
                </a:solidFill>
                <a:latin typeface="Helvetica Neue"/>
                <a:ea typeface="Helvetica Neue"/>
                <a:cs typeface="Helvetica Neue"/>
                <a:sym typeface="Helvetica Neue"/>
              </a:rPr>
              <a:t>Repeats</a:t>
            </a:r>
            <a:endParaRPr sz="2400" dirty="0">
              <a:solidFill>
                <a:schemeClr val="dk1"/>
              </a:solidFill>
              <a:latin typeface="Helvetica Neue"/>
              <a:ea typeface="Helvetica Neue"/>
              <a:cs typeface="Helvetica Neue"/>
              <a:sym typeface="Helvetica Neue"/>
            </a:endParaRPr>
          </a:p>
          <a:p>
            <a:pPr marL="0" marR="0" lvl="0" indent="0" algn="l" rtl="0">
              <a:lnSpc>
                <a:spcPct val="115000"/>
              </a:lnSpc>
              <a:spcBef>
                <a:spcPts val="0"/>
              </a:spcBef>
              <a:spcAft>
                <a:spcPts val="0"/>
              </a:spcAft>
              <a:buNone/>
            </a:pPr>
            <a:r>
              <a:rPr lang="en-US" sz="2400" dirty="0">
                <a:solidFill>
                  <a:schemeClr val="dk1"/>
                </a:solidFill>
                <a:latin typeface="Helvetica Neue"/>
                <a:ea typeface="Helvetica Neue"/>
                <a:cs typeface="Helvetica Neue"/>
                <a:sym typeface="Helvetica Neue"/>
              </a:rPr>
              <a:t>Pseudogenes</a:t>
            </a:r>
            <a:endParaRPr sz="2400" dirty="0">
              <a:solidFill>
                <a:schemeClr val="dk1"/>
              </a:solidFill>
              <a:latin typeface="Helvetica Neue"/>
              <a:ea typeface="Helvetica Neue"/>
              <a:cs typeface="Helvetica Neue"/>
              <a:sym typeface="Helvetica Neue"/>
            </a:endParaRPr>
          </a:p>
          <a:p>
            <a:pPr marL="0" marR="0" lvl="0" indent="0" algn="l" rtl="0">
              <a:lnSpc>
                <a:spcPct val="115000"/>
              </a:lnSpc>
              <a:spcBef>
                <a:spcPts val="0"/>
              </a:spcBef>
              <a:spcAft>
                <a:spcPts val="0"/>
              </a:spcAft>
              <a:buNone/>
            </a:pPr>
            <a:r>
              <a:rPr lang="en-US" sz="2400" dirty="0">
                <a:solidFill>
                  <a:schemeClr val="dk1"/>
                </a:solidFill>
                <a:latin typeface="Helvetica Neue"/>
                <a:ea typeface="Helvetica Neue"/>
                <a:cs typeface="Helvetica Neue"/>
                <a:sym typeface="Helvetica Neue"/>
              </a:rPr>
              <a:t>Unfinished regions</a:t>
            </a:r>
            <a:endParaRPr sz="2400" dirty="0">
              <a:solidFill>
                <a:schemeClr val="dk1"/>
              </a:solidFill>
              <a:latin typeface="Helvetica Neue"/>
              <a:ea typeface="Helvetica Neue"/>
              <a:cs typeface="Helvetica Neue"/>
              <a:sym typeface="Helvetica Neue"/>
            </a:endParaRPr>
          </a:p>
        </p:txBody>
      </p:sp>
      <p:sp>
        <p:nvSpPr>
          <p:cNvPr id="601" name="Google Shape;601;p27"/>
          <p:cNvSpPr txBox="1"/>
          <p:nvPr/>
        </p:nvSpPr>
        <p:spPr>
          <a:xfrm>
            <a:off x="0" y="6547655"/>
            <a:ext cx="4114800" cy="36512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a:solidFill>
                  <a:srgbClr val="757070"/>
                </a:solidFill>
                <a:latin typeface="Calibri"/>
                <a:ea typeface="Calibri"/>
                <a:cs typeface="Calibri"/>
                <a:sym typeface="Calibri"/>
              </a:rPr>
              <a:t>BNFO 262 Winter 2026​</a:t>
            </a:r>
            <a:endParaRPr/>
          </a:p>
        </p:txBody>
      </p:sp>
      <p:pic>
        <p:nvPicPr>
          <p:cNvPr id="2" name="Picture 1" descr="A diagram of a dna sequence&#10;&#10;AI-generated content may be incorrect.">
            <a:extLst>
              <a:ext uri="{FF2B5EF4-FFF2-40B4-BE49-F238E27FC236}">
                <a16:creationId xmlns:a16="http://schemas.microsoft.com/office/drawing/2014/main" id="{3FF55163-84CC-E7CB-8A71-78967B968253}"/>
              </a:ext>
            </a:extLst>
          </p:cNvPr>
          <p:cNvPicPr>
            <a:picLocks noChangeAspect="1"/>
          </p:cNvPicPr>
          <p:nvPr/>
        </p:nvPicPr>
        <p:blipFill>
          <a:blip r:embed="rId3"/>
          <a:stretch>
            <a:fillRect/>
          </a:stretch>
        </p:blipFill>
        <p:spPr>
          <a:xfrm>
            <a:off x="3133670" y="2127085"/>
            <a:ext cx="4610867" cy="1263760"/>
          </a:xfrm>
          <a:prstGeom prst="rect">
            <a:avLst/>
          </a:prstGeom>
        </p:spPr>
      </p:pic>
      <p:sp>
        <p:nvSpPr>
          <p:cNvPr id="5" name="Arrow: Left 4">
            <a:extLst>
              <a:ext uri="{FF2B5EF4-FFF2-40B4-BE49-F238E27FC236}">
                <a16:creationId xmlns:a16="http://schemas.microsoft.com/office/drawing/2014/main" id="{7665424B-DF7F-3096-269E-F11AC6D10FA6}"/>
              </a:ext>
            </a:extLst>
          </p:cNvPr>
          <p:cNvSpPr/>
          <p:nvPr/>
        </p:nvSpPr>
        <p:spPr>
          <a:xfrm>
            <a:off x="7845623" y="2405170"/>
            <a:ext cx="452891" cy="353253"/>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BE92F726-55E9-5D00-7DA6-C8EA07EFDD8A}"/>
              </a:ext>
            </a:extLst>
          </p:cNvPr>
          <p:cNvSpPr/>
          <p:nvPr/>
        </p:nvSpPr>
        <p:spPr>
          <a:xfrm>
            <a:off x="2991501" y="1994334"/>
            <a:ext cx="4784653" cy="151324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3"/>
          <p:cNvSpPr txBox="1">
            <a:spLocks noGrp="1"/>
          </p:cNvSpPr>
          <p:nvPr>
            <p:ph type="title"/>
          </p:nvPr>
        </p:nvSpPr>
        <p:spPr>
          <a:xfrm>
            <a:off x="838200" y="365126"/>
            <a:ext cx="10515600" cy="949997"/>
          </a:xfrm>
          <a:prstGeom prst="rect">
            <a:avLst/>
          </a:prstGeom>
          <a:noFill/>
          <a:ln>
            <a:noFill/>
          </a:ln>
        </p:spPr>
        <p:txBody>
          <a:bodyPr spcFirstLastPara="1" wrap="square" lIns="91425" tIns="91425" rIns="91425" bIns="91425" anchor="t" anchorCtr="0">
            <a:normAutofit/>
          </a:bodyPr>
          <a:lstStyle/>
          <a:p>
            <a:pPr marL="0" lvl="0" indent="0" algn="l" rtl="0">
              <a:lnSpc>
                <a:spcPct val="90000"/>
              </a:lnSpc>
              <a:spcBef>
                <a:spcPts val="0"/>
              </a:spcBef>
              <a:spcAft>
                <a:spcPts val="0"/>
              </a:spcAft>
              <a:buClr>
                <a:schemeClr val="dk1"/>
              </a:buClr>
              <a:buSzPts val="2800"/>
              <a:buFont typeface="Roboto"/>
              <a:buNone/>
            </a:pPr>
            <a:r>
              <a:rPr lang="en-US" sz="3600">
                <a:latin typeface="Arial"/>
                <a:ea typeface="Arial"/>
                <a:cs typeface="Arial"/>
                <a:sym typeface="Arial"/>
              </a:rPr>
              <a:t>RNA-Seq: Sequencing the Transcriptome</a:t>
            </a:r>
            <a:endParaRPr/>
          </a:p>
        </p:txBody>
      </p:sp>
      <p:grpSp>
        <p:nvGrpSpPr>
          <p:cNvPr id="118" name="Google Shape;118;p3"/>
          <p:cNvGrpSpPr/>
          <p:nvPr/>
        </p:nvGrpSpPr>
        <p:grpSpPr>
          <a:xfrm>
            <a:off x="2771214" y="1162397"/>
            <a:ext cx="6649572" cy="2594955"/>
            <a:chOff x="2971800" y="1428404"/>
            <a:chExt cx="6649572" cy="2594955"/>
          </a:xfrm>
        </p:grpSpPr>
        <p:pic>
          <p:nvPicPr>
            <p:cNvPr id="119" name="Google Shape;119;p3"/>
            <p:cNvPicPr preferRelativeResize="0"/>
            <p:nvPr/>
          </p:nvPicPr>
          <p:blipFill rotWithShape="1">
            <a:blip r:embed="rId3">
              <a:alphaModFix/>
            </a:blip>
            <a:srcRect/>
            <a:stretch/>
          </p:blipFill>
          <p:spPr>
            <a:xfrm>
              <a:off x="2971800" y="1428404"/>
              <a:ext cx="6649572" cy="2594955"/>
            </a:xfrm>
            <a:prstGeom prst="rect">
              <a:avLst/>
            </a:prstGeom>
            <a:noFill/>
            <a:ln>
              <a:noFill/>
            </a:ln>
          </p:spPr>
        </p:pic>
        <p:pic>
          <p:nvPicPr>
            <p:cNvPr id="120" name="Google Shape;120;p3"/>
            <p:cNvPicPr preferRelativeResize="0"/>
            <p:nvPr/>
          </p:nvPicPr>
          <p:blipFill rotWithShape="1">
            <a:blip r:embed="rId4">
              <a:alphaModFix/>
            </a:blip>
            <a:srcRect/>
            <a:stretch/>
          </p:blipFill>
          <p:spPr>
            <a:xfrm>
              <a:off x="8730554" y="1795639"/>
              <a:ext cx="320989" cy="365125"/>
            </a:xfrm>
            <a:prstGeom prst="rect">
              <a:avLst/>
            </a:prstGeom>
            <a:noFill/>
            <a:ln>
              <a:noFill/>
            </a:ln>
          </p:spPr>
        </p:pic>
        <p:pic>
          <p:nvPicPr>
            <p:cNvPr id="121" name="Google Shape;121;p3"/>
            <p:cNvPicPr preferRelativeResize="0"/>
            <p:nvPr/>
          </p:nvPicPr>
          <p:blipFill rotWithShape="1">
            <a:blip r:embed="rId4">
              <a:alphaModFix/>
            </a:blip>
            <a:srcRect/>
            <a:stretch/>
          </p:blipFill>
          <p:spPr>
            <a:xfrm>
              <a:off x="8965711" y="1795638"/>
              <a:ext cx="320989" cy="365125"/>
            </a:xfrm>
            <a:prstGeom prst="rect">
              <a:avLst/>
            </a:prstGeom>
            <a:noFill/>
            <a:ln>
              <a:noFill/>
            </a:ln>
          </p:spPr>
        </p:pic>
        <p:pic>
          <p:nvPicPr>
            <p:cNvPr id="122" name="Google Shape;122;p3"/>
            <p:cNvPicPr preferRelativeResize="0"/>
            <p:nvPr/>
          </p:nvPicPr>
          <p:blipFill rotWithShape="1">
            <a:blip r:embed="rId4">
              <a:alphaModFix/>
            </a:blip>
            <a:srcRect/>
            <a:stretch/>
          </p:blipFill>
          <p:spPr>
            <a:xfrm>
              <a:off x="9203575" y="1795638"/>
              <a:ext cx="320989" cy="365125"/>
            </a:xfrm>
            <a:prstGeom prst="rect">
              <a:avLst/>
            </a:prstGeom>
            <a:noFill/>
            <a:ln>
              <a:noFill/>
            </a:ln>
          </p:spPr>
        </p:pic>
        <p:pic>
          <p:nvPicPr>
            <p:cNvPr id="123" name="Google Shape;123;p3"/>
            <p:cNvPicPr preferRelativeResize="0"/>
            <p:nvPr/>
          </p:nvPicPr>
          <p:blipFill rotWithShape="1">
            <a:blip r:embed="rId4">
              <a:alphaModFix/>
            </a:blip>
            <a:srcRect/>
            <a:stretch/>
          </p:blipFill>
          <p:spPr>
            <a:xfrm>
              <a:off x="7320161" y="2928941"/>
              <a:ext cx="320989" cy="365125"/>
            </a:xfrm>
            <a:prstGeom prst="rect">
              <a:avLst/>
            </a:prstGeom>
            <a:noFill/>
            <a:ln>
              <a:noFill/>
            </a:ln>
          </p:spPr>
        </p:pic>
        <p:pic>
          <p:nvPicPr>
            <p:cNvPr id="124" name="Google Shape;124;p3"/>
            <p:cNvPicPr preferRelativeResize="0"/>
            <p:nvPr/>
          </p:nvPicPr>
          <p:blipFill rotWithShape="1">
            <a:blip r:embed="rId4">
              <a:alphaModFix/>
            </a:blip>
            <a:srcRect/>
            <a:stretch/>
          </p:blipFill>
          <p:spPr>
            <a:xfrm>
              <a:off x="7555318" y="2928940"/>
              <a:ext cx="320989" cy="365125"/>
            </a:xfrm>
            <a:prstGeom prst="rect">
              <a:avLst/>
            </a:prstGeom>
            <a:noFill/>
            <a:ln>
              <a:noFill/>
            </a:ln>
          </p:spPr>
        </p:pic>
        <p:pic>
          <p:nvPicPr>
            <p:cNvPr id="125" name="Google Shape;125;p3"/>
            <p:cNvPicPr preferRelativeResize="0"/>
            <p:nvPr/>
          </p:nvPicPr>
          <p:blipFill rotWithShape="1">
            <a:blip r:embed="rId4">
              <a:alphaModFix/>
            </a:blip>
            <a:srcRect/>
            <a:stretch/>
          </p:blipFill>
          <p:spPr>
            <a:xfrm>
              <a:off x="7793182" y="2928940"/>
              <a:ext cx="320989" cy="365125"/>
            </a:xfrm>
            <a:prstGeom prst="rect">
              <a:avLst/>
            </a:prstGeom>
            <a:noFill/>
            <a:ln>
              <a:noFill/>
            </a:ln>
          </p:spPr>
        </p:pic>
      </p:grpSp>
      <p:pic>
        <p:nvPicPr>
          <p:cNvPr id="126" name="Google Shape;126;p3"/>
          <p:cNvPicPr preferRelativeResize="0"/>
          <p:nvPr/>
        </p:nvPicPr>
        <p:blipFill rotWithShape="1">
          <a:blip r:embed="rId5">
            <a:alphaModFix/>
          </a:blip>
          <a:srcRect/>
          <a:stretch/>
        </p:blipFill>
        <p:spPr>
          <a:xfrm>
            <a:off x="1864156" y="3690130"/>
            <a:ext cx="3049095" cy="1603713"/>
          </a:xfrm>
          <a:prstGeom prst="rect">
            <a:avLst/>
          </a:prstGeom>
          <a:noFill/>
          <a:ln>
            <a:noFill/>
          </a:ln>
        </p:spPr>
      </p:pic>
      <p:pic>
        <p:nvPicPr>
          <p:cNvPr id="127" name="Google Shape;127;p3"/>
          <p:cNvPicPr preferRelativeResize="0"/>
          <p:nvPr/>
        </p:nvPicPr>
        <p:blipFill rotWithShape="1">
          <a:blip r:embed="rId6">
            <a:alphaModFix/>
          </a:blip>
          <a:srcRect/>
          <a:stretch/>
        </p:blipFill>
        <p:spPr>
          <a:xfrm>
            <a:off x="8646426" y="3337498"/>
            <a:ext cx="1681418" cy="2222003"/>
          </a:xfrm>
          <a:prstGeom prst="rect">
            <a:avLst/>
          </a:prstGeom>
          <a:noFill/>
          <a:ln>
            <a:noFill/>
          </a:ln>
        </p:spPr>
      </p:pic>
      <p:sp>
        <p:nvSpPr>
          <p:cNvPr id="128" name="Google Shape;128;p3"/>
          <p:cNvSpPr txBox="1"/>
          <p:nvPr/>
        </p:nvSpPr>
        <p:spPr>
          <a:xfrm>
            <a:off x="1414993" y="5519651"/>
            <a:ext cx="5101294" cy="1085487"/>
          </a:xfrm>
          <a:prstGeom prst="rect">
            <a:avLst/>
          </a:prstGeom>
          <a:noFill/>
          <a:ln>
            <a:noFill/>
          </a:ln>
        </p:spPr>
        <p:txBody>
          <a:bodyPr spcFirstLastPara="1" wrap="square" lIns="91425" tIns="91425" rIns="91425" bIns="91425" anchor="t" anchorCtr="0">
            <a:noAutofit/>
          </a:bodyPr>
          <a:lstStyle/>
          <a:p>
            <a:pPr marL="152400" marR="0" lvl="0" algn="l" rtl="0">
              <a:lnSpc>
                <a:spcPct val="100000"/>
              </a:lnSpc>
              <a:spcBef>
                <a:spcPts val="0"/>
              </a:spcBef>
              <a:spcAft>
                <a:spcPts val="0"/>
              </a:spcAft>
              <a:buClr>
                <a:srgbClr val="000000"/>
              </a:buClr>
              <a:buSzPts val="1800"/>
            </a:pPr>
            <a:r>
              <a:rPr lang="en-US" sz="1800" b="1" dirty="0">
                <a:solidFill>
                  <a:srgbClr val="000000"/>
                </a:solidFill>
                <a:latin typeface="Arial"/>
                <a:ea typeface="Arial"/>
                <a:cs typeface="Arial"/>
                <a:sym typeface="Arial"/>
              </a:rPr>
              <a:t>Qualitative:</a:t>
            </a:r>
            <a:endParaRPr lang="en-US" dirty="0"/>
          </a:p>
          <a:p>
            <a:pPr marL="608965" indent="-456565">
              <a:buSzPts val="1800"/>
              <a:buFont typeface="Helvetica Neue"/>
              <a:buChar char="-"/>
            </a:pPr>
            <a:r>
              <a:rPr lang="en-US" sz="1800" dirty="0">
                <a:solidFill>
                  <a:srgbClr val="000000"/>
                </a:solidFill>
                <a:latin typeface="Arial"/>
                <a:ea typeface="Arial"/>
                <a:cs typeface="Arial"/>
                <a:sym typeface="Arial"/>
              </a:rPr>
              <a:t>Expressed/novel transcripts</a:t>
            </a:r>
            <a:r>
              <a:rPr lang="en-US" sz="1800" dirty="0"/>
              <a:t> (e.g. fusion genes in cancer)</a:t>
            </a:r>
            <a:endParaRPr dirty="0"/>
          </a:p>
          <a:p>
            <a:pPr marL="608965" marR="0" lvl="0" indent="-456565" algn="l" rtl="0">
              <a:lnSpc>
                <a:spcPct val="100000"/>
              </a:lnSpc>
              <a:spcBef>
                <a:spcPts val="0"/>
              </a:spcBef>
              <a:spcAft>
                <a:spcPts val="0"/>
              </a:spcAft>
              <a:buClr>
                <a:srgbClr val="000000"/>
              </a:buClr>
              <a:buSzPts val="1800"/>
              <a:buFont typeface="Helvetica Neue"/>
              <a:buChar char="-"/>
            </a:pPr>
            <a:r>
              <a:rPr lang="en-US" sz="1800" dirty="0">
                <a:solidFill>
                  <a:srgbClr val="000000"/>
                </a:solidFill>
                <a:latin typeface="Arial"/>
                <a:ea typeface="Arial"/>
                <a:cs typeface="Arial"/>
                <a:sym typeface="Arial"/>
              </a:rPr>
              <a:t>Exon/intron boundaries</a:t>
            </a:r>
            <a:endParaRPr dirty="0"/>
          </a:p>
          <a:p>
            <a:pPr marL="0" marR="0" lvl="0" indent="0" algn="l" rtl="0">
              <a:lnSpc>
                <a:spcPct val="100000"/>
              </a:lnSpc>
              <a:spcBef>
                <a:spcPts val="0"/>
              </a:spcBef>
              <a:spcAft>
                <a:spcPts val="0"/>
              </a:spcAft>
              <a:buClr>
                <a:srgbClr val="000000"/>
              </a:buClr>
              <a:buSzPts val="1800"/>
              <a:buFont typeface="Helvetica Neue"/>
              <a:buNone/>
            </a:pPr>
            <a:endParaRPr sz="1800">
              <a:solidFill>
                <a:srgbClr val="000000"/>
              </a:solidFill>
              <a:latin typeface="Arial"/>
              <a:ea typeface="Arial"/>
              <a:cs typeface="Arial"/>
              <a:sym typeface="Arial"/>
            </a:endParaRPr>
          </a:p>
        </p:txBody>
      </p:sp>
      <p:sp>
        <p:nvSpPr>
          <p:cNvPr id="129" name="Google Shape;129;p3"/>
          <p:cNvSpPr txBox="1"/>
          <p:nvPr/>
        </p:nvSpPr>
        <p:spPr>
          <a:xfrm>
            <a:off x="9238146" y="1556389"/>
            <a:ext cx="1213658"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b="1">
                <a:solidFill>
                  <a:schemeClr val="dk1"/>
                </a:solidFill>
                <a:latin typeface="Arial"/>
                <a:ea typeface="Arial"/>
                <a:cs typeface="Arial"/>
                <a:sym typeface="Arial"/>
              </a:rPr>
              <a:t>Poly(A) tail</a:t>
            </a:r>
            <a:endParaRPr/>
          </a:p>
        </p:txBody>
      </p:sp>
      <p:sp>
        <p:nvSpPr>
          <p:cNvPr id="130" name="Google Shape;130;p3"/>
          <p:cNvSpPr txBox="1"/>
          <p:nvPr/>
        </p:nvSpPr>
        <p:spPr>
          <a:xfrm>
            <a:off x="7949825" y="2692027"/>
            <a:ext cx="1213658"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b="1">
                <a:solidFill>
                  <a:schemeClr val="dk1"/>
                </a:solidFill>
                <a:latin typeface="Arial"/>
                <a:ea typeface="Arial"/>
                <a:cs typeface="Arial"/>
                <a:sym typeface="Arial"/>
              </a:rPr>
              <a:t>Poly(A) tail</a:t>
            </a:r>
            <a:endParaRPr/>
          </a:p>
        </p:txBody>
      </p:sp>
      <p:sp>
        <p:nvSpPr>
          <p:cNvPr id="132" name="Google Shape;132;p3"/>
          <p:cNvSpPr txBox="1"/>
          <p:nvPr/>
        </p:nvSpPr>
        <p:spPr>
          <a:xfrm>
            <a:off x="6655211" y="5562783"/>
            <a:ext cx="5796074" cy="1138513"/>
          </a:xfrm>
          <a:prstGeom prst="rect">
            <a:avLst/>
          </a:prstGeom>
          <a:noFill/>
          <a:ln>
            <a:noFill/>
          </a:ln>
        </p:spPr>
        <p:txBody>
          <a:bodyPr spcFirstLastPara="1" wrap="square" lIns="91425" tIns="91425" rIns="91425" bIns="91425" anchor="t" anchorCtr="0">
            <a:noAutofit/>
          </a:bodyPr>
          <a:lstStyle/>
          <a:p>
            <a:pPr marL="152400" marR="0" lvl="0" algn="l" rtl="0">
              <a:lnSpc>
                <a:spcPct val="100000"/>
              </a:lnSpc>
              <a:spcBef>
                <a:spcPts val="0"/>
              </a:spcBef>
              <a:spcAft>
                <a:spcPts val="0"/>
              </a:spcAft>
              <a:buClr>
                <a:srgbClr val="000000"/>
              </a:buClr>
              <a:buSzPts val="1800"/>
            </a:pPr>
            <a:r>
              <a:rPr lang="en-US" sz="1800" b="1" dirty="0">
                <a:solidFill>
                  <a:srgbClr val="000000"/>
                </a:solidFill>
                <a:latin typeface="Arial"/>
                <a:ea typeface="Arial"/>
                <a:cs typeface="Arial"/>
                <a:sym typeface="Arial"/>
              </a:rPr>
              <a:t>Quantitative:</a:t>
            </a:r>
            <a:endParaRPr lang="en-US" dirty="0"/>
          </a:p>
          <a:p>
            <a:pPr marL="608965" marR="0" lvl="0" indent="-456565" algn="l" rtl="0">
              <a:lnSpc>
                <a:spcPct val="100000"/>
              </a:lnSpc>
              <a:spcBef>
                <a:spcPts val="0"/>
              </a:spcBef>
              <a:spcAft>
                <a:spcPts val="0"/>
              </a:spcAft>
              <a:buClr>
                <a:srgbClr val="000000"/>
              </a:buClr>
              <a:buSzPts val="1800"/>
              <a:buFont typeface="Helvetica Neue"/>
              <a:buChar char="-"/>
            </a:pPr>
            <a:r>
              <a:rPr lang="en-US" sz="1800" dirty="0">
                <a:solidFill>
                  <a:srgbClr val="000000"/>
                </a:solidFill>
                <a:latin typeface="Arial"/>
                <a:ea typeface="Arial"/>
                <a:cs typeface="Arial"/>
                <a:sym typeface="Arial"/>
              </a:rPr>
              <a:t>Differences in transcript expression</a:t>
            </a:r>
            <a:endParaRPr dirty="0"/>
          </a:p>
          <a:p>
            <a:pPr marL="608965" indent="-456565">
              <a:buSzPts val="1800"/>
              <a:buFont typeface="Helvetica Neue"/>
              <a:buChar char="-"/>
            </a:pPr>
            <a:r>
              <a:rPr lang="en-US" sz="1800" dirty="0">
                <a:solidFill>
                  <a:srgbClr val="000000"/>
                </a:solidFill>
                <a:latin typeface="Arial"/>
                <a:ea typeface="Arial"/>
                <a:cs typeface="Arial"/>
                <a:sym typeface="Arial"/>
              </a:rPr>
              <a:t>Splice variants</a:t>
            </a:r>
            <a:r>
              <a:rPr lang="en-US" sz="1800" dirty="0"/>
              <a:t> (e.g., tissue-specific isoforms)</a:t>
            </a:r>
            <a:endParaRPr dirty="0"/>
          </a:p>
          <a:p>
            <a:pPr marR="0" lvl="0" algn="l" rtl="0">
              <a:lnSpc>
                <a:spcPct val="100000"/>
              </a:lnSpc>
              <a:spcBef>
                <a:spcPts val="0"/>
              </a:spcBef>
              <a:spcAft>
                <a:spcPts val="0"/>
              </a:spcAft>
              <a:buClr>
                <a:srgbClr val="000000"/>
              </a:buClr>
              <a:buSzPts val="1800"/>
              <a:buFont typeface="Helvetica Neue"/>
              <a:buNone/>
            </a:pPr>
            <a:endParaRPr sz="1800">
              <a:solidFill>
                <a:srgbClr val="000000"/>
              </a:solidFill>
              <a:latin typeface="Arial"/>
              <a:ea typeface="Arial"/>
              <a:cs typeface="Arial"/>
            </a:endParaRPr>
          </a:p>
          <a:p>
            <a:pPr marL="0" marR="0" lvl="0" indent="0" algn="l" rtl="0">
              <a:lnSpc>
                <a:spcPct val="100000"/>
              </a:lnSpc>
              <a:spcBef>
                <a:spcPts val="0"/>
              </a:spcBef>
              <a:spcAft>
                <a:spcPts val="0"/>
              </a:spcAft>
              <a:buClr>
                <a:srgbClr val="000000"/>
              </a:buClr>
              <a:buSzPts val="1800"/>
              <a:buFont typeface="Helvetica Neue"/>
              <a:buNone/>
            </a:pPr>
            <a:endParaRPr sz="180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Helvetica Neue"/>
              <a:buNone/>
            </a:pPr>
            <a:endParaRPr sz="1800">
              <a:solidFill>
                <a:srgbClr val="000000"/>
              </a:solidFill>
              <a:latin typeface="Arial"/>
              <a:ea typeface="Arial"/>
              <a:cs typeface="Arial"/>
              <a:sym typeface="Arial"/>
            </a:endParaRPr>
          </a:p>
        </p:txBody>
      </p:sp>
      <p:sp>
        <p:nvSpPr>
          <p:cNvPr id="5" name="Google Shape;95;p1">
            <a:extLst>
              <a:ext uri="{FF2B5EF4-FFF2-40B4-BE49-F238E27FC236}">
                <a16:creationId xmlns:a16="http://schemas.microsoft.com/office/drawing/2014/main" id="{BD760D9E-31FF-87E9-2AD6-444340AEC76E}"/>
              </a:ext>
            </a:extLst>
          </p:cNvPr>
          <p:cNvSpPr txBox="1">
            <a:spLocks/>
          </p:cNvSpPr>
          <p:nvPr/>
        </p:nvSpPr>
        <p:spPr>
          <a:xfrm>
            <a:off x="12331" y="6539170"/>
            <a:ext cx="2353734" cy="331259"/>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a:solidFill>
                  <a:schemeClr val="bg1">
                    <a:lumMod val="49000"/>
                  </a:schemeClr>
                </a:solidFill>
                <a:latin typeface="Calibri"/>
              </a:rPr>
              <a:t>BNFO 262 Winter 2026​</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6F2C6F-F0C8-61EF-6BA1-6CD96F261197}"/>
              </a:ext>
            </a:extLst>
          </p:cNvPr>
          <p:cNvSpPr>
            <a:spLocks noGrp="1"/>
          </p:cNvSpPr>
          <p:nvPr>
            <p:ph type="title"/>
          </p:nvPr>
        </p:nvSpPr>
        <p:spPr/>
        <p:txBody>
          <a:bodyPr>
            <a:normAutofit fontScale="90000"/>
          </a:bodyPr>
          <a:lstStyle/>
          <a:p>
            <a:r>
              <a:rPr lang="en-US"/>
              <a:t>Splice-aware mapping with STAR Aligner</a:t>
            </a:r>
          </a:p>
        </p:txBody>
      </p:sp>
      <p:sp>
        <p:nvSpPr>
          <p:cNvPr id="3" name="Text Placeholder 2">
            <a:extLst>
              <a:ext uri="{FF2B5EF4-FFF2-40B4-BE49-F238E27FC236}">
                <a16:creationId xmlns:a16="http://schemas.microsoft.com/office/drawing/2014/main" id="{7FE574F9-351B-03CC-D6CB-D4FA3D85506A}"/>
              </a:ext>
            </a:extLst>
          </p:cNvPr>
          <p:cNvSpPr>
            <a:spLocks noGrp="1"/>
          </p:cNvSpPr>
          <p:nvPr>
            <p:ph type="body" idx="1"/>
          </p:nvPr>
        </p:nvSpPr>
        <p:spPr/>
        <p:txBody>
          <a:bodyPr/>
          <a:lstStyle/>
          <a:p>
            <a:pPr>
              <a:buFont typeface="Calibri"/>
              <a:buChar char="-"/>
            </a:pPr>
            <a:r>
              <a:rPr lang="en-US"/>
              <a:t>STAR = Spliced Transcripts Alignment to Reference</a:t>
            </a:r>
          </a:p>
          <a:p>
            <a:pPr lvl="1">
              <a:buSzPts val="1800"/>
              <a:buFont typeface="Arial"/>
              <a:buChar char="•"/>
            </a:pPr>
            <a:r>
              <a:rPr lang="en-US"/>
              <a:t>Other Splice-aware options: HISAT2, </a:t>
            </a:r>
            <a:r>
              <a:rPr lang="en-US" err="1"/>
              <a:t>MapSplice</a:t>
            </a:r>
            <a:r>
              <a:rPr lang="en-US"/>
              <a:t>, </a:t>
            </a:r>
            <a:r>
              <a:rPr lang="en-US" err="1"/>
              <a:t>SOAPSplice</a:t>
            </a:r>
            <a:r>
              <a:rPr lang="en-US"/>
              <a:t>, Passion, </a:t>
            </a:r>
            <a:r>
              <a:rPr lang="en-US" err="1"/>
              <a:t>SpliceMap</a:t>
            </a:r>
            <a:r>
              <a:rPr lang="en-US"/>
              <a:t>, RUM, </a:t>
            </a:r>
            <a:r>
              <a:rPr lang="en-US" err="1"/>
              <a:t>ABMapper</a:t>
            </a:r>
            <a:r>
              <a:rPr lang="en-US"/>
              <a:t>, </a:t>
            </a:r>
            <a:r>
              <a:rPr lang="en-US" err="1"/>
              <a:t>HMMSplicer</a:t>
            </a:r>
            <a:endParaRPr lang="en-US"/>
          </a:p>
        </p:txBody>
      </p:sp>
      <p:pic>
        <p:nvPicPr>
          <p:cNvPr id="4" name="Picture 3" descr="An external file that holds a picture, illustration, etc.&#10;Object name is bts635f2.jpg">
            <a:extLst>
              <a:ext uri="{FF2B5EF4-FFF2-40B4-BE49-F238E27FC236}">
                <a16:creationId xmlns:a16="http://schemas.microsoft.com/office/drawing/2014/main" id="{372E7D4D-2028-CE81-C103-DF73820531A1}"/>
              </a:ext>
            </a:extLst>
          </p:cNvPr>
          <p:cNvPicPr>
            <a:picLocks noChangeAspect="1"/>
          </p:cNvPicPr>
          <p:nvPr/>
        </p:nvPicPr>
        <p:blipFill>
          <a:blip r:embed="rId2"/>
          <a:stretch>
            <a:fillRect/>
          </a:stretch>
        </p:blipFill>
        <p:spPr>
          <a:xfrm>
            <a:off x="4137680" y="2709256"/>
            <a:ext cx="3906744" cy="3765071"/>
          </a:xfrm>
          <a:prstGeom prst="rect">
            <a:avLst/>
          </a:prstGeom>
        </p:spPr>
      </p:pic>
      <p:sp>
        <p:nvSpPr>
          <p:cNvPr id="10" name="Google Shape;601;p27">
            <a:extLst>
              <a:ext uri="{FF2B5EF4-FFF2-40B4-BE49-F238E27FC236}">
                <a16:creationId xmlns:a16="http://schemas.microsoft.com/office/drawing/2014/main" id="{C8B871C3-D75C-F641-F077-1276D5469445}"/>
              </a:ext>
            </a:extLst>
          </p:cNvPr>
          <p:cNvSpPr txBox="1"/>
          <p:nvPr/>
        </p:nvSpPr>
        <p:spPr>
          <a:xfrm>
            <a:off x="0" y="6547655"/>
            <a:ext cx="4114800" cy="36512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a:solidFill>
                  <a:srgbClr val="757070"/>
                </a:solidFill>
                <a:latin typeface="Calibri"/>
                <a:ea typeface="Calibri"/>
                <a:cs typeface="Calibri"/>
                <a:sym typeface="Calibri"/>
              </a:rPr>
              <a:t>BNFO 262 Winter 2026​</a:t>
            </a:r>
            <a:endParaRPr/>
          </a:p>
        </p:txBody>
      </p:sp>
    </p:spTree>
    <p:extLst>
      <p:ext uri="{BB962C8B-B14F-4D97-AF65-F5344CB8AC3E}">
        <p14:creationId xmlns:p14="http://schemas.microsoft.com/office/powerpoint/2010/main" val="369009762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411AD4-2D85-B26E-801F-EA66077D1DF7}"/>
              </a:ext>
            </a:extLst>
          </p:cNvPr>
          <p:cNvSpPr>
            <a:spLocks noGrp="1"/>
          </p:cNvSpPr>
          <p:nvPr>
            <p:ph type="title"/>
          </p:nvPr>
        </p:nvSpPr>
        <p:spPr/>
        <p:txBody>
          <a:bodyPr>
            <a:normAutofit fontScale="90000"/>
          </a:bodyPr>
          <a:lstStyle/>
          <a:p>
            <a:r>
              <a:rPr lang="en-US"/>
              <a:t>STAR Alignment Strategy</a:t>
            </a:r>
          </a:p>
        </p:txBody>
      </p:sp>
      <p:sp>
        <p:nvSpPr>
          <p:cNvPr id="3" name="Text Placeholder 2">
            <a:extLst>
              <a:ext uri="{FF2B5EF4-FFF2-40B4-BE49-F238E27FC236}">
                <a16:creationId xmlns:a16="http://schemas.microsoft.com/office/drawing/2014/main" id="{89B9B52D-96A9-D43C-61A4-B24A20721B94}"/>
              </a:ext>
            </a:extLst>
          </p:cNvPr>
          <p:cNvSpPr>
            <a:spLocks noGrp="1"/>
          </p:cNvSpPr>
          <p:nvPr>
            <p:ph type="body" idx="1"/>
          </p:nvPr>
        </p:nvSpPr>
        <p:spPr/>
        <p:txBody>
          <a:bodyPr>
            <a:normAutofit/>
          </a:bodyPr>
          <a:lstStyle/>
          <a:p>
            <a:pPr marL="628650" indent="-514350">
              <a:buAutoNum type="arabicParenR"/>
            </a:pPr>
            <a:r>
              <a:rPr lang="en-US" b="1"/>
              <a:t>Seed Searching</a:t>
            </a:r>
          </a:p>
          <a:p>
            <a:pPr marL="1111250" lvl="1" indent="-342900">
              <a:buSzPts val="1800"/>
              <a:buFont typeface="Arial"/>
              <a:buChar char="•"/>
            </a:pPr>
            <a:r>
              <a:rPr lang="en-US"/>
              <a:t>STAR searches for the longest sequence that exactly matches one or more locations on the reference genome. These longest matching sequences are called the Maximal Mappable Prefixes (MMPs)</a:t>
            </a:r>
          </a:p>
          <a:p>
            <a:pPr marL="1085850" lvl="1">
              <a:buSzPts val="1800"/>
              <a:buFont typeface="Arial"/>
              <a:buChar char="•"/>
            </a:pPr>
            <a:r>
              <a:rPr lang="en-US"/>
              <a:t>First MMP is seed1. STAR then searches again for only the unmapped portion of the read or the second MMP (seed2)</a:t>
            </a:r>
          </a:p>
        </p:txBody>
      </p:sp>
      <p:pic>
        <p:nvPicPr>
          <p:cNvPr id="4" name="Picture 3" descr="STAR_step1">
            <a:extLst>
              <a:ext uri="{FF2B5EF4-FFF2-40B4-BE49-F238E27FC236}">
                <a16:creationId xmlns:a16="http://schemas.microsoft.com/office/drawing/2014/main" id="{17A6DA05-3168-29CD-E8F5-9B380E968011}"/>
              </a:ext>
            </a:extLst>
          </p:cNvPr>
          <p:cNvPicPr>
            <a:picLocks noChangeAspect="1"/>
          </p:cNvPicPr>
          <p:nvPr/>
        </p:nvPicPr>
        <p:blipFill>
          <a:blip r:embed="rId3"/>
          <a:stretch>
            <a:fillRect/>
          </a:stretch>
        </p:blipFill>
        <p:spPr>
          <a:xfrm>
            <a:off x="1687727" y="3721055"/>
            <a:ext cx="3281524" cy="2527438"/>
          </a:xfrm>
          <a:prstGeom prst="rect">
            <a:avLst/>
          </a:prstGeom>
        </p:spPr>
      </p:pic>
      <p:pic>
        <p:nvPicPr>
          <p:cNvPr id="5" name="Picture 4" descr="STAR_step2">
            <a:extLst>
              <a:ext uri="{FF2B5EF4-FFF2-40B4-BE49-F238E27FC236}">
                <a16:creationId xmlns:a16="http://schemas.microsoft.com/office/drawing/2014/main" id="{86FCD4D9-5B10-E5B8-A9BF-DCD94DE740C6}"/>
              </a:ext>
            </a:extLst>
          </p:cNvPr>
          <p:cNvPicPr>
            <a:picLocks noChangeAspect="1"/>
          </p:cNvPicPr>
          <p:nvPr/>
        </p:nvPicPr>
        <p:blipFill>
          <a:blip r:embed="rId4"/>
          <a:stretch>
            <a:fillRect/>
          </a:stretch>
        </p:blipFill>
        <p:spPr>
          <a:xfrm>
            <a:off x="6174954" y="3722059"/>
            <a:ext cx="4258017" cy="2489422"/>
          </a:xfrm>
          <a:prstGeom prst="rect">
            <a:avLst/>
          </a:prstGeom>
        </p:spPr>
      </p:pic>
      <p:sp>
        <p:nvSpPr>
          <p:cNvPr id="7" name="Google Shape;601;p27">
            <a:extLst>
              <a:ext uri="{FF2B5EF4-FFF2-40B4-BE49-F238E27FC236}">
                <a16:creationId xmlns:a16="http://schemas.microsoft.com/office/drawing/2014/main" id="{BBCC88EE-6DB1-55AE-21E4-3250D2246B89}"/>
              </a:ext>
            </a:extLst>
          </p:cNvPr>
          <p:cNvSpPr txBox="1"/>
          <p:nvPr/>
        </p:nvSpPr>
        <p:spPr>
          <a:xfrm>
            <a:off x="0" y="6547655"/>
            <a:ext cx="4114800" cy="36512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a:solidFill>
                  <a:srgbClr val="757070"/>
                </a:solidFill>
                <a:latin typeface="Calibri"/>
                <a:ea typeface="Calibri"/>
                <a:cs typeface="Calibri"/>
                <a:sym typeface="Calibri"/>
              </a:rPr>
              <a:t>BNFO 262 Winter 2026​</a:t>
            </a:r>
            <a:endParaRPr/>
          </a:p>
        </p:txBody>
      </p:sp>
    </p:spTree>
    <p:extLst>
      <p:ext uri="{BB962C8B-B14F-4D97-AF65-F5344CB8AC3E}">
        <p14:creationId xmlns:p14="http://schemas.microsoft.com/office/powerpoint/2010/main" val="263814119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409B03-571B-A7A2-645C-EFBDBBFA75F0}"/>
              </a:ext>
            </a:extLst>
          </p:cNvPr>
          <p:cNvSpPr>
            <a:spLocks noGrp="1"/>
          </p:cNvSpPr>
          <p:nvPr>
            <p:ph type="title"/>
          </p:nvPr>
        </p:nvSpPr>
        <p:spPr/>
        <p:txBody>
          <a:bodyPr/>
          <a:lstStyle/>
          <a:p>
            <a:r>
              <a:rPr lang="en-US" sz="4000" b="0" i="0" u="none" strike="noStrike" baseline="0">
                <a:solidFill>
                  <a:srgbClr val="000000"/>
                </a:solidFill>
                <a:latin typeface="Roboto"/>
              </a:rPr>
              <a:t>STAR Alignment Strategy</a:t>
            </a:r>
            <a:r>
              <a:rPr lang="en-US" sz="4000" b="0" i="0">
                <a:solidFill>
                  <a:srgbClr val="000000"/>
                </a:solidFill>
                <a:latin typeface="Roboto"/>
              </a:rPr>
              <a:t>​</a:t>
            </a:r>
            <a:endParaRPr lang="en-US"/>
          </a:p>
        </p:txBody>
      </p:sp>
      <p:sp>
        <p:nvSpPr>
          <p:cNvPr id="3" name="Text Placeholder 2">
            <a:extLst>
              <a:ext uri="{FF2B5EF4-FFF2-40B4-BE49-F238E27FC236}">
                <a16:creationId xmlns:a16="http://schemas.microsoft.com/office/drawing/2014/main" id="{65314F5A-9AC7-38EC-F94C-7820D0A93528}"/>
              </a:ext>
            </a:extLst>
          </p:cNvPr>
          <p:cNvSpPr>
            <a:spLocks noGrp="1"/>
          </p:cNvSpPr>
          <p:nvPr>
            <p:ph type="body" idx="1"/>
          </p:nvPr>
        </p:nvSpPr>
        <p:spPr/>
        <p:txBody>
          <a:bodyPr/>
          <a:lstStyle/>
          <a:p>
            <a:pPr marL="628650" indent="-514350">
              <a:buAutoNum type="arabicParenR"/>
            </a:pPr>
            <a:r>
              <a:rPr lang="en-US" b="1"/>
              <a:t>Seed searching</a:t>
            </a:r>
            <a:r>
              <a:rPr lang="en-US"/>
              <a:t> (cont.)</a:t>
            </a:r>
          </a:p>
          <a:p>
            <a:pPr marL="114300" indent="0">
              <a:buSzPts val="1800"/>
              <a:buNone/>
            </a:pPr>
            <a:endParaRPr lang="en-US"/>
          </a:p>
          <a:p>
            <a:pPr marL="1111250" lvl="1" indent="-342900">
              <a:buSzPts val="1800"/>
              <a:buFont typeface="Arial"/>
              <a:buChar char="•"/>
            </a:pPr>
            <a:r>
              <a:rPr lang="en-US" b="1"/>
              <a:t>If extension does not give a good alignment</a:t>
            </a:r>
            <a:r>
              <a:rPr lang="en-US"/>
              <a:t>, then the poor quality or adapter sequence (or other contaminating sequence) will be soft clipped.</a:t>
            </a:r>
          </a:p>
        </p:txBody>
      </p:sp>
      <p:sp>
        <p:nvSpPr>
          <p:cNvPr id="5" name="Google Shape;601;p27">
            <a:extLst>
              <a:ext uri="{FF2B5EF4-FFF2-40B4-BE49-F238E27FC236}">
                <a16:creationId xmlns:a16="http://schemas.microsoft.com/office/drawing/2014/main" id="{A08332DC-CAD1-E622-C5BD-84A5CC392625}"/>
              </a:ext>
            </a:extLst>
          </p:cNvPr>
          <p:cNvSpPr txBox="1"/>
          <p:nvPr/>
        </p:nvSpPr>
        <p:spPr>
          <a:xfrm>
            <a:off x="0" y="6547655"/>
            <a:ext cx="4114800" cy="36512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a:solidFill>
                  <a:srgbClr val="757070"/>
                </a:solidFill>
                <a:latin typeface="Calibri"/>
                <a:ea typeface="Calibri"/>
                <a:cs typeface="Calibri"/>
                <a:sym typeface="Calibri"/>
              </a:rPr>
              <a:t>BNFO 262 Winter 2026​</a:t>
            </a:r>
            <a:endParaRPr/>
          </a:p>
        </p:txBody>
      </p:sp>
      <p:pic>
        <p:nvPicPr>
          <p:cNvPr id="6" name="Picture 5" descr="STAR_step4">
            <a:extLst>
              <a:ext uri="{FF2B5EF4-FFF2-40B4-BE49-F238E27FC236}">
                <a16:creationId xmlns:a16="http://schemas.microsoft.com/office/drawing/2014/main" id="{E694D95A-BF44-1B5F-FB07-E399EC0E9F76}"/>
              </a:ext>
            </a:extLst>
          </p:cNvPr>
          <p:cNvPicPr>
            <a:picLocks noChangeAspect="1"/>
          </p:cNvPicPr>
          <p:nvPr/>
        </p:nvPicPr>
        <p:blipFill>
          <a:blip r:embed="rId2"/>
          <a:stretch>
            <a:fillRect/>
          </a:stretch>
        </p:blipFill>
        <p:spPr>
          <a:xfrm>
            <a:off x="4131734" y="3356283"/>
            <a:ext cx="3928532" cy="2389099"/>
          </a:xfrm>
          <a:prstGeom prst="rect">
            <a:avLst/>
          </a:prstGeom>
        </p:spPr>
      </p:pic>
    </p:spTree>
    <p:extLst>
      <p:ext uri="{BB962C8B-B14F-4D97-AF65-F5344CB8AC3E}">
        <p14:creationId xmlns:p14="http://schemas.microsoft.com/office/powerpoint/2010/main" val="5088180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36D501-BFF9-82DC-9AFF-6C76655EE917}"/>
              </a:ext>
            </a:extLst>
          </p:cNvPr>
          <p:cNvSpPr>
            <a:spLocks noGrp="1"/>
          </p:cNvSpPr>
          <p:nvPr>
            <p:ph type="title"/>
          </p:nvPr>
        </p:nvSpPr>
        <p:spPr/>
        <p:txBody>
          <a:bodyPr/>
          <a:lstStyle/>
          <a:p>
            <a:r>
              <a:rPr lang="en-US" sz="4000" b="0" i="0" u="none" strike="noStrike" baseline="0">
                <a:solidFill>
                  <a:srgbClr val="000000"/>
                </a:solidFill>
                <a:latin typeface="Roboto"/>
                <a:ea typeface="Roboto"/>
                <a:cs typeface="Roboto"/>
              </a:rPr>
              <a:t>STAR Alignment Strategy</a:t>
            </a:r>
            <a:endParaRPr lang="en-US"/>
          </a:p>
        </p:txBody>
      </p:sp>
      <p:sp>
        <p:nvSpPr>
          <p:cNvPr id="3" name="Text Placeholder 2">
            <a:extLst>
              <a:ext uri="{FF2B5EF4-FFF2-40B4-BE49-F238E27FC236}">
                <a16:creationId xmlns:a16="http://schemas.microsoft.com/office/drawing/2014/main" id="{878DF113-C4A5-9C97-8A7A-440F386F9554}"/>
              </a:ext>
            </a:extLst>
          </p:cNvPr>
          <p:cNvSpPr>
            <a:spLocks noGrp="1"/>
          </p:cNvSpPr>
          <p:nvPr>
            <p:ph type="body" idx="1"/>
          </p:nvPr>
        </p:nvSpPr>
        <p:spPr/>
        <p:txBody>
          <a:bodyPr/>
          <a:lstStyle/>
          <a:p>
            <a:pPr marL="114300" indent="0">
              <a:buNone/>
            </a:pPr>
            <a:r>
              <a:rPr lang="en-US"/>
              <a:t>2)</a:t>
            </a:r>
            <a:r>
              <a:rPr lang="en-US" b="1"/>
              <a:t> Clustering, stitching, and scoring</a:t>
            </a:r>
          </a:p>
          <a:p>
            <a:pPr marL="1054100" indent="-457200">
              <a:buFont typeface="Arial"/>
              <a:buChar char="•"/>
            </a:pPr>
            <a:r>
              <a:rPr lang="en-US"/>
              <a:t>The separate seeds are stitched together to create a complete read by first clustering the seeds together based on proximity to a set of ‘anchor’ seeds, or seeds that are not multi-mapping.</a:t>
            </a:r>
            <a:endParaRPr lang="en-US" b="1"/>
          </a:p>
          <a:p>
            <a:pPr marL="914400" indent="-317500">
              <a:buSzPts val="1800"/>
              <a:buFont typeface="Arial"/>
              <a:buChar char="•"/>
            </a:pPr>
            <a:r>
              <a:rPr lang="en-US"/>
              <a:t>Then the seeds are stitched together based on the best alignment for the read (scoring based on mismatches, indels, gaps, etc.).</a:t>
            </a:r>
            <a:endParaRPr lang="en-US" b="1"/>
          </a:p>
          <a:p>
            <a:pPr marL="1028700" lvl="1" indent="-457200">
              <a:buSzPts val="1800"/>
              <a:buFont typeface="Courier New"/>
              <a:buChar char="o"/>
            </a:pPr>
            <a:endParaRPr lang="en-US" b="1"/>
          </a:p>
        </p:txBody>
      </p:sp>
      <p:sp>
        <p:nvSpPr>
          <p:cNvPr id="5" name="Google Shape;601;p27">
            <a:extLst>
              <a:ext uri="{FF2B5EF4-FFF2-40B4-BE49-F238E27FC236}">
                <a16:creationId xmlns:a16="http://schemas.microsoft.com/office/drawing/2014/main" id="{110FA9C6-2BDC-F7F9-59B9-A43C9B08C9D9}"/>
              </a:ext>
            </a:extLst>
          </p:cNvPr>
          <p:cNvSpPr txBox="1"/>
          <p:nvPr/>
        </p:nvSpPr>
        <p:spPr>
          <a:xfrm>
            <a:off x="0" y="6547655"/>
            <a:ext cx="4114800" cy="36512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a:solidFill>
                  <a:srgbClr val="757070"/>
                </a:solidFill>
                <a:latin typeface="Calibri"/>
                <a:ea typeface="Calibri"/>
                <a:cs typeface="Calibri"/>
                <a:sym typeface="Calibri"/>
              </a:rPr>
              <a:t>BNFO 262 Winter 2026​</a:t>
            </a:r>
            <a:endParaRPr/>
          </a:p>
        </p:txBody>
      </p:sp>
      <p:pic>
        <p:nvPicPr>
          <p:cNvPr id="6" name="Picture 5" descr="STAR_step5">
            <a:extLst>
              <a:ext uri="{FF2B5EF4-FFF2-40B4-BE49-F238E27FC236}">
                <a16:creationId xmlns:a16="http://schemas.microsoft.com/office/drawing/2014/main" id="{F6936706-06EF-891D-7376-8DF028228D5C}"/>
              </a:ext>
            </a:extLst>
          </p:cNvPr>
          <p:cNvPicPr>
            <a:picLocks noChangeAspect="1"/>
          </p:cNvPicPr>
          <p:nvPr/>
        </p:nvPicPr>
        <p:blipFill>
          <a:blip r:embed="rId2"/>
          <a:stretch>
            <a:fillRect/>
          </a:stretch>
        </p:blipFill>
        <p:spPr>
          <a:xfrm>
            <a:off x="4724400" y="4014869"/>
            <a:ext cx="2743200" cy="2257262"/>
          </a:xfrm>
          <a:prstGeom prst="rect">
            <a:avLst/>
          </a:prstGeom>
        </p:spPr>
      </p:pic>
    </p:spTree>
    <p:extLst>
      <p:ext uri="{BB962C8B-B14F-4D97-AF65-F5344CB8AC3E}">
        <p14:creationId xmlns:p14="http://schemas.microsoft.com/office/powerpoint/2010/main" val="112319313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04399-E608-5321-0CBC-1A8B2827FAE0}"/>
              </a:ext>
            </a:extLst>
          </p:cNvPr>
          <p:cNvSpPr>
            <a:spLocks noGrp="1"/>
          </p:cNvSpPr>
          <p:nvPr>
            <p:ph type="title"/>
          </p:nvPr>
        </p:nvSpPr>
        <p:spPr/>
        <p:txBody>
          <a:bodyPr>
            <a:normAutofit/>
          </a:bodyPr>
          <a:lstStyle/>
          <a:p>
            <a:r>
              <a:rPr lang="en-US" sz="3900"/>
              <a:t>Quasi-alignment – alignment-free (</a:t>
            </a:r>
            <a:r>
              <a:rPr lang="en-US" sz="3900" err="1"/>
              <a:t>pseudocounts</a:t>
            </a:r>
            <a:r>
              <a:rPr lang="en-US" sz="3900"/>
              <a:t>)</a:t>
            </a:r>
          </a:p>
        </p:txBody>
      </p:sp>
      <p:pic>
        <p:nvPicPr>
          <p:cNvPr id="4" name="Picture 3" descr="A screenshot of a web page&#10;&#10;Description automatically generated">
            <a:extLst>
              <a:ext uri="{FF2B5EF4-FFF2-40B4-BE49-F238E27FC236}">
                <a16:creationId xmlns:a16="http://schemas.microsoft.com/office/drawing/2014/main" id="{95C49563-8516-5D43-4968-B1CE75CA299F}"/>
              </a:ext>
            </a:extLst>
          </p:cNvPr>
          <p:cNvPicPr>
            <a:picLocks noChangeAspect="1"/>
          </p:cNvPicPr>
          <p:nvPr/>
        </p:nvPicPr>
        <p:blipFill>
          <a:blip r:embed="rId2"/>
          <a:stretch>
            <a:fillRect/>
          </a:stretch>
        </p:blipFill>
        <p:spPr>
          <a:xfrm>
            <a:off x="542925" y="1272902"/>
            <a:ext cx="6534150" cy="2105025"/>
          </a:xfrm>
          <a:prstGeom prst="rect">
            <a:avLst/>
          </a:prstGeom>
          <a:ln>
            <a:noFill/>
          </a:ln>
          <a:effectLst>
            <a:outerShdw blurRad="292100" dist="139700" dir="2700000" algn="tl" rotWithShape="0">
              <a:srgbClr val="333333">
                <a:alpha val="65000"/>
              </a:srgbClr>
            </a:outerShdw>
          </a:effectLst>
        </p:spPr>
      </p:pic>
      <p:pic>
        <p:nvPicPr>
          <p:cNvPr id="5" name="Picture 4" descr="A screenshot of a web page&#10;&#10;Description automatically generated">
            <a:extLst>
              <a:ext uri="{FF2B5EF4-FFF2-40B4-BE49-F238E27FC236}">
                <a16:creationId xmlns:a16="http://schemas.microsoft.com/office/drawing/2014/main" id="{264A33AC-ECB3-1E57-FB1A-722706351BD4}"/>
              </a:ext>
            </a:extLst>
          </p:cNvPr>
          <p:cNvPicPr>
            <a:picLocks noChangeAspect="1"/>
          </p:cNvPicPr>
          <p:nvPr/>
        </p:nvPicPr>
        <p:blipFill>
          <a:blip r:embed="rId3"/>
          <a:stretch>
            <a:fillRect/>
          </a:stretch>
        </p:blipFill>
        <p:spPr>
          <a:xfrm>
            <a:off x="3039625" y="2636291"/>
            <a:ext cx="6086475" cy="1743075"/>
          </a:xfrm>
          <a:prstGeom prst="rect">
            <a:avLst/>
          </a:prstGeom>
          <a:ln>
            <a:noFill/>
          </a:ln>
          <a:effectLst>
            <a:outerShdw blurRad="292100" dist="139700" dir="2700000" algn="tl" rotWithShape="0">
              <a:srgbClr val="333333">
                <a:alpha val="65000"/>
              </a:srgbClr>
            </a:outerShdw>
          </a:effectLst>
        </p:spPr>
      </p:pic>
      <p:pic>
        <p:nvPicPr>
          <p:cNvPr id="6" name="Picture 5" descr="A screenshot of a website&#10;&#10;Description automatically generated">
            <a:extLst>
              <a:ext uri="{FF2B5EF4-FFF2-40B4-BE49-F238E27FC236}">
                <a16:creationId xmlns:a16="http://schemas.microsoft.com/office/drawing/2014/main" id="{8A3A794D-E340-27F9-D169-88A2DFFBBCD9}"/>
              </a:ext>
            </a:extLst>
          </p:cNvPr>
          <p:cNvPicPr>
            <a:picLocks noChangeAspect="1"/>
          </p:cNvPicPr>
          <p:nvPr/>
        </p:nvPicPr>
        <p:blipFill>
          <a:blip r:embed="rId4"/>
          <a:stretch>
            <a:fillRect/>
          </a:stretch>
        </p:blipFill>
        <p:spPr>
          <a:xfrm>
            <a:off x="5129049" y="4200033"/>
            <a:ext cx="6400800" cy="1952625"/>
          </a:xfrm>
          <a:prstGeom prst="rect">
            <a:avLst/>
          </a:prstGeom>
          <a:ln>
            <a:noFill/>
          </a:ln>
          <a:effectLst>
            <a:outerShdw blurRad="292100" dist="139700" dir="2700000" algn="tl" rotWithShape="0">
              <a:srgbClr val="333333">
                <a:alpha val="65000"/>
              </a:srgbClr>
            </a:outerShdw>
          </a:effectLst>
        </p:spPr>
      </p:pic>
      <p:sp>
        <p:nvSpPr>
          <p:cNvPr id="8" name="Google Shape;576;p26">
            <a:extLst>
              <a:ext uri="{FF2B5EF4-FFF2-40B4-BE49-F238E27FC236}">
                <a16:creationId xmlns:a16="http://schemas.microsoft.com/office/drawing/2014/main" id="{7C61F734-D9A0-1448-A5F8-7655AF274343}"/>
              </a:ext>
            </a:extLst>
          </p:cNvPr>
          <p:cNvSpPr txBox="1"/>
          <p:nvPr/>
        </p:nvSpPr>
        <p:spPr>
          <a:xfrm>
            <a:off x="0" y="6547655"/>
            <a:ext cx="4114800" cy="36512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a:solidFill>
                  <a:srgbClr val="757070"/>
                </a:solidFill>
                <a:latin typeface="Calibri"/>
                <a:ea typeface="Calibri"/>
                <a:cs typeface="Calibri"/>
                <a:sym typeface="Calibri"/>
              </a:rPr>
              <a:t>BNFO 262 Winter 2026​</a:t>
            </a:r>
            <a:endParaRPr/>
          </a:p>
        </p:txBody>
      </p:sp>
      <p:sp>
        <p:nvSpPr>
          <p:cNvPr id="9" name="TextBox 8">
            <a:extLst>
              <a:ext uri="{FF2B5EF4-FFF2-40B4-BE49-F238E27FC236}">
                <a16:creationId xmlns:a16="http://schemas.microsoft.com/office/drawing/2014/main" id="{9AD446E2-2E1C-466E-FC78-8CD4A7E8928A}"/>
              </a:ext>
            </a:extLst>
          </p:cNvPr>
          <p:cNvSpPr txBox="1"/>
          <p:nvPr/>
        </p:nvSpPr>
        <p:spPr>
          <a:xfrm>
            <a:off x="560023" y="4920867"/>
            <a:ext cx="3598843"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Base-to-base alignment is avoided making these tools more than 20 times faster than standard mapping</a:t>
            </a:r>
          </a:p>
        </p:txBody>
      </p:sp>
    </p:spTree>
    <p:extLst>
      <p:ext uri="{BB962C8B-B14F-4D97-AF65-F5344CB8AC3E}">
        <p14:creationId xmlns:p14="http://schemas.microsoft.com/office/powerpoint/2010/main" val="2815746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3EDEB9-01E5-F0C6-F808-DC6FD00FAAF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474D3D5-B58F-D7DA-031C-F9C364531D4D}"/>
              </a:ext>
            </a:extLst>
          </p:cNvPr>
          <p:cNvSpPr>
            <a:spLocks noGrp="1"/>
          </p:cNvSpPr>
          <p:nvPr>
            <p:ph type="title"/>
          </p:nvPr>
        </p:nvSpPr>
        <p:spPr/>
        <p:txBody>
          <a:bodyPr>
            <a:normAutofit fontScale="90000"/>
          </a:bodyPr>
          <a:lstStyle/>
          <a:p>
            <a:r>
              <a:rPr lang="en-US"/>
              <a:t>Quasi-alignment – how does it work?</a:t>
            </a:r>
          </a:p>
        </p:txBody>
      </p:sp>
      <p:sp>
        <p:nvSpPr>
          <p:cNvPr id="8" name="Google Shape;576;p26">
            <a:extLst>
              <a:ext uri="{FF2B5EF4-FFF2-40B4-BE49-F238E27FC236}">
                <a16:creationId xmlns:a16="http://schemas.microsoft.com/office/drawing/2014/main" id="{844A8BBE-C53A-5507-FA03-216FD7D9EBD3}"/>
              </a:ext>
            </a:extLst>
          </p:cNvPr>
          <p:cNvSpPr txBox="1"/>
          <p:nvPr/>
        </p:nvSpPr>
        <p:spPr>
          <a:xfrm>
            <a:off x="0" y="6547655"/>
            <a:ext cx="4114800" cy="36512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a:solidFill>
                  <a:srgbClr val="757070"/>
                </a:solidFill>
                <a:latin typeface="Calibri"/>
                <a:ea typeface="Calibri"/>
                <a:cs typeface="Calibri"/>
                <a:sym typeface="Calibri"/>
              </a:rPr>
              <a:t>BNFO 262 Winter 2026​</a:t>
            </a:r>
            <a:endParaRPr/>
          </a:p>
        </p:txBody>
      </p:sp>
      <p:sp>
        <p:nvSpPr>
          <p:cNvPr id="4" name="TextBox 3">
            <a:extLst>
              <a:ext uri="{FF2B5EF4-FFF2-40B4-BE49-F238E27FC236}">
                <a16:creationId xmlns:a16="http://schemas.microsoft.com/office/drawing/2014/main" id="{63848CFC-896E-70A8-BE83-796088503B9A}"/>
              </a:ext>
            </a:extLst>
          </p:cNvPr>
          <p:cNvSpPr txBox="1"/>
          <p:nvPr/>
        </p:nvSpPr>
        <p:spPr>
          <a:xfrm>
            <a:off x="257907" y="1406769"/>
            <a:ext cx="5076092" cy="116955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b="1"/>
              <a:t>Indexing:</a:t>
            </a:r>
          </a:p>
          <a:p>
            <a:pPr marL="342900" indent="-342900">
              <a:buAutoNum type="arabicParenR"/>
            </a:pPr>
            <a:r>
              <a:rPr lang="en-US"/>
              <a:t>Suffix array (SA): reference transcriptome – sorted integer array of all possible transcript suffixes</a:t>
            </a:r>
          </a:p>
          <a:p>
            <a:pPr marL="342900" indent="-342900">
              <a:buAutoNum type="arabicParenR"/>
            </a:pPr>
            <a:r>
              <a:rPr lang="en-US"/>
              <a:t>Hash Table: used to map each k-</a:t>
            </a:r>
            <a:r>
              <a:rPr lang="en-US" err="1"/>
              <a:t>mer</a:t>
            </a:r>
            <a:r>
              <a:rPr lang="en-US"/>
              <a:t> in the reference transcriptome to it's location in the SA</a:t>
            </a:r>
          </a:p>
        </p:txBody>
      </p:sp>
      <p:pic>
        <p:nvPicPr>
          <p:cNvPr id="5" name="Picture 4" descr="A screenshot of a computer&#10;&#10;Description automatically generated">
            <a:extLst>
              <a:ext uri="{FF2B5EF4-FFF2-40B4-BE49-F238E27FC236}">
                <a16:creationId xmlns:a16="http://schemas.microsoft.com/office/drawing/2014/main" id="{4617BD49-D7A6-1966-27B8-1E0C4FD34F13}"/>
              </a:ext>
            </a:extLst>
          </p:cNvPr>
          <p:cNvPicPr>
            <a:picLocks noChangeAspect="1"/>
          </p:cNvPicPr>
          <p:nvPr/>
        </p:nvPicPr>
        <p:blipFill>
          <a:blip r:embed="rId3"/>
          <a:stretch>
            <a:fillRect/>
          </a:stretch>
        </p:blipFill>
        <p:spPr>
          <a:xfrm>
            <a:off x="6091237" y="1822206"/>
            <a:ext cx="5777279" cy="3201866"/>
          </a:xfrm>
          <a:prstGeom prst="rect">
            <a:avLst/>
          </a:prstGeom>
        </p:spPr>
      </p:pic>
      <p:sp>
        <p:nvSpPr>
          <p:cNvPr id="6" name="TextBox 5">
            <a:extLst>
              <a:ext uri="{FF2B5EF4-FFF2-40B4-BE49-F238E27FC236}">
                <a16:creationId xmlns:a16="http://schemas.microsoft.com/office/drawing/2014/main" id="{6B5F975E-6AEB-1058-CAE2-8C22A9FC492C}"/>
              </a:ext>
            </a:extLst>
          </p:cNvPr>
          <p:cNvSpPr txBox="1"/>
          <p:nvPr/>
        </p:nvSpPr>
        <p:spPr>
          <a:xfrm>
            <a:off x="257908" y="2754923"/>
            <a:ext cx="6084277" cy="35394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t>Quasi-mapping procedure</a:t>
            </a:r>
            <a:r>
              <a:rPr lang="en-US"/>
              <a:t>:</a:t>
            </a:r>
          </a:p>
          <a:p>
            <a:pPr>
              <a:buAutoNum type="arabicPeriod"/>
            </a:pPr>
            <a:r>
              <a:rPr lang="en-US"/>
              <a:t>The read is scanned from left to right until a k-</a:t>
            </a:r>
            <a:r>
              <a:rPr lang="en-US" err="1"/>
              <a:t>mer</a:t>
            </a:r>
            <a:r>
              <a:rPr lang="en-US"/>
              <a:t> appears in the hash table</a:t>
            </a:r>
          </a:p>
          <a:p>
            <a:pPr>
              <a:buAutoNum type="arabicPeriod"/>
            </a:pPr>
            <a:r>
              <a:rPr lang="en-US"/>
              <a:t>The k-</a:t>
            </a:r>
            <a:r>
              <a:rPr lang="en-US" err="1"/>
              <a:t>mer</a:t>
            </a:r>
            <a:r>
              <a:rPr lang="en-US"/>
              <a:t> is looked up in the hash table and the SA intervals are retrieved, giving all suffixes containing that k-</a:t>
            </a:r>
            <a:r>
              <a:rPr lang="en-US" err="1"/>
              <a:t>mer</a:t>
            </a:r>
            <a:endParaRPr lang="en-US"/>
          </a:p>
          <a:p>
            <a:pPr>
              <a:buAutoNum type="arabicPeriod"/>
            </a:pPr>
            <a:r>
              <a:rPr lang="en-US"/>
              <a:t>Similar to STAR, the maximal matching prefix (MMP) is identified by finding the longest read sequence that exactly matches the reference suffixes.</a:t>
            </a:r>
          </a:p>
          <a:p>
            <a:pPr>
              <a:buAutoNum type="arabicPeriod"/>
            </a:pPr>
            <a:r>
              <a:rPr lang="en-US"/>
              <a:t>Instead of searching for the next MMP in the read as we do with STAR, Salmon uses a k-</a:t>
            </a:r>
            <a:r>
              <a:rPr lang="en-US" err="1"/>
              <a:t>mer</a:t>
            </a:r>
            <a:r>
              <a:rPr lang="en-US"/>
              <a:t> skipping approach to identify the next informative position (NIP)</a:t>
            </a:r>
          </a:p>
          <a:p>
            <a:pPr>
              <a:buAutoNum type="arabicPeriod"/>
            </a:pPr>
            <a:r>
              <a:rPr lang="en-US"/>
              <a:t>This process is repeated until the end of the read.</a:t>
            </a:r>
          </a:p>
          <a:p>
            <a:pPr>
              <a:buAutoNum type="arabicPeriod"/>
            </a:pPr>
            <a:r>
              <a:rPr lang="en-US"/>
              <a:t>The final set of mappings is determined by a consensus mechanism.</a:t>
            </a:r>
          </a:p>
          <a:p>
            <a:pPr>
              <a:buAutoNum type="arabicPeriod"/>
            </a:pPr>
            <a:r>
              <a:rPr lang="en-US" b="1"/>
              <a:t> Sample specific bias models to improve abundance estimates:</a:t>
            </a:r>
            <a:endParaRPr lang="en-US"/>
          </a:p>
          <a:p>
            <a:r>
              <a:rPr lang="en-US"/>
              <a:t>GC bias, positional coverage biases, sequence biases at 5’ and 3’ ends of the fragments, fragment length distribution, and strand-specific methods</a:t>
            </a:r>
          </a:p>
        </p:txBody>
      </p:sp>
    </p:spTree>
    <p:extLst>
      <p:ext uri="{BB962C8B-B14F-4D97-AF65-F5344CB8AC3E}">
        <p14:creationId xmlns:p14="http://schemas.microsoft.com/office/powerpoint/2010/main" val="21011289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605"/>
        <p:cNvGrpSpPr/>
        <p:nvPr/>
      </p:nvGrpSpPr>
      <p:grpSpPr>
        <a:xfrm>
          <a:off x="0" y="0"/>
          <a:ext cx="0" cy="0"/>
          <a:chOff x="0" y="0"/>
          <a:chExt cx="0" cy="0"/>
        </a:xfrm>
      </p:grpSpPr>
      <p:sp>
        <p:nvSpPr>
          <p:cNvPr id="606" name="Google Shape;606;p28"/>
          <p:cNvSpPr txBox="1">
            <a:spLocks noGrp="1"/>
          </p:cNvSpPr>
          <p:nvPr>
            <p:ph type="title"/>
          </p:nvPr>
        </p:nvSpPr>
        <p:spPr>
          <a:xfrm>
            <a:off x="415600" y="288567"/>
            <a:ext cx="11360800" cy="763600"/>
          </a:xfrm>
          <a:prstGeom prst="rect">
            <a:avLst/>
          </a:prstGeom>
          <a:noFill/>
          <a:ln>
            <a:noFill/>
          </a:ln>
        </p:spPr>
        <p:txBody>
          <a:bodyPr spcFirstLastPara="1" wrap="square" lIns="121900" tIns="121900" rIns="121900" bIns="121900" anchor="t" anchorCtr="0">
            <a:normAutofit fontScale="90000"/>
          </a:bodyPr>
          <a:lstStyle/>
          <a:p>
            <a:pPr marL="0" lvl="0" indent="0" algn="l" rtl="0">
              <a:lnSpc>
                <a:spcPct val="90000"/>
              </a:lnSpc>
              <a:spcBef>
                <a:spcPts val="0"/>
              </a:spcBef>
              <a:spcAft>
                <a:spcPts val="0"/>
              </a:spcAft>
              <a:buClr>
                <a:schemeClr val="dk1"/>
              </a:buClr>
              <a:buSzPct val="70707"/>
              <a:buFont typeface="Roboto"/>
              <a:buNone/>
            </a:pPr>
            <a:r>
              <a:rPr lang="en-US">
                <a:latin typeface="Arial"/>
                <a:ea typeface="Arial"/>
                <a:cs typeface="Arial"/>
                <a:sym typeface="Arial"/>
              </a:rPr>
              <a:t>SAM/BAM Files</a:t>
            </a:r>
            <a:endParaRPr>
              <a:latin typeface="Arial"/>
              <a:ea typeface="Arial"/>
              <a:cs typeface="Arial"/>
              <a:sym typeface="Arial"/>
            </a:endParaRPr>
          </a:p>
        </p:txBody>
      </p:sp>
      <p:sp>
        <p:nvSpPr>
          <p:cNvPr id="607" name="Google Shape;607;p28"/>
          <p:cNvSpPr txBox="1">
            <a:spLocks noGrp="1"/>
          </p:cNvSpPr>
          <p:nvPr>
            <p:ph type="body" idx="1"/>
          </p:nvPr>
        </p:nvSpPr>
        <p:spPr>
          <a:xfrm>
            <a:off x="415600" y="1231833"/>
            <a:ext cx="11360800" cy="4986000"/>
          </a:xfrm>
          <a:prstGeom prst="rect">
            <a:avLst/>
          </a:prstGeom>
          <a:noFill/>
          <a:ln>
            <a:noFill/>
          </a:ln>
        </p:spPr>
        <p:txBody>
          <a:bodyPr spcFirstLastPara="1" wrap="square" lIns="121900" tIns="121900" rIns="121900" bIns="121900" anchor="t" anchorCtr="0">
            <a:normAutofit/>
          </a:bodyPr>
          <a:lstStyle/>
          <a:p>
            <a:pPr marL="608965" lvl="0" indent="-440055" algn="l" rtl="0">
              <a:lnSpc>
                <a:spcPct val="90000"/>
              </a:lnSpc>
              <a:spcBef>
                <a:spcPts val="0"/>
              </a:spcBef>
              <a:spcAft>
                <a:spcPts val="0"/>
              </a:spcAft>
              <a:buSzPts val="1600"/>
              <a:buFont typeface="Arial"/>
              <a:buChar char="•"/>
            </a:pPr>
            <a:r>
              <a:rPr lang="en-US" sz="2133">
                <a:latin typeface="Arial"/>
                <a:ea typeface="Arial"/>
                <a:cs typeface="Arial"/>
                <a:sym typeface="Arial"/>
              </a:rPr>
              <a:t>Sequence Alignment Map (SAM) files : a text-based format used to store aligned sequence data </a:t>
            </a:r>
            <a:endParaRPr lang="en-US" sz="2133">
              <a:latin typeface="Arial"/>
              <a:ea typeface="Arial"/>
              <a:cs typeface="Arial"/>
            </a:endParaRPr>
          </a:p>
          <a:p>
            <a:pPr marL="608965" lvl="0" indent="-440055" algn="l" rtl="0">
              <a:lnSpc>
                <a:spcPct val="90000"/>
              </a:lnSpc>
              <a:spcBef>
                <a:spcPts val="0"/>
              </a:spcBef>
              <a:spcAft>
                <a:spcPts val="0"/>
              </a:spcAft>
              <a:buSzPts val="1600"/>
              <a:buFont typeface="Arial"/>
              <a:buChar char="•"/>
            </a:pPr>
            <a:r>
              <a:rPr lang="en-US" sz="2133">
                <a:latin typeface="Arial"/>
                <a:ea typeface="Arial"/>
                <a:cs typeface="Arial"/>
                <a:sym typeface="Arial"/>
              </a:rPr>
              <a:t>BAM file is the compressed binary version of a SAM file</a:t>
            </a:r>
            <a:endParaRPr sz="2133">
              <a:latin typeface="Arial"/>
              <a:ea typeface="Arial"/>
              <a:cs typeface="Arial"/>
            </a:endParaRPr>
          </a:p>
        </p:txBody>
      </p:sp>
      <p:pic>
        <p:nvPicPr>
          <p:cNvPr id="608" name="Google Shape;608;p28"/>
          <p:cNvPicPr preferRelativeResize="0"/>
          <p:nvPr/>
        </p:nvPicPr>
        <p:blipFill rotWithShape="1">
          <a:blip r:embed="rId3">
            <a:alphaModFix/>
          </a:blip>
          <a:srcRect/>
          <a:stretch/>
        </p:blipFill>
        <p:spPr>
          <a:xfrm>
            <a:off x="2178051" y="2734967"/>
            <a:ext cx="7835900" cy="2160700"/>
          </a:xfrm>
          <a:prstGeom prst="rect">
            <a:avLst/>
          </a:prstGeom>
          <a:noFill/>
          <a:ln>
            <a:noFill/>
          </a:ln>
        </p:spPr>
      </p:pic>
      <p:pic>
        <p:nvPicPr>
          <p:cNvPr id="609" name="Google Shape;609;p28"/>
          <p:cNvPicPr preferRelativeResize="0"/>
          <p:nvPr/>
        </p:nvPicPr>
        <p:blipFill rotWithShape="1">
          <a:blip r:embed="rId4">
            <a:alphaModFix/>
          </a:blip>
          <a:srcRect b="48704"/>
          <a:stretch/>
        </p:blipFill>
        <p:spPr>
          <a:xfrm>
            <a:off x="2172851" y="5051645"/>
            <a:ext cx="7835900" cy="1298367"/>
          </a:xfrm>
          <a:prstGeom prst="rect">
            <a:avLst/>
          </a:prstGeom>
          <a:noFill/>
          <a:ln>
            <a:noFill/>
          </a:ln>
        </p:spPr>
      </p:pic>
      <p:sp>
        <p:nvSpPr>
          <p:cNvPr id="610" name="Google Shape;610;p28"/>
          <p:cNvSpPr txBox="1"/>
          <p:nvPr/>
        </p:nvSpPr>
        <p:spPr>
          <a:xfrm>
            <a:off x="523300" y="2988333"/>
            <a:ext cx="1336000" cy="615513"/>
          </a:xfrm>
          <a:prstGeom prst="rect">
            <a:avLst/>
          </a:prstGeom>
          <a:noFill/>
          <a:ln>
            <a:noFill/>
          </a:ln>
        </p:spPr>
        <p:txBody>
          <a:bodyPr spcFirstLastPara="1" wrap="square" lIns="121900" tIns="121900" rIns="121900" bIns="121900" anchor="t" anchorCtr="0">
            <a:spAutoFit/>
          </a:bodyPr>
          <a:lstStyle/>
          <a:p>
            <a:pPr marL="0" marR="0" lvl="0" indent="0" algn="ctr" rtl="0">
              <a:spcBef>
                <a:spcPts val="0"/>
              </a:spcBef>
              <a:spcAft>
                <a:spcPts val="0"/>
              </a:spcAft>
              <a:buNone/>
            </a:pPr>
            <a:r>
              <a:rPr lang="en-US" sz="2400" b="1">
                <a:solidFill>
                  <a:schemeClr val="dk1"/>
                </a:solidFill>
                <a:latin typeface="Arial"/>
                <a:ea typeface="Arial"/>
                <a:cs typeface="Arial"/>
                <a:sym typeface="Arial"/>
              </a:rPr>
              <a:t>SAM</a:t>
            </a:r>
            <a:endParaRPr sz="2400" b="1">
              <a:solidFill>
                <a:schemeClr val="dk1"/>
              </a:solidFill>
              <a:latin typeface="Arial"/>
              <a:ea typeface="Arial"/>
              <a:cs typeface="Arial"/>
              <a:sym typeface="Arial"/>
            </a:endParaRPr>
          </a:p>
        </p:txBody>
      </p:sp>
      <p:sp>
        <p:nvSpPr>
          <p:cNvPr id="611" name="Google Shape;611;p28"/>
          <p:cNvSpPr txBox="1"/>
          <p:nvPr/>
        </p:nvSpPr>
        <p:spPr>
          <a:xfrm>
            <a:off x="523300" y="5174867"/>
            <a:ext cx="1336000" cy="615513"/>
          </a:xfrm>
          <a:prstGeom prst="rect">
            <a:avLst/>
          </a:prstGeom>
          <a:noFill/>
          <a:ln>
            <a:noFill/>
          </a:ln>
        </p:spPr>
        <p:txBody>
          <a:bodyPr spcFirstLastPara="1" wrap="square" lIns="121900" tIns="121900" rIns="121900" bIns="121900" anchor="t" anchorCtr="0">
            <a:spAutoFit/>
          </a:bodyPr>
          <a:lstStyle/>
          <a:p>
            <a:pPr marL="0" marR="0" lvl="0" indent="0" algn="ctr" rtl="0">
              <a:spcBef>
                <a:spcPts val="0"/>
              </a:spcBef>
              <a:spcAft>
                <a:spcPts val="0"/>
              </a:spcAft>
              <a:buNone/>
            </a:pPr>
            <a:r>
              <a:rPr lang="en-US" sz="2400" b="1">
                <a:solidFill>
                  <a:schemeClr val="dk1"/>
                </a:solidFill>
                <a:latin typeface="Arial"/>
                <a:ea typeface="Arial"/>
                <a:cs typeface="Arial"/>
                <a:sym typeface="Arial"/>
              </a:rPr>
              <a:t>BAM</a:t>
            </a:r>
            <a:endParaRPr sz="2400" b="1">
              <a:solidFill>
                <a:schemeClr val="dk1"/>
              </a:solidFill>
              <a:latin typeface="Arial"/>
              <a:ea typeface="Arial"/>
              <a:cs typeface="Arial"/>
              <a:sym typeface="Arial"/>
            </a:endParaRPr>
          </a:p>
        </p:txBody>
      </p:sp>
      <p:sp>
        <p:nvSpPr>
          <p:cNvPr id="612" name="Google Shape;612;p28"/>
          <p:cNvSpPr txBox="1"/>
          <p:nvPr/>
        </p:nvSpPr>
        <p:spPr>
          <a:xfrm>
            <a:off x="0" y="6547655"/>
            <a:ext cx="4114800" cy="36512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a:solidFill>
                  <a:srgbClr val="757070"/>
                </a:solidFill>
                <a:latin typeface="Calibri"/>
                <a:ea typeface="Calibri"/>
                <a:cs typeface="Calibri"/>
                <a:sym typeface="Calibri"/>
              </a:rPr>
              <a:t>BNFO 262 Winter 2026​</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616"/>
        <p:cNvGrpSpPr/>
        <p:nvPr/>
      </p:nvGrpSpPr>
      <p:grpSpPr>
        <a:xfrm>
          <a:off x="0" y="0"/>
          <a:ext cx="0" cy="0"/>
          <a:chOff x="0" y="0"/>
          <a:chExt cx="0" cy="0"/>
        </a:xfrm>
      </p:grpSpPr>
      <p:sp>
        <p:nvSpPr>
          <p:cNvPr id="617" name="Google Shape;617;p29"/>
          <p:cNvSpPr txBox="1">
            <a:spLocks noGrp="1"/>
          </p:cNvSpPr>
          <p:nvPr>
            <p:ph type="title"/>
          </p:nvPr>
        </p:nvSpPr>
        <p:spPr>
          <a:xfrm>
            <a:off x="415600" y="288567"/>
            <a:ext cx="11360800" cy="763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300"/>
              <a:buNone/>
            </a:pPr>
            <a:r>
              <a:rPr lang="en-US">
                <a:latin typeface="Arial"/>
                <a:ea typeface="Arial"/>
                <a:cs typeface="Arial"/>
                <a:sym typeface="Arial"/>
              </a:rPr>
              <a:t>SAM/BAM Files: What Does it all Mean?!</a:t>
            </a:r>
            <a:endParaRPr>
              <a:latin typeface="Arial"/>
              <a:ea typeface="Arial"/>
              <a:cs typeface="Arial"/>
              <a:sym typeface="Arial"/>
            </a:endParaRPr>
          </a:p>
        </p:txBody>
      </p:sp>
      <p:pic>
        <p:nvPicPr>
          <p:cNvPr id="618" name="Google Shape;618;p29"/>
          <p:cNvPicPr preferRelativeResize="0"/>
          <p:nvPr/>
        </p:nvPicPr>
        <p:blipFill rotWithShape="1">
          <a:blip r:embed="rId3">
            <a:alphaModFix/>
          </a:blip>
          <a:srcRect/>
          <a:stretch/>
        </p:blipFill>
        <p:spPr>
          <a:xfrm>
            <a:off x="415601" y="2188933"/>
            <a:ext cx="9908599" cy="2388200"/>
          </a:xfrm>
          <a:prstGeom prst="rect">
            <a:avLst/>
          </a:prstGeom>
          <a:noFill/>
          <a:ln>
            <a:noFill/>
          </a:ln>
        </p:spPr>
      </p:pic>
      <p:sp>
        <p:nvSpPr>
          <p:cNvPr id="619" name="Google Shape;619;p29"/>
          <p:cNvSpPr txBox="1"/>
          <p:nvPr/>
        </p:nvSpPr>
        <p:spPr>
          <a:xfrm>
            <a:off x="415600" y="4911667"/>
            <a:ext cx="9780800" cy="1216800"/>
          </a:xfrm>
          <a:prstGeom prst="rect">
            <a:avLst/>
          </a:prstGeom>
          <a:noFill/>
          <a:ln>
            <a:noFill/>
          </a:ln>
        </p:spPr>
        <p:txBody>
          <a:bodyPr spcFirstLastPara="1" wrap="square" lIns="121900" tIns="121900" rIns="121900" bIns="121900" anchor="t" anchorCtr="0">
            <a:noAutofit/>
          </a:bodyPr>
          <a:lstStyle/>
          <a:p>
            <a:r>
              <a:rPr lang="en-US" sz="2400" b="1">
                <a:solidFill>
                  <a:schemeClr val="dk1"/>
                </a:solidFill>
                <a:latin typeface="Arial"/>
                <a:ea typeface="Arial"/>
                <a:cs typeface="Arial"/>
                <a:sym typeface="Arial"/>
              </a:rPr>
              <a:t>Don’t memorize; documentation is your friend!</a:t>
            </a:r>
            <a:r>
              <a:rPr lang="en-US" sz="2400" b="1">
                <a:solidFill>
                  <a:schemeClr val="dk1"/>
                </a:solidFill>
              </a:rPr>
              <a:t> All 11 columns explained!</a:t>
            </a:r>
            <a:endParaRPr sz="2400" b="1">
              <a:solidFill>
                <a:schemeClr val="dk1"/>
              </a:solidFill>
              <a:latin typeface="Arial"/>
              <a:ea typeface="Arial"/>
              <a:cs typeface="Arial"/>
              <a:sym typeface="Arial"/>
            </a:endParaRPr>
          </a:p>
          <a:p>
            <a:pPr marL="0" marR="0" lvl="0" indent="0" algn="l" rtl="0">
              <a:spcBef>
                <a:spcPts val="0"/>
              </a:spcBef>
              <a:spcAft>
                <a:spcPts val="0"/>
              </a:spcAft>
              <a:buNone/>
            </a:pPr>
            <a:r>
              <a:rPr lang="en-US" sz="2400" err="1">
                <a:solidFill>
                  <a:schemeClr val="dk1"/>
                </a:solidFill>
                <a:latin typeface="Arial"/>
                <a:ea typeface="Arial"/>
                <a:cs typeface="Arial"/>
                <a:sym typeface="Arial"/>
              </a:rPr>
              <a:t>Samtools</a:t>
            </a:r>
            <a:r>
              <a:rPr lang="en-US" sz="2400">
                <a:solidFill>
                  <a:schemeClr val="dk1"/>
                </a:solidFill>
                <a:latin typeface="Arial"/>
                <a:ea typeface="Arial"/>
                <a:cs typeface="Arial"/>
                <a:sym typeface="Arial"/>
              </a:rPr>
              <a:t> file format docs: </a:t>
            </a:r>
            <a:r>
              <a:rPr lang="en-US" sz="2400" u="sng">
                <a:solidFill>
                  <a:schemeClr val="hlink"/>
                </a:solidFill>
                <a:latin typeface="Arial"/>
                <a:ea typeface="Arial"/>
                <a:cs typeface="Arial"/>
                <a:sym typeface="Arial"/>
                <a:hlinkClick r:id="rId4">
                  <a:extLst>
                    <a:ext uri="{A12FA001-AC4F-418D-AE19-62706E023703}">
                      <ahyp:hlinkClr xmlns:ahyp="http://schemas.microsoft.com/office/drawing/2018/hyperlinkcolor" val="tx"/>
                    </a:ext>
                  </a:extLst>
                </a:hlinkClick>
              </a:rPr>
              <a:t>http://samtools.github.io/hts-specs/</a:t>
            </a:r>
            <a:endParaRPr sz="2400">
              <a:solidFill>
                <a:schemeClr val="hlink"/>
              </a:solidFill>
              <a:latin typeface="Arial"/>
              <a:ea typeface="Arial"/>
              <a:cs typeface="Arial"/>
              <a:sym typeface="Arial"/>
            </a:endParaRPr>
          </a:p>
          <a:p>
            <a:pPr marL="0" marR="0" lvl="0" indent="0" algn="l" rtl="0">
              <a:spcBef>
                <a:spcPts val="0"/>
              </a:spcBef>
              <a:spcAft>
                <a:spcPts val="0"/>
              </a:spcAft>
              <a:buNone/>
            </a:pPr>
            <a:endParaRPr sz="2400">
              <a:solidFill>
                <a:schemeClr val="dk1"/>
              </a:solidFill>
              <a:latin typeface="Arial"/>
              <a:ea typeface="Arial"/>
              <a:cs typeface="Arial"/>
              <a:sym typeface="Arial"/>
            </a:endParaRPr>
          </a:p>
        </p:txBody>
      </p:sp>
      <p:cxnSp>
        <p:nvCxnSpPr>
          <p:cNvPr id="620" name="Google Shape;620;p29"/>
          <p:cNvCxnSpPr/>
          <p:nvPr/>
        </p:nvCxnSpPr>
        <p:spPr>
          <a:xfrm flipH="1">
            <a:off x="3301500" y="1721400"/>
            <a:ext cx="1143200" cy="854000"/>
          </a:xfrm>
          <a:prstGeom prst="straightConnector1">
            <a:avLst/>
          </a:prstGeom>
          <a:noFill/>
          <a:ln w="19050" cap="flat" cmpd="sng">
            <a:solidFill>
              <a:srgbClr val="000000"/>
            </a:solidFill>
            <a:prstDash val="solid"/>
            <a:round/>
            <a:headEnd type="none" w="sm" len="sm"/>
            <a:tailEnd type="triangle" w="med" len="med"/>
          </a:ln>
        </p:spPr>
      </p:cxnSp>
      <p:sp>
        <p:nvSpPr>
          <p:cNvPr id="621" name="Google Shape;621;p29"/>
          <p:cNvSpPr/>
          <p:nvPr/>
        </p:nvSpPr>
        <p:spPr>
          <a:xfrm>
            <a:off x="4449500" y="1723551"/>
            <a:ext cx="1840800" cy="403600"/>
          </a:xfrm>
          <a:prstGeom prst="rect">
            <a:avLst/>
          </a:prstGeom>
          <a:noFill/>
          <a:ln w="19050"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rtl="0">
              <a:spcBef>
                <a:spcPts val="0"/>
              </a:spcBef>
              <a:spcAft>
                <a:spcPts val="0"/>
              </a:spcAft>
              <a:buNone/>
            </a:pPr>
            <a:r>
              <a:rPr lang="en-US" sz="1600">
                <a:solidFill>
                  <a:schemeClr val="dk1"/>
                </a:solidFill>
                <a:latin typeface="Raleway"/>
                <a:ea typeface="Raleway"/>
                <a:cs typeface="Raleway"/>
                <a:sym typeface="Raleway"/>
              </a:rPr>
              <a:t>Header</a:t>
            </a:r>
            <a:endParaRPr sz="1600">
              <a:solidFill>
                <a:schemeClr val="dk1"/>
              </a:solidFill>
              <a:latin typeface="Raleway"/>
              <a:ea typeface="Raleway"/>
              <a:cs typeface="Raleway"/>
              <a:sym typeface="Raleway"/>
            </a:endParaRPr>
          </a:p>
        </p:txBody>
      </p:sp>
      <p:cxnSp>
        <p:nvCxnSpPr>
          <p:cNvPr id="622" name="Google Shape;622;p29"/>
          <p:cNvCxnSpPr/>
          <p:nvPr/>
        </p:nvCxnSpPr>
        <p:spPr>
          <a:xfrm>
            <a:off x="3029633" y="2423700"/>
            <a:ext cx="289200" cy="0"/>
          </a:xfrm>
          <a:prstGeom prst="straightConnector1">
            <a:avLst/>
          </a:prstGeom>
          <a:noFill/>
          <a:ln w="19050" cap="flat" cmpd="sng">
            <a:solidFill>
              <a:srgbClr val="000000"/>
            </a:solidFill>
            <a:prstDash val="solid"/>
            <a:round/>
            <a:headEnd type="none" w="sm" len="sm"/>
            <a:tailEnd type="none" w="sm" len="sm"/>
          </a:ln>
        </p:spPr>
      </p:cxnSp>
      <p:cxnSp>
        <p:nvCxnSpPr>
          <p:cNvPr id="623" name="Google Shape;623;p29"/>
          <p:cNvCxnSpPr/>
          <p:nvPr/>
        </p:nvCxnSpPr>
        <p:spPr>
          <a:xfrm>
            <a:off x="3318833" y="2423700"/>
            <a:ext cx="0" cy="302800"/>
          </a:xfrm>
          <a:prstGeom prst="straightConnector1">
            <a:avLst/>
          </a:prstGeom>
          <a:noFill/>
          <a:ln w="19050" cap="flat" cmpd="sng">
            <a:solidFill>
              <a:srgbClr val="000000"/>
            </a:solidFill>
            <a:prstDash val="solid"/>
            <a:round/>
            <a:headEnd type="none" w="sm" len="sm"/>
            <a:tailEnd type="none" w="sm" len="sm"/>
          </a:ln>
        </p:spPr>
      </p:cxnSp>
      <p:cxnSp>
        <p:nvCxnSpPr>
          <p:cNvPr id="624" name="Google Shape;624;p29"/>
          <p:cNvCxnSpPr/>
          <p:nvPr/>
        </p:nvCxnSpPr>
        <p:spPr>
          <a:xfrm>
            <a:off x="3029633" y="2726500"/>
            <a:ext cx="289200" cy="0"/>
          </a:xfrm>
          <a:prstGeom prst="straightConnector1">
            <a:avLst/>
          </a:prstGeom>
          <a:noFill/>
          <a:ln w="19050" cap="flat" cmpd="sng">
            <a:solidFill>
              <a:srgbClr val="000000"/>
            </a:solidFill>
            <a:prstDash val="solid"/>
            <a:round/>
            <a:headEnd type="none" w="sm" len="sm"/>
            <a:tailEnd type="none" w="sm" len="sm"/>
          </a:ln>
        </p:spPr>
      </p:cxnSp>
      <p:cxnSp>
        <p:nvCxnSpPr>
          <p:cNvPr id="625" name="Google Shape;625;p29"/>
          <p:cNvCxnSpPr/>
          <p:nvPr/>
        </p:nvCxnSpPr>
        <p:spPr>
          <a:xfrm flipH="1">
            <a:off x="735900" y="1993900"/>
            <a:ext cx="38800" cy="856800"/>
          </a:xfrm>
          <a:prstGeom prst="straightConnector1">
            <a:avLst/>
          </a:prstGeom>
          <a:noFill/>
          <a:ln w="19050" cap="flat" cmpd="sng">
            <a:solidFill>
              <a:srgbClr val="000000"/>
            </a:solidFill>
            <a:prstDash val="solid"/>
            <a:round/>
            <a:headEnd type="none" w="sm" len="sm"/>
            <a:tailEnd type="triangle" w="med" len="med"/>
          </a:ln>
        </p:spPr>
      </p:cxnSp>
      <p:sp>
        <p:nvSpPr>
          <p:cNvPr id="626" name="Google Shape;626;p29"/>
          <p:cNvSpPr/>
          <p:nvPr/>
        </p:nvSpPr>
        <p:spPr>
          <a:xfrm>
            <a:off x="563300" y="1593084"/>
            <a:ext cx="1840800" cy="403600"/>
          </a:xfrm>
          <a:prstGeom prst="rect">
            <a:avLst/>
          </a:prstGeom>
          <a:noFill/>
          <a:ln w="19050"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rtl="0">
              <a:spcBef>
                <a:spcPts val="0"/>
              </a:spcBef>
              <a:spcAft>
                <a:spcPts val="0"/>
              </a:spcAft>
              <a:buNone/>
            </a:pPr>
            <a:r>
              <a:rPr lang="en-US" sz="1600">
                <a:solidFill>
                  <a:schemeClr val="dk1"/>
                </a:solidFill>
                <a:latin typeface="Raleway"/>
                <a:ea typeface="Raleway"/>
                <a:cs typeface="Raleway"/>
                <a:sym typeface="Raleway"/>
              </a:rPr>
              <a:t>QNAME</a:t>
            </a:r>
            <a:endParaRPr sz="1600">
              <a:solidFill>
                <a:schemeClr val="dk1"/>
              </a:solidFill>
              <a:latin typeface="Raleway"/>
              <a:ea typeface="Raleway"/>
              <a:cs typeface="Raleway"/>
              <a:sym typeface="Raleway"/>
            </a:endParaRPr>
          </a:p>
        </p:txBody>
      </p:sp>
      <p:cxnSp>
        <p:nvCxnSpPr>
          <p:cNvPr id="627" name="Google Shape;627;p29"/>
          <p:cNvCxnSpPr/>
          <p:nvPr/>
        </p:nvCxnSpPr>
        <p:spPr>
          <a:xfrm flipH="1" flipV="1">
            <a:off x="1452009" y="3003474"/>
            <a:ext cx="1659491" cy="1809826"/>
          </a:xfrm>
          <a:prstGeom prst="straightConnector1">
            <a:avLst/>
          </a:prstGeom>
          <a:noFill/>
          <a:ln w="19050" cap="flat" cmpd="sng">
            <a:solidFill>
              <a:srgbClr val="000000"/>
            </a:solidFill>
            <a:prstDash val="solid"/>
            <a:round/>
            <a:headEnd type="none" w="sm" len="sm"/>
            <a:tailEnd type="triangle" w="med" len="med"/>
          </a:ln>
        </p:spPr>
      </p:cxnSp>
      <p:sp>
        <p:nvSpPr>
          <p:cNvPr id="628" name="Google Shape;628;p29"/>
          <p:cNvSpPr/>
          <p:nvPr/>
        </p:nvSpPr>
        <p:spPr>
          <a:xfrm>
            <a:off x="3111500" y="4638884"/>
            <a:ext cx="1840800" cy="403600"/>
          </a:xfrm>
          <a:prstGeom prst="rect">
            <a:avLst/>
          </a:prstGeom>
          <a:noFill/>
          <a:ln w="19050"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rtl="0">
              <a:spcBef>
                <a:spcPts val="0"/>
              </a:spcBef>
              <a:spcAft>
                <a:spcPts val="0"/>
              </a:spcAft>
              <a:buNone/>
            </a:pPr>
            <a:r>
              <a:rPr lang="en-US" sz="1600">
                <a:solidFill>
                  <a:schemeClr val="dk1"/>
                </a:solidFill>
                <a:latin typeface="Raleway"/>
                <a:ea typeface="Raleway"/>
                <a:cs typeface="Raleway"/>
                <a:sym typeface="Raleway"/>
              </a:rPr>
              <a:t>FLAG</a:t>
            </a:r>
            <a:endParaRPr sz="1600">
              <a:solidFill>
                <a:schemeClr val="dk1"/>
              </a:solidFill>
              <a:latin typeface="Raleway"/>
              <a:ea typeface="Raleway"/>
              <a:cs typeface="Raleway"/>
              <a:sym typeface="Raleway"/>
            </a:endParaRPr>
          </a:p>
        </p:txBody>
      </p:sp>
      <p:cxnSp>
        <p:nvCxnSpPr>
          <p:cNvPr id="629" name="Google Shape;629;p29"/>
          <p:cNvCxnSpPr/>
          <p:nvPr/>
        </p:nvCxnSpPr>
        <p:spPr>
          <a:xfrm flipH="1">
            <a:off x="3674100" y="2527300"/>
            <a:ext cx="3272800" cy="684800"/>
          </a:xfrm>
          <a:prstGeom prst="straightConnector1">
            <a:avLst/>
          </a:prstGeom>
          <a:noFill/>
          <a:ln w="19050" cap="flat" cmpd="sng">
            <a:solidFill>
              <a:srgbClr val="000000"/>
            </a:solidFill>
            <a:prstDash val="solid"/>
            <a:round/>
            <a:headEnd type="none" w="sm" len="sm"/>
            <a:tailEnd type="triangle" w="med" len="med"/>
          </a:ln>
        </p:spPr>
      </p:cxnSp>
      <p:sp>
        <p:nvSpPr>
          <p:cNvPr id="630" name="Google Shape;630;p29"/>
          <p:cNvSpPr/>
          <p:nvPr/>
        </p:nvSpPr>
        <p:spPr>
          <a:xfrm>
            <a:off x="6946900" y="2322884"/>
            <a:ext cx="1840800" cy="403600"/>
          </a:xfrm>
          <a:prstGeom prst="rect">
            <a:avLst/>
          </a:prstGeom>
          <a:noFill/>
          <a:ln w="19050"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rtl="0">
              <a:spcBef>
                <a:spcPts val="0"/>
              </a:spcBef>
              <a:spcAft>
                <a:spcPts val="0"/>
              </a:spcAft>
              <a:buNone/>
            </a:pPr>
            <a:r>
              <a:rPr lang="en-US" sz="1600">
                <a:solidFill>
                  <a:schemeClr val="dk1"/>
                </a:solidFill>
                <a:latin typeface="Raleway"/>
                <a:ea typeface="Raleway"/>
                <a:cs typeface="Raleway"/>
                <a:sym typeface="Raleway"/>
              </a:rPr>
              <a:t>CIGAR</a:t>
            </a:r>
            <a:endParaRPr sz="1600">
              <a:solidFill>
                <a:schemeClr val="dk1"/>
              </a:solidFill>
              <a:latin typeface="Raleway"/>
              <a:ea typeface="Raleway"/>
              <a:cs typeface="Raleway"/>
              <a:sym typeface="Raleway"/>
            </a:endParaRPr>
          </a:p>
        </p:txBody>
      </p:sp>
      <p:sp>
        <p:nvSpPr>
          <p:cNvPr id="631" name="Google Shape;631;p29"/>
          <p:cNvSpPr txBox="1"/>
          <p:nvPr/>
        </p:nvSpPr>
        <p:spPr>
          <a:xfrm>
            <a:off x="0" y="6547655"/>
            <a:ext cx="4114800" cy="36512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a:solidFill>
                  <a:srgbClr val="757070"/>
                </a:solidFill>
                <a:latin typeface="Calibri"/>
                <a:ea typeface="Calibri"/>
                <a:cs typeface="Calibri"/>
                <a:sym typeface="Calibri"/>
              </a:rPr>
              <a:t>BNFO 262 Winter 2026​</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20"/>
                                        </p:tgtEl>
                                        <p:attrNameLst>
                                          <p:attrName>style.visibility</p:attrName>
                                        </p:attrNameLst>
                                      </p:cBhvr>
                                      <p:to>
                                        <p:strVal val="visible"/>
                                      </p:to>
                                    </p:set>
                                    <p:animEffect transition="in" filter="fade">
                                      <p:cBhvr>
                                        <p:cTn id="7" dur="1000"/>
                                        <p:tgtEl>
                                          <p:spTgt spid="620"/>
                                        </p:tgtEl>
                                      </p:cBhvr>
                                    </p:animEffect>
                                  </p:childTnLst>
                                </p:cTn>
                              </p:par>
                              <p:par>
                                <p:cTn id="8" presetID="10" presetClass="entr" presetSubtype="0" fill="hold" nodeType="withEffect">
                                  <p:stCondLst>
                                    <p:cond delay="0"/>
                                  </p:stCondLst>
                                  <p:childTnLst>
                                    <p:set>
                                      <p:cBhvr>
                                        <p:cTn id="9" dur="1" fill="hold">
                                          <p:stCondLst>
                                            <p:cond delay="0"/>
                                          </p:stCondLst>
                                        </p:cTn>
                                        <p:tgtEl>
                                          <p:spTgt spid="621"/>
                                        </p:tgtEl>
                                        <p:attrNameLst>
                                          <p:attrName>style.visibility</p:attrName>
                                        </p:attrNameLst>
                                      </p:cBhvr>
                                      <p:to>
                                        <p:strVal val="visible"/>
                                      </p:to>
                                    </p:set>
                                    <p:animEffect transition="in" filter="fade">
                                      <p:cBhvr>
                                        <p:cTn id="10" dur="1000"/>
                                        <p:tgtEl>
                                          <p:spTgt spid="621"/>
                                        </p:tgtEl>
                                      </p:cBhvr>
                                    </p:animEffect>
                                  </p:childTnLst>
                                </p:cTn>
                              </p:par>
                              <p:par>
                                <p:cTn id="11" presetID="10" presetClass="entr" presetSubtype="0" fill="hold" nodeType="withEffect">
                                  <p:stCondLst>
                                    <p:cond delay="0"/>
                                  </p:stCondLst>
                                  <p:childTnLst>
                                    <p:set>
                                      <p:cBhvr>
                                        <p:cTn id="12" dur="1" fill="hold">
                                          <p:stCondLst>
                                            <p:cond delay="0"/>
                                          </p:stCondLst>
                                        </p:cTn>
                                        <p:tgtEl>
                                          <p:spTgt spid="622"/>
                                        </p:tgtEl>
                                        <p:attrNameLst>
                                          <p:attrName>style.visibility</p:attrName>
                                        </p:attrNameLst>
                                      </p:cBhvr>
                                      <p:to>
                                        <p:strVal val="visible"/>
                                      </p:to>
                                    </p:set>
                                    <p:animEffect transition="in" filter="fade">
                                      <p:cBhvr>
                                        <p:cTn id="13" dur="1000"/>
                                        <p:tgtEl>
                                          <p:spTgt spid="622"/>
                                        </p:tgtEl>
                                      </p:cBhvr>
                                    </p:animEffect>
                                  </p:childTnLst>
                                </p:cTn>
                              </p:par>
                              <p:par>
                                <p:cTn id="14" presetID="10" presetClass="entr" presetSubtype="0" fill="hold" nodeType="withEffect">
                                  <p:stCondLst>
                                    <p:cond delay="0"/>
                                  </p:stCondLst>
                                  <p:childTnLst>
                                    <p:set>
                                      <p:cBhvr>
                                        <p:cTn id="15" dur="1" fill="hold">
                                          <p:stCondLst>
                                            <p:cond delay="0"/>
                                          </p:stCondLst>
                                        </p:cTn>
                                        <p:tgtEl>
                                          <p:spTgt spid="623"/>
                                        </p:tgtEl>
                                        <p:attrNameLst>
                                          <p:attrName>style.visibility</p:attrName>
                                        </p:attrNameLst>
                                      </p:cBhvr>
                                      <p:to>
                                        <p:strVal val="visible"/>
                                      </p:to>
                                    </p:set>
                                    <p:animEffect transition="in" filter="fade">
                                      <p:cBhvr>
                                        <p:cTn id="16" dur="1000"/>
                                        <p:tgtEl>
                                          <p:spTgt spid="623"/>
                                        </p:tgtEl>
                                      </p:cBhvr>
                                    </p:animEffect>
                                  </p:childTnLst>
                                </p:cTn>
                              </p:par>
                              <p:par>
                                <p:cTn id="17" presetID="10" presetClass="entr" presetSubtype="0" fill="hold" nodeType="withEffect">
                                  <p:stCondLst>
                                    <p:cond delay="0"/>
                                  </p:stCondLst>
                                  <p:childTnLst>
                                    <p:set>
                                      <p:cBhvr>
                                        <p:cTn id="18" dur="1" fill="hold">
                                          <p:stCondLst>
                                            <p:cond delay="0"/>
                                          </p:stCondLst>
                                        </p:cTn>
                                        <p:tgtEl>
                                          <p:spTgt spid="624"/>
                                        </p:tgtEl>
                                        <p:attrNameLst>
                                          <p:attrName>style.visibility</p:attrName>
                                        </p:attrNameLst>
                                      </p:cBhvr>
                                      <p:to>
                                        <p:strVal val="visible"/>
                                      </p:to>
                                    </p:set>
                                    <p:animEffect transition="in" filter="fade">
                                      <p:cBhvr>
                                        <p:cTn id="19" dur="1000"/>
                                        <p:tgtEl>
                                          <p:spTgt spid="624"/>
                                        </p:tgtEl>
                                      </p:cBhvr>
                                    </p:animEffect>
                                  </p:childTnLst>
                                </p:cTn>
                              </p:par>
                              <p:par>
                                <p:cTn id="20" presetID="10" presetClass="entr" presetSubtype="0" fill="hold" nodeType="withEffect">
                                  <p:stCondLst>
                                    <p:cond delay="0"/>
                                  </p:stCondLst>
                                  <p:childTnLst>
                                    <p:set>
                                      <p:cBhvr>
                                        <p:cTn id="21" dur="1" fill="hold">
                                          <p:stCondLst>
                                            <p:cond delay="0"/>
                                          </p:stCondLst>
                                        </p:cTn>
                                        <p:tgtEl>
                                          <p:spTgt spid="625"/>
                                        </p:tgtEl>
                                        <p:attrNameLst>
                                          <p:attrName>style.visibility</p:attrName>
                                        </p:attrNameLst>
                                      </p:cBhvr>
                                      <p:to>
                                        <p:strVal val="visible"/>
                                      </p:to>
                                    </p:set>
                                    <p:animEffect transition="in" filter="fade">
                                      <p:cBhvr>
                                        <p:cTn id="22" dur="1000"/>
                                        <p:tgtEl>
                                          <p:spTgt spid="625"/>
                                        </p:tgtEl>
                                      </p:cBhvr>
                                    </p:animEffect>
                                  </p:childTnLst>
                                </p:cTn>
                              </p:par>
                              <p:par>
                                <p:cTn id="23" presetID="10" presetClass="entr" presetSubtype="0" fill="hold" nodeType="withEffect">
                                  <p:stCondLst>
                                    <p:cond delay="0"/>
                                  </p:stCondLst>
                                  <p:childTnLst>
                                    <p:set>
                                      <p:cBhvr>
                                        <p:cTn id="24" dur="1" fill="hold">
                                          <p:stCondLst>
                                            <p:cond delay="0"/>
                                          </p:stCondLst>
                                        </p:cTn>
                                        <p:tgtEl>
                                          <p:spTgt spid="626"/>
                                        </p:tgtEl>
                                        <p:attrNameLst>
                                          <p:attrName>style.visibility</p:attrName>
                                        </p:attrNameLst>
                                      </p:cBhvr>
                                      <p:to>
                                        <p:strVal val="visible"/>
                                      </p:to>
                                    </p:set>
                                    <p:animEffect transition="in" filter="fade">
                                      <p:cBhvr>
                                        <p:cTn id="25" dur="1000"/>
                                        <p:tgtEl>
                                          <p:spTgt spid="626"/>
                                        </p:tgtEl>
                                      </p:cBhvr>
                                    </p:animEffect>
                                  </p:childTnLst>
                                </p:cTn>
                              </p:par>
                              <p:par>
                                <p:cTn id="26" presetID="10" presetClass="entr" presetSubtype="0" fill="hold" nodeType="withEffect">
                                  <p:stCondLst>
                                    <p:cond delay="0"/>
                                  </p:stCondLst>
                                  <p:childTnLst>
                                    <p:set>
                                      <p:cBhvr>
                                        <p:cTn id="27" dur="1" fill="hold">
                                          <p:stCondLst>
                                            <p:cond delay="0"/>
                                          </p:stCondLst>
                                        </p:cTn>
                                        <p:tgtEl>
                                          <p:spTgt spid="627"/>
                                        </p:tgtEl>
                                        <p:attrNameLst>
                                          <p:attrName>style.visibility</p:attrName>
                                        </p:attrNameLst>
                                      </p:cBhvr>
                                      <p:to>
                                        <p:strVal val="visible"/>
                                      </p:to>
                                    </p:set>
                                    <p:animEffect transition="in" filter="fade">
                                      <p:cBhvr>
                                        <p:cTn id="28" dur="1000"/>
                                        <p:tgtEl>
                                          <p:spTgt spid="627"/>
                                        </p:tgtEl>
                                      </p:cBhvr>
                                    </p:animEffect>
                                  </p:childTnLst>
                                </p:cTn>
                              </p:par>
                              <p:par>
                                <p:cTn id="29" presetID="10" presetClass="entr" presetSubtype="0" fill="hold" nodeType="withEffect">
                                  <p:stCondLst>
                                    <p:cond delay="0"/>
                                  </p:stCondLst>
                                  <p:childTnLst>
                                    <p:set>
                                      <p:cBhvr>
                                        <p:cTn id="30" dur="1" fill="hold">
                                          <p:stCondLst>
                                            <p:cond delay="0"/>
                                          </p:stCondLst>
                                        </p:cTn>
                                        <p:tgtEl>
                                          <p:spTgt spid="628"/>
                                        </p:tgtEl>
                                        <p:attrNameLst>
                                          <p:attrName>style.visibility</p:attrName>
                                        </p:attrNameLst>
                                      </p:cBhvr>
                                      <p:to>
                                        <p:strVal val="visible"/>
                                      </p:to>
                                    </p:set>
                                    <p:animEffect transition="in" filter="fade">
                                      <p:cBhvr>
                                        <p:cTn id="31" dur="1000"/>
                                        <p:tgtEl>
                                          <p:spTgt spid="628"/>
                                        </p:tgtEl>
                                      </p:cBhvr>
                                    </p:animEffect>
                                  </p:childTnLst>
                                </p:cTn>
                              </p:par>
                              <p:par>
                                <p:cTn id="32" presetID="10" presetClass="entr" presetSubtype="0" fill="hold" nodeType="withEffect">
                                  <p:stCondLst>
                                    <p:cond delay="0"/>
                                  </p:stCondLst>
                                  <p:childTnLst>
                                    <p:set>
                                      <p:cBhvr>
                                        <p:cTn id="33" dur="1" fill="hold">
                                          <p:stCondLst>
                                            <p:cond delay="0"/>
                                          </p:stCondLst>
                                        </p:cTn>
                                        <p:tgtEl>
                                          <p:spTgt spid="629"/>
                                        </p:tgtEl>
                                        <p:attrNameLst>
                                          <p:attrName>style.visibility</p:attrName>
                                        </p:attrNameLst>
                                      </p:cBhvr>
                                      <p:to>
                                        <p:strVal val="visible"/>
                                      </p:to>
                                    </p:set>
                                    <p:animEffect transition="in" filter="fade">
                                      <p:cBhvr>
                                        <p:cTn id="34" dur="1000"/>
                                        <p:tgtEl>
                                          <p:spTgt spid="629"/>
                                        </p:tgtEl>
                                      </p:cBhvr>
                                    </p:animEffect>
                                  </p:childTnLst>
                                </p:cTn>
                              </p:par>
                              <p:par>
                                <p:cTn id="35" presetID="10" presetClass="entr" presetSubtype="0" fill="hold" nodeType="withEffect">
                                  <p:stCondLst>
                                    <p:cond delay="0"/>
                                  </p:stCondLst>
                                  <p:childTnLst>
                                    <p:set>
                                      <p:cBhvr>
                                        <p:cTn id="36" dur="1" fill="hold">
                                          <p:stCondLst>
                                            <p:cond delay="0"/>
                                          </p:stCondLst>
                                        </p:cTn>
                                        <p:tgtEl>
                                          <p:spTgt spid="630"/>
                                        </p:tgtEl>
                                        <p:attrNameLst>
                                          <p:attrName>style.visibility</p:attrName>
                                        </p:attrNameLst>
                                      </p:cBhvr>
                                      <p:to>
                                        <p:strVal val="visible"/>
                                      </p:to>
                                    </p:set>
                                    <p:animEffect transition="in" filter="fade">
                                      <p:cBhvr>
                                        <p:cTn id="37" dur="1000"/>
                                        <p:tgtEl>
                                          <p:spTgt spid="6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635"/>
        <p:cNvGrpSpPr/>
        <p:nvPr/>
      </p:nvGrpSpPr>
      <p:grpSpPr>
        <a:xfrm>
          <a:off x="0" y="0"/>
          <a:ext cx="0" cy="0"/>
          <a:chOff x="0" y="0"/>
          <a:chExt cx="0" cy="0"/>
        </a:xfrm>
      </p:grpSpPr>
      <p:pic>
        <p:nvPicPr>
          <p:cNvPr id="636" name="Google Shape;636;p30"/>
          <p:cNvPicPr preferRelativeResize="0"/>
          <p:nvPr/>
        </p:nvPicPr>
        <p:blipFill rotWithShape="1">
          <a:blip r:embed="rId3">
            <a:alphaModFix/>
          </a:blip>
          <a:srcRect/>
          <a:stretch/>
        </p:blipFill>
        <p:spPr>
          <a:xfrm>
            <a:off x="525652" y="1095931"/>
            <a:ext cx="4953000" cy="4102100"/>
          </a:xfrm>
          <a:prstGeom prst="rect">
            <a:avLst/>
          </a:prstGeom>
          <a:noFill/>
          <a:ln>
            <a:noFill/>
          </a:ln>
        </p:spPr>
      </p:pic>
      <p:sp>
        <p:nvSpPr>
          <p:cNvPr id="637" name="Google Shape;637;p30"/>
          <p:cNvSpPr txBox="1"/>
          <p:nvPr/>
        </p:nvSpPr>
        <p:spPr>
          <a:xfrm>
            <a:off x="1686140" y="5851411"/>
            <a:ext cx="8826400" cy="400400"/>
          </a:xfrm>
          <a:prstGeom prst="rect">
            <a:avLst/>
          </a:prstGeom>
          <a:noFill/>
          <a:ln>
            <a:noFill/>
          </a:ln>
        </p:spPr>
        <p:txBody>
          <a:bodyPr spcFirstLastPara="1" wrap="square" lIns="91425" tIns="45700" rIns="91425" bIns="45700" anchor="t" anchorCtr="0">
            <a:noAutofit/>
          </a:bodyPr>
          <a:lstStyle/>
          <a:p>
            <a:pPr marL="457189" marR="0" lvl="0" indent="0" algn="l" rtl="0">
              <a:spcBef>
                <a:spcPts val="0"/>
              </a:spcBef>
              <a:spcAft>
                <a:spcPts val="0"/>
              </a:spcAft>
              <a:buNone/>
            </a:pPr>
            <a:endParaRPr sz="2000">
              <a:solidFill>
                <a:schemeClr val="dk1"/>
              </a:solidFill>
              <a:latin typeface="Calibri"/>
              <a:ea typeface="Calibri"/>
              <a:cs typeface="Calibri"/>
              <a:sym typeface="Calibri"/>
            </a:endParaRPr>
          </a:p>
        </p:txBody>
      </p:sp>
      <p:sp>
        <p:nvSpPr>
          <p:cNvPr id="638" name="Google Shape;638;p30"/>
          <p:cNvSpPr txBox="1">
            <a:spLocks noGrp="1"/>
          </p:cNvSpPr>
          <p:nvPr>
            <p:ph type="title"/>
          </p:nvPr>
        </p:nvSpPr>
        <p:spPr>
          <a:xfrm>
            <a:off x="415600" y="288567"/>
            <a:ext cx="11360800" cy="763600"/>
          </a:xfrm>
          <a:prstGeom prst="rect">
            <a:avLst/>
          </a:prstGeom>
          <a:noFill/>
          <a:ln>
            <a:noFill/>
          </a:ln>
        </p:spPr>
        <p:txBody>
          <a:bodyPr spcFirstLastPara="1" wrap="square" lIns="121900" tIns="121900" rIns="121900" bIns="121900" anchor="t" anchorCtr="0">
            <a:noAutofit/>
          </a:bodyPr>
          <a:lstStyle/>
          <a:p>
            <a:pPr marL="0" lvl="0" indent="0" algn="l" rtl="0">
              <a:lnSpc>
                <a:spcPct val="90000"/>
              </a:lnSpc>
              <a:spcBef>
                <a:spcPts val="0"/>
              </a:spcBef>
              <a:spcAft>
                <a:spcPts val="0"/>
              </a:spcAft>
              <a:buClr>
                <a:schemeClr val="dk1"/>
              </a:buClr>
              <a:buSzPts val="990"/>
              <a:buFont typeface="Arial"/>
              <a:buNone/>
            </a:pPr>
            <a:r>
              <a:rPr lang="en-US" sz="3093">
                <a:latin typeface="Arial"/>
                <a:ea typeface="Arial"/>
                <a:cs typeface="Arial"/>
                <a:sym typeface="Arial"/>
              </a:rPr>
              <a:t>SAM/BAM file – Getting Information about a Specific Read</a:t>
            </a:r>
            <a:endParaRPr sz="3093">
              <a:latin typeface="Arial"/>
              <a:ea typeface="Arial"/>
              <a:cs typeface="Arial"/>
              <a:sym typeface="Arial"/>
            </a:endParaRPr>
          </a:p>
          <a:p>
            <a:pPr marL="0" lvl="0" indent="0" algn="l" rtl="0">
              <a:lnSpc>
                <a:spcPct val="90000"/>
              </a:lnSpc>
              <a:spcBef>
                <a:spcPts val="0"/>
              </a:spcBef>
              <a:spcAft>
                <a:spcPts val="0"/>
              </a:spcAft>
              <a:buClr>
                <a:schemeClr val="dk1"/>
              </a:buClr>
              <a:buSzPts val="990"/>
              <a:buFont typeface="Calibri"/>
              <a:buNone/>
            </a:pPr>
            <a:endParaRPr sz="3359">
              <a:latin typeface="Arial"/>
              <a:ea typeface="Arial"/>
              <a:cs typeface="Arial"/>
              <a:sym typeface="Arial"/>
            </a:endParaRPr>
          </a:p>
        </p:txBody>
      </p:sp>
      <p:sp>
        <p:nvSpPr>
          <p:cNvPr id="639" name="Google Shape;639;p30"/>
          <p:cNvSpPr txBox="1"/>
          <p:nvPr/>
        </p:nvSpPr>
        <p:spPr>
          <a:xfrm>
            <a:off x="6071533" y="2358052"/>
            <a:ext cx="6004000" cy="861734"/>
          </a:xfrm>
          <a:prstGeom prst="rect">
            <a:avLst/>
          </a:prstGeom>
          <a:noFill/>
          <a:ln>
            <a:noFill/>
          </a:ln>
        </p:spPr>
        <p:txBody>
          <a:bodyPr spcFirstLastPara="1" wrap="square" lIns="121900" tIns="121900" rIns="121900" bIns="121900" anchor="t" anchorCtr="0">
            <a:spAutoFit/>
          </a:bodyPr>
          <a:lstStyle/>
          <a:p>
            <a:pPr marL="0" marR="0" lvl="0" indent="0" algn="l" rtl="0">
              <a:spcBef>
                <a:spcPts val="0"/>
              </a:spcBef>
              <a:spcAft>
                <a:spcPts val="0"/>
              </a:spcAft>
              <a:buNone/>
            </a:pPr>
            <a:r>
              <a:rPr lang="en-US" sz="2000" u="sng">
                <a:solidFill>
                  <a:schemeClr val="hlink"/>
                </a:solidFill>
                <a:latin typeface="Arial"/>
                <a:ea typeface="Arial"/>
                <a:cs typeface="Arial"/>
                <a:sym typeface="Arial"/>
                <a:hlinkClick r:id="rId4"/>
              </a:rPr>
              <a:t>https://broadinstitute.github.io/picard/explain-flags.html</a:t>
            </a:r>
            <a:r>
              <a:rPr lang="en-US" sz="2000">
                <a:solidFill>
                  <a:schemeClr val="dk1"/>
                </a:solidFill>
                <a:latin typeface="Arial"/>
                <a:ea typeface="Arial"/>
                <a:cs typeface="Arial"/>
                <a:sym typeface="Arial"/>
              </a:rPr>
              <a:t> </a:t>
            </a:r>
            <a:endParaRPr sz="2000">
              <a:solidFill>
                <a:schemeClr val="dk1"/>
              </a:solidFill>
              <a:latin typeface="Arial"/>
              <a:ea typeface="Arial"/>
              <a:cs typeface="Arial"/>
              <a:sym typeface="Arial"/>
            </a:endParaRPr>
          </a:p>
        </p:txBody>
      </p:sp>
      <p:sp>
        <p:nvSpPr>
          <p:cNvPr id="640" name="Google Shape;640;p30"/>
          <p:cNvSpPr txBox="1"/>
          <p:nvPr/>
        </p:nvSpPr>
        <p:spPr>
          <a:xfrm>
            <a:off x="5701233" y="2041318"/>
            <a:ext cx="5816800" cy="553957"/>
          </a:xfrm>
          <a:prstGeom prst="rect">
            <a:avLst/>
          </a:prstGeom>
          <a:noFill/>
          <a:ln>
            <a:noFill/>
          </a:ln>
        </p:spPr>
        <p:txBody>
          <a:bodyPr spcFirstLastPara="1" wrap="square" lIns="121900" tIns="121900" rIns="121900" bIns="121900" anchor="t" anchorCtr="0">
            <a:spAutoFit/>
          </a:bodyPr>
          <a:lstStyle/>
          <a:p>
            <a:pPr marL="0" marR="0" lvl="0" indent="0" algn="l" rtl="0">
              <a:spcBef>
                <a:spcPts val="0"/>
              </a:spcBef>
              <a:spcAft>
                <a:spcPts val="0"/>
              </a:spcAft>
              <a:buNone/>
            </a:pPr>
            <a:r>
              <a:rPr lang="en-US" sz="2000">
                <a:solidFill>
                  <a:schemeClr val="dk1"/>
                </a:solidFill>
                <a:latin typeface="Arial"/>
                <a:ea typeface="Arial"/>
                <a:cs typeface="Arial"/>
                <a:sym typeface="Arial"/>
              </a:rPr>
              <a:t>1) What does this flag number mean?</a:t>
            </a:r>
            <a:endParaRPr sz="2000">
              <a:solidFill>
                <a:schemeClr val="dk1"/>
              </a:solidFill>
              <a:latin typeface="Arial"/>
              <a:ea typeface="Arial"/>
              <a:cs typeface="Arial"/>
              <a:sym typeface="Arial"/>
            </a:endParaRPr>
          </a:p>
        </p:txBody>
      </p:sp>
      <p:sp>
        <p:nvSpPr>
          <p:cNvPr id="641" name="Google Shape;641;p30"/>
          <p:cNvSpPr txBox="1"/>
          <p:nvPr/>
        </p:nvSpPr>
        <p:spPr>
          <a:xfrm>
            <a:off x="5706432" y="3086101"/>
            <a:ext cx="6485567" cy="553957"/>
          </a:xfrm>
          <a:prstGeom prst="rect">
            <a:avLst/>
          </a:prstGeom>
          <a:noFill/>
          <a:ln>
            <a:noFill/>
          </a:ln>
        </p:spPr>
        <p:txBody>
          <a:bodyPr spcFirstLastPara="1" wrap="square" lIns="121900" tIns="121900" rIns="121900" bIns="121900" anchor="t" anchorCtr="0">
            <a:spAutoFit/>
          </a:bodyPr>
          <a:lstStyle/>
          <a:p>
            <a:pPr marL="0" marR="0" lvl="0" indent="0" algn="l" rtl="0">
              <a:spcBef>
                <a:spcPts val="0"/>
              </a:spcBef>
              <a:spcAft>
                <a:spcPts val="0"/>
              </a:spcAft>
              <a:buNone/>
            </a:pPr>
            <a:r>
              <a:rPr lang="en-US" sz="2000">
                <a:solidFill>
                  <a:schemeClr val="dk1"/>
                </a:solidFill>
                <a:latin typeface="Arial"/>
                <a:ea typeface="Arial"/>
                <a:cs typeface="Arial"/>
                <a:sym typeface="Arial"/>
              </a:rPr>
              <a:t>2) How many bases in the read were aligned?</a:t>
            </a:r>
            <a:endParaRPr sz="2000">
              <a:solidFill>
                <a:schemeClr val="dk1"/>
              </a:solidFill>
              <a:latin typeface="Arial"/>
              <a:ea typeface="Arial"/>
              <a:cs typeface="Arial"/>
              <a:sym typeface="Arial"/>
            </a:endParaRPr>
          </a:p>
        </p:txBody>
      </p:sp>
      <p:pic>
        <p:nvPicPr>
          <p:cNvPr id="642" name="Google Shape;642;p30"/>
          <p:cNvPicPr preferRelativeResize="0"/>
          <p:nvPr/>
        </p:nvPicPr>
        <p:blipFill rotWithShape="1">
          <a:blip r:embed="rId5">
            <a:alphaModFix/>
          </a:blip>
          <a:srcRect/>
          <a:stretch/>
        </p:blipFill>
        <p:spPr>
          <a:xfrm>
            <a:off x="5766734" y="3552396"/>
            <a:ext cx="5428865" cy="1696533"/>
          </a:xfrm>
          <a:prstGeom prst="rect">
            <a:avLst/>
          </a:prstGeom>
          <a:noFill/>
          <a:ln>
            <a:noFill/>
          </a:ln>
        </p:spPr>
      </p:pic>
      <p:sp>
        <p:nvSpPr>
          <p:cNvPr id="643" name="Google Shape;643;p30"/>
          <p:cNvSpPr txBox="1"/>
          <p:nvPr/>
        </p:nvSpPr>
        <p:spPr>
          <a:xfrm>
            <a:off x="5701233" y="1210034"/>
            <a:ext cx="6210800" cy="861734"/>
          </a:xfrm>
          <a:prstGeom prst="rect">
            <a:avLst/>
          </a:prstGeom>
          <a:noFill/>
          <a:ln>
            <a:noFill/>
          </a:ln>
        </p:spPr>
        <p:txBody>
          <a:bodyPr spcFirstLastPara="1" wrap="square" lIns="121900" tIns="121900" rIns="121900" bIns="121900" anchor="t" anchorCtr="0">
            <a:spAutoFit/>
          </a:bodyPr>
          <a:lstStyle/>
          <a:p>
            <a:pPr marL="0" marR="0" lvl="0" indent="0" algn="l" rtl="0">
              <a:spcBef>
                <a:spcPts val="0"/>
              </a:spcBef>
              <a:spcAft>
                <a:spcPts val="0"/>
              </a:spcAft>
              <a:buNone/>
            </a:pPr>
            <a:r>
              <a:rPr lang="en-US" sz="2000" b="1">
                <a:solidFill>
                  <a:schemeClr val="dk1"/>
                </a:solidFill>
                <a:latin typeface="Arial"/>
                <a:ea typeface="Arial"/>
                <a:cs typeface="Arial"/>
                <a:sym typeface="Arial"/>
              </a:rPr>
              <a:t>Examples of questions you might ask about a read:</a:t>
            </a:r>
            <a:endParaRPr sz="2000" b="1">
              <a:solidFill>
                <a:schemeClr val="dk1"/>
              </a:solidFill>
              <a:latin typeface="Arial"/>
              <a:ea typeface="Arial"/>
              <a:cs typeface="Arial"/>
              <a:sym typeface="Arial"/>
            </a:endParaRPr>
          </a:p>
        </p:txBody>
      </p:sp>
      <p:sp>
        <p:nvSpPr>
          <p:cNvPr id="644" name="Google Shape;644;p30"/>
          <p:cNvSpPr txBox="1"/>
          <p:nvPr/>
        </p:nvSpPr>
        <p:spPr>
          <a:xfrm>
            <a:off x="426900" y="5659901"/>
            <a:ext cx="11016800" cy="615513"/>
          </a:xfrm>
          <a:prstGeom prst="rect">
            <a:avLst/>
          </a:prstGeom>
          <a:noFill/>
          <a:ln>
            <a:noFill/>
          </a:ln>
        </p:spPr>
        <p:txBody>
          <a:bodyPr spcFirstLastPara="1" wrap="square" lIns="121900" tIns="121900" rIns="121900" bIns="121900" anchor="t" anchorCtr="0">
            <a:spAutoFit/>
          </a:bodyPr>
          <a:lstStyle/>
          <a:p>
            <a:pPr marL="0" marR="0" lvl="0" indent="0" algn="l" rtl="0">
              <a:spcBef>
                <a:spcPts val="0"/>
              </a:spcBef>
              <a:spcAft>
                <a:spcPts val="0"/>
              </a:spcAft>
              <a:buNone/>
            </a:pPr>
            <a:r>
              <a:rPr lang="en-US" sz="2400">
                <a:solidFill>
                  <a:schemeClr val="dk1"/>
                </a:solidFill>
                <a:latin typeface="Arial"/>
                <a:ea typeface="Arial"/>
                <a:cs typeface="Arial"/>
                <a:sym typeface="Arial"/>
              </a:rPr>
              <a:t>*** Remember that you need to use samtools to view a BAM file</a:t>
            </a:r>
            <a:endParaRPr sz="2400">
              <a:solidFill>
                <a:schemeClr val="dk1"/>
              </a:solidFill>
              <a:latin typeface="Arial"/>
              <a:ea typeface="Arial"/>
              <a:cs typeface="Arial"/>
              <a:sym typeface="Arial"/>
            </a:endParaRPr>
          </a:p>
        </p:txBody>
      </p:sp>
      <p:sp>
        <p:nvSpPr>
          <p:cNvPr id="645" name="Google Shape;645;p30"/>
          <p:cNvSpPr txBox="1"/>
          <p:nvPr/>
        </p:nvSpPr>
        <p:spPr>
          <a:xfrm>
            <a:off x="0" y="6547655"/>
            <a:ext cx="4114800" cy="36512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a:solidFill>
                  <a:srgbClr val="757070"/>
                </a:solidFill>
                <a:latin typeface="Calibri"/>
                <a:ea typeface="Calibri"/>
                <a:cs typeface="Calibri"/>
                <a:sym typeface="Calibri"/>
              </a:rPr>
              <a:t>BNFO 262 Winter 2026​</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39"/>
                                        </p:tgtEl>
                                        <p:attrNameLst>
                                          <p:attrName>style.visibility</p:attrName>
                                        </p:attrNameLst>
                                      </p:cBhvr>
                                      <p:to>
                                        <p:strVal val="visible"/>
                                      </p:to>
                                    </p:set>
                                    <p:animEffect transition="in" filter="fade">
                                      <p:cBhvr>
                                        <p:cTn id="7" dur="1000"/>
                                        <p:tgtEl>
                                          <p:spTgt spid="639"/>
                                        </p:tgtEl>
                                      </p:cBhvr>
                                    </p:animEffect>
                                  </p:childTnLst>
                                </p:cTn>
                              </p:par>
                              <p:par>
                                <p:cTn id="8" presetID="10" presetClass="entr" presetSubtype="0" fill="hold" nodeType="withEffect">
                                  <p:stCondLst>
                                    <p:cond delay="0"/>
                                  </p:stCondLst>
                                  <p:childTnLst>
                                    <p:set>
                                      <p:cBhvr>
                                        <p:cTn id="9" dur="1" fill="hold">
                                          <p:stCondLst>
                                            <p:cond delay="0"/>
                                          </p:stCondLst>
                                        </p:cTn>
                                        <p:tgtEl>
                                          <p:spTgt spid="640"/>
                                        </p:tgtEl>
                                        <p:attrNameLst>
                                          <p:attrName>style.visibility</p:attrName>
                                        </p:attrNameLst>
                                      </p:cBhvr>
                                      <p:to>
                                        <p:strVal val="visible"/>
                                      </p:to>
                                    </p:set>
                                    <p:animEffect transition="in" filter="fade">
                                      <p:cBhvr>
                                        <p:cTn id="10" dur="1000"/>
                                        <p:tgtEl>
                                          <p:spTgt spid="640"/>
                                        </p:tgtEl>
                                      </p:cBhvr>
                                    </p:animEffect>
                                  </p:childTnLst>
                                </p:cTn>
                              </p:par>
                              <p:par>
                                <p:cTn id="11" presetID="10" presetClass="entr" presetSubtype="0" fill="hold" nodeType="withEffect">
                                  <p:stCondLst>
                                    <p:cond delay="0"/>
                                  </p:stCondLst>
                                  <p:childTnLst>
                                    <p:set>
                                      <p:cBhvr>
                                        <p:cTn id="12" dur="1" fill="hold">
                                          <p:stCondLst>
                                            <p:cond delay="0"/>
                                          </p:stCondLst>
                                        </p:cTn>
                                        <p:tgtEl>
                                          <p:spTgt spid="641"/>
                                        </p:tgtEl>
                                        <p:attrNameLst>
                                          <p:attrName>style.visibility</p:attrName>
                                        </p:attrNameLst>
                                      </p:cBhvr>
                                      <p:to>
                                        <p:strVal val="visible"/>
                                      </p:to>
                                    </p:set>
                                    <p:animEffect transition="in" filter="fade">
                                      <p:cBhvr>
                                        <p:cTn id="13" dur="1000"/>
                                        <p:tgtEl>
                                          <p:spTgt spid="641"/>
                                        </p:tgtEl>
                                      </p:cBhvr>
                                    </p:animEffect>
                                  </p:childTnLst>
                                </p:cTn>
                              </p:par>
                              <p:par>
                                <p:cTn id="14" presetID="10" presetClass="entr" presetSubtype="0" fill="hold" nodeType="withEffect">
                                  <p:stCondLst>
                                    <p:cond delay="0"/>
                                  </p:stCondLst>
                                  <p:childTnLst>
                                    <p:set>
                                      <p:cBhvr>
                                        <p:cTn id="15" dur="1" fill="hold">
                                          <p:stCondLst>
                                            <p:cond delay="0"/>
                                          </p:stCondLst>
                                        </p:cTn>
                                        <p:tgtEl>
                                          <p:spTgt spid="643"/>
                                        </p:tgtEl>
                                        <p:attrNameLst>
                                          <p:attrName>style.visibility</p:attrName>
                                        </p:attrNameLst>
                                      </p:cBhvr>
                                      <p:to>
                                        <p:strVal val="visible"/>
                                      </p:to>
                                    </p:set>
                                    <p:animEffect transition="in" filter="fade">
                                      <p:cBhvr>
                                        <p:cTn id="16" dur="1000"/>
                                        <p:tgtEl>
                                          <p:spTgt spid="643"/>
                                        </p:tgtEl>
                                      </p:cBhvr>
                                    </p:animEffect>
                                  </p:childTnLst>
                                </p:cTn>
                              </p:par>
                              <p:par>
                                <p:cTn id="17" presetID="10" presetClass="entr" presetSubtype="0" fill="hold" nodeType="withEffect">
                                  <p:stCondLst>
                                    <p:cond delay="0"/>
                                  </p:stCondLst>
                                  <p:childTnLst>
                                    <p:set>
                                      <p:cBhvr>
                                        <p:cTn id="18" dur="1" fill="hold">
                                          <p:stCondLst>
                                            <p:cond delay="0"/>
                                          </p:stCondLst>
                                        </p:cTn>
                                        <p:tgtEl>
                                          <p:spTgt spid="642"/>
                                        </p:tgtEl>
                                        <p:attrNameLst>
                                          <p:attrName>style.visibility</p:attrName>
                                        </p:attrNameLst>
                                      </p:cBhvr>
                                      <p:to>
                                        <p:strVal val="visible"/>
                                      </p:to>
                                    </p:set>
                                    <p:animEffect transition="in" filter="fade">
                                      <p:cBhvr>
                                        <p:cTn id="19" dur="1000"/>
                                        <p:tgtEl>
                                          <p:spTgt spid="6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649"/>
        <p:cNvGrpSpPr/>
        <p:nvPr/>
      </p:nvGrpSpPr>
      <p:grpSpPr>
        <a:xfrm>
          <a:off x="0" y="0"/>
          <a:ext cx="0" cy="0"/>
          <a:chOff x="0" y="0"/>
          <a:chExt cx="0" cy="0"/>
        </a:xfrm>
      </p:grpSpPr>
      <p:sp>
        <p:nvSpPr>
          <p:cNvPr id="650" name="Google Shape;650;p31"/>
          <p:cNvSpPr txBox="1">
            <a:spLocks noGrp="1"/>
          </p:cNvSpPr>
          <p:nvPr>
            <p:ph type="title"/>
          </p:nvPr>
        </p:nvSpPr>
        <p:spPr>
          <a:xfrm>
            <a:off x="415600" y="288567"/>
            <a:ext cx="11360800" cy="7636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90000"/>
              </a:lnSpc>
              <a:spcBef>
                <a:spcPts val="0"/>
              </a:spcBef>
              <a:spcAft>
                <a:spcPts val="0"/>
              </a:spcAft>
              <a:buClr>
                <a:schemeClr val="dk1"/>
              </a:buClr>
              <a:buSzPct val="70707"/>
              <a:buFont typeface="Roboto"/>
              <a:buNone/>
            </a:pPr>
            <a:r>
              <a:rPr lang="en-US"/>
              <a:t>CIGAR Score </a:t>
            </a:r>
            <a:endParaRPr/>
          </a:p>
        </p:txBody>
      </p:sp>
      <p:sp>
        <p:nvSpPr>
          <p:cNvPr id="651" name="Google Shape;651;p31"/>
          <p:cNvSpPr txBox="1">
            <a:spLocks noGrp="1"/>
          </p:cNvSpPr>
          <p:nvPr>
            <p:ph type="body" idx="1"/>
          </p:nvPr>
        </p:nvSpPr>
        <p:spPr>
          <a:xfrm>
            <a:off x="415600" y="1231833"/>
            <a:ext cx="11360800" cy="4986000"/>
          </a:xfrm>
          <a:prstGeom prst="rect">
            <a:avLst/>
          </a:prstGeom>
          <a:noFill/>
          <a:ln>
            <a:noFill/>
          </a:ln>
        </p:spPr>
        <p:txBody>
          <a:bodyPr spcFirstLastPara="1" wrap="square" lIns="91425" tIns="91425" rIns="91425" bIns="91425" anchor="t" anchorCtr="0">
            <a:normAutofit lnSpcReduction="10000"/>
          </a:bodyPr>
          <a:lstStyle/>
          <a:p>
            <a:pPr marL="609600" lvl="0" indent="-457200" algn="l" rtl="0">
              <a:lnSpc>
                <a:spcPct val="90000"/>
              </a:lnSpc>
              <a:spcBef>
                <a:spcPts val="0"/>
              </a:spcBef>
              <a:spcAft>
                <a:spcPts val="0"/>
              </a:spcAft>
              <a:buClr>
                <a:srgbClr val="000000"/>
              </a:buClr>
              <a:buSzPts val="1800"/>
              <a:buFont typeface="Arial"/>
              <a:buChar char="•"/>
            </a:pPr>
            <a:r>
              <a:rPr lang="en-US"/>
              <a:t>Compact Idiosyncratic Gapped Alignment Report </a:t>
            </a:r>
            <a:r>
              <a:rPr lang="en-US">
                <a:solidFill>
                  <a:schemeClr val="dk1"/>
                </a:solidFill>
              </a:rPr>
              <a:t>string is how the SAM/BAM format represents spliced alignments</a:t>
            </a:r>
            <a:endParaRPr lang="en-US"/>
          </a:p>
          <a:p>
            <a:pPr marL="608965" lvl="0" indent="-342265" algn="l" rtl="0">
              <a:lnSpc>
                <a:spcPct val="90000"/>
              </a:lnSpc>
              <a:spcBef>
                <a:spcPts val="0"/>
              </a:spcBef>
              <a:spcAft>
                <a:spcPts val="0"/>
              </a:spcAft>
              <a:buClr>
                <a:srgbClr val="000000"/>
              </a:buClr>
              <a:buSzPts val="1800"/>
              <a:buFont typeface="Helvetica Neue"/>
              <a:buNone/>
            </a:pPr>
            <a:endParaRPr>
              <a:solidFill>
                <a:schemeClr val="dk1"/>
              </a:solidFill>
            </a:endParaRPr>
          </a:p>
          <a:p>
            <a:pPr marL="608965" lvl="0" indent="-342265" algn="l" rtl="0">
              <a:lnSpc>
                <a:spcPct val="90000"/>
              </a:lnSpc>
              <a:spcBef>
                <a:spcPts val="0"/>
              </a:spcBef>
              <a:spcAft>
                <a:spcPts val="0"/>
              </a:spcAft>
              <a:buClr>
                <a:srgbClr val="000000"/>
              </a:buClr>
              <a:buSzPts val="1800"/>
              <a:buFont typeface="Helvetica Neue"/>
              <a:buNone/>
            </a:pPr>
            <a:endParaRPr>
              <a:solidFill>
                <a:schemeClr val="dk1"/>
              </a:solidFill>
            </a:endParaRPr>
          </a:p>
          <a:p>
            <a:pPr marL="608965" lvl="0" indent="-342265" algn="l" rtl="0">
              <a:lnSpc>
                <a:spcPct val="90000"/>
              </a:lnSpc>
              <a:spcBef>
                <a:spcPts val="0"/>
              </a:spcBef>
              <a:spcAft>
                <a:spcPts val="0"/>
              </a:spcAft>
              <a:buClr>
                <a:srgbClr val="000000"/>
              </a:buClr>
              <a:buSzPts val="1800"/>
              <a:buFont typeface="Helvetica Neue"/>
              <a:buNone/>
            </a:pPr>
            <a:endParaRPr>
              <a:solidFill>
                <a:schemeClr val="dk1"/>
              </a:solidFill>
            </a:endParaRPr>
          </a:p>
          <a:p>
            <a:pPr marL="608965" lvl="0" indent="-342265" algn="l" rtl="0">
              <a:lnSpc>
                <a:spcPct val="90000"/>
              </a:lnSpc>
              <a:spcBef>
                <a:spcPts val="0"/>
              </a:spcBef>
              <a:spcAft>
                <a:spcPts val="0"/>
              </a:spcAft>
              <a:buClr>
                <a:srgbClr val="000000"/>
              </a:buClr>
              <a:buSzPts val="1800"/>
              <a:buFont typeface="Helvetica Neue"/>
              <a:buNone/>
            </a:pPr>
            <a:endParaRPr>
              <a:solidFill>
                <a:schemeClr val="dk1"/>
              </a:solidFill>
            </a:endParaRPr>
          </a:p>
          <a:p>
            <a:pPr marL="608965" lvl="0" indent="-342265" algn="l" rtl="0">
              <a:lnSpc>
                <a:spcPct val="90000"/>
              </a:lnSpc>
              <a:spcBef>
                <a:spcPts val="0"/>
              </a:spcBef>
              <a:spcAft>
                <a:spcPts val="0"/>
              </a:spcAft>
              <a:buClr>
                <a:srgbClr val="000000"/>
              </a:buClr>
              <a:buSzPts val="1800"/>
              <a:buFont typeface="Helvetica Neue"/>
              <a:buNone/>
            </a:pPr>
            <a:endParaRPr>
              <a:solidFill>
                <a:schemeClr val="dk1"/>
              </a:solidFill>
            </a:endParaRPr>
          </a:p>
          <a:p>
            <a:pPr marL="608965" lvl="0" indent="-342265" algn="l" rtl="0">
              <a:lnSpc>
                <a:spcPct val="90000"/>
              </a:lnSpc>
              <a:spcBef>
                <a:spcPts val="0"/>
              </a:spcBef>
              <a:spcAft>
                <a:spcPts val="0"/>
              </a:spcAft>
              <a:buClr>
                <a:srgbClr val="000000"/>
              </a:buClr>
              <a:buSzPts val="1800"/>
              <a:buFont typeface="Helvetica Neue"/>
              <a:buNone/>
            </a:pPr>
            <a:endParaRPr>
              <a:solidFill>
                <a:schemeClr val="dk1"/>
              </a:solidFill>
            </a:endParaRPr>
          </a:p>
          <a:p>
            <a:pPr marL="608965" lvl="0" indent="-342265" algn="l" rtl="0">
              <a:lnSpc>
                <a:spcPct val="90000"/>
              </a:lnSpc>
              <a:spcBef>
                <a:spcPts val="0"/>
              </a:spcBef>
              <a:spcAft>
                <a:spcPts val="0"/>
              </a:spcAft>
              <a:buClr>
                <a:srgbClr val="000000"/>
              </a:buClr>
              <a:buSzPts val="1800"/>
              <a:buFont typeface="Helvetica Neue"/>
              <a:buNone/>
            </a:pPr>
            <a:endParaRPr>
              <a:solidFill>
                <a:schemeClr val="dk1"/>
              </a:solidFill>
            </a:endParaRPr>
          </a:p>
          <a:p>
            <a:pPr marL="608965" lvl="0" indent="-342265" algn="l" rtl="0">
              <a:lnSpc>
                <a:spcPct val="90000"/>
              </a:lnSpc>
              <a:spcBef>
                <a:spcPts val="0"/>
              </a:spcBef>
              <a:spcAft>
                <a:spcPts val="0"/>
              </a:spcAft>
              <a:buClr>
                <a:srgbClr val="000000"/>
              </a:buClr>
              <a:buSzPts val="1800"/>
              <a:buFont typeface="Helvetica Neue"/>
              <a:buNone/>
            </a:pPr>
            <a:endParaRPr>
              <a:solidFill>
                <a:schemeClr val="dk1"/>
              </a:solidFill>
            </a:endParaRPr>
          </a:p>
          <a:p>
            <a:pPr marL="608965" lvl="0" indent="-342265" algn="l" rtl="0">
              <a:lnSpc>
                <a:spcPct val="90000"/>
              </a:lnSpc>
              <a:spcBef>
                <a:spcPts val="0"/>
              </a:spcBef>
              <a:spcAft>
                <a:spcPts val="0"/>
              </a:spcAft>
              <a:buClr>
                <a:srgbClr val="000000"/>
              </a:buClr>
              <a:buSzPts val="1800"/>
              <a:buFont typeface="Helvetica Neue"/>
              <a:buNone/>
            </a:pPr>
            <a:endParaRPr>
              <a:solidFill>
                <a:schemeClr val="dk1"/>
              </a:solidFill>
            </a:endParaRPr>
          </a:p>
          <a:p>
            <a:pPr marL="608965" lvl="0" indent="-342265" algn="l" rtl="0">
              <a:lnSpc>
                <a:spcPct val="90000"/>
              </a:lnSpc>
              <a:spcBef>
                <a:spcPts val="0"/>
              </a:spcBef>
              <a:spcAft>
                <a:spcPts val="0"/>
              </a:spcAft>
              <a:buClr>
                <a:srgbClr val="000000"/>
              </a:buClr>
              <a:buSzPts val="1800"/>
              <a:buFont typeface="Helvetica Neue"/>
              <a:buNone/>
            </a:pPr>
            <a:endParaRPr>
              <a:solidFill>
                <a:schemeClr val="dk1"/>
              </a:solidFill>
            </a:endParaRPr>
          </a:p>
          <a:p>
            <a:pPr marL="608965" lvl="0" indent="-456565" algn="l" rtl="0">
              <a:lnSpc>
                <a:spcPct val="90000"/>
              </a:lnSpc>
              <a:spcBef>
                <a:spcPts val="0"/>
              </a:spcBef>
              <a:spcAft>
                <a:spcPts val="0"/>
              </a:spcAft>
              <a:buClr>
                <a:srgbClr val="000000"/>
              </a:buClr>
              <a:buSzPts val="1800"/>
              <a:buFont typeface="Arial"/>
              <a:buChar char="•"/>
            </a:pPr>
            <a:r>
              <a:rPr lang="en-US"/>
              <a:t>The shown alignment will give position=2 (0-based) and CIGAR=3M2I3M</a:t>
            </a:r>
            <a:endParaRPr>
              <a:solidFill>
                <a:schemeClr val="dk1"/>
              </a:solidFill>
            </a:endParaRPr>
          </a:p>
          <a:p>
            <a:pPr marL="608965" lvl="0" indent="-342265" algn="l" rtl="0">
              <a:lnSpc>
                <a:spcPct val="90000"/>
              </a:lnSpc>
              <a:spcBef>
                <a:spcPts val="0"/>
              </a:spcBef>
              <a:spcAft>
                <a:spcPts val="0"/>
              </a:spcAft>
              <a:buClr>
                <a:srgbClr val="000000"/>
              </a:buClr>
              <a:buSzPts val="1800"/>
              <a:buFont typeface="Helvetica Neue"/>
              <a:buNone/>
            </a:pPr>
            <a:endParaRPr>
              <a:solidFill>
                <a:schemeClr val="dk1"/>
              </a:solidFill>
            </a:endParaRPr>
          </a:p>
          <a:p>
            <a:pPr marL="608965" lvl="0" indent="-342265" algn="l" rtl="0">
              <a:lnSpc>
                <a:spcPct val="90000"/>
              </a:lnSpc>
              <a:spcBef>
                <a:spcPts val="0"/>
              </a:spcBef>
              <a:spcAft>
                <a:spcPts val="0"/>
              </a:spcAft>
              <a:buClr>
                <a:srgbClr val="000000"/>
              </a:buClr>
              <a:buSzPts val="1800"/>
              <a:buFont typeface="Helvetica Neue"/>
              <a:buNone/>
            </a:pPr>
            <a:endParaRPr/>
          </a:p>
        </p:txBody>
      </p:sp>
      <p:pic>
        <p:nvPicPr>
          <p:cNvPr id="652" name="Google Shape;652;p31"/>
          <p:cNvPicPr preferRelativeResize="0"/>
          <p:nvPr/>
        </p:nvPicPr>
        <p:blipFill rotWithShape="1">
          <a:blip r:embed="rId3">
            <a:alphaModFix/>
          </a:blip>
          <a:srcRect/>
          <a:stretch/>
        </p:blipFill>
        <p:spPr>
          <a:xfrm>
            <a:off x="1751308" y="2393337"/>
            <a:ext cx="8425566" cy="1284194"/>
          </a:xfrm>
          <a:prstGeom prst="rect">
            <a:avLst/>
          </a:prstGeom>
          <a:noFill/>
          <a:ln>
            <a:noFill/>
          </a:ln>
        </p:spPr>
      </p:pic>
      <p:pic>
        <p:nvPicPr>
          <p:cNvPr id="653" name="Google Shape;653;p31"/>
          <p:cNvPicPr preferRelativeResize="0"/>
          <p:nvPr/>
        </p:nvPicPr>
        <p:blipFill rotWithShape="1">
          <a:blip r:embed="rId4">
            <a:alphaModFix/>
          </a:blip>
          <a:srcRect/>
          <a:stretch/>
        </p:blipFill>
        <p:spPr>
          <a:xfrm>
            <a:off x="1751308" y="4093717"/>
            <a:ext cx="2930007" cy="976669"/>
          </a:xfrm>
          <a:prstGeom prst="rect">
            <a:avLst/>
          </a:prstGeom>
          <a:noFill/>
          <a:ln>
            <a:noFill/>
          </a:ln>
        </p:spPr>
      </p:pic>
      <p:cxnSp>
        <p:nvCxnSpPr>
          <p:cNvPr id="654" name="Google Shape;654;p31"/>
          <p:cNvCxnSpPr/>
          <p:nvPr/>
        </p:nvCxnSpPr>
        <p:spPr>
          <a:xfrm rot="10800000">
            <a:off x="2386013" y="4927512"/>
            <a:ext cx="0" cy="371475"/>
          </a:xfrm>
          <a:prstGeom prst="straightConnector1">
            <a:avLst/>
          </a:prstGeom>
          <a:noFill/>
          <a:ln w="9525" cap="flat" cmpd="sng">
            <a:solidFill>
              <a:srgbClr val="FF0000"/>
            </a:solidFill>
            <a:prstDash val="solid"/>
            <a:miter lim="800000"/>
            <a:headEnd type="none" w="sm" len="sm"/>
            <a:tailEnd type="triangle" w="med" len="med"/>
          </a:ln>
        </p:spPr>
      </p:cxnSp>
      <p:cxnSp>
        <p:nvCxnSpPr>
          <p:cNvPr id="655" name="Google Shape;655;p31"/>
          <p:cNvCxnSpPr/>
          <p:nvPr/>
        </p:nvCxnSpPr>
        <p:spPr>
          <a:xfrm rot="10800000">
            <a:off x="2618623" y="4927512"/>
            <a:ext cx="0" cy="371475"/>
          </a:xfrm>
          <a:prstGeom prst="straightConnector1">
            <a:avLst/>
          </a:prstGeom>
          <a:noFill/>
          <a:ln w="9525" cap="flat" cmpd="sng">
            <a:solidFill>
              <a:srgbClr val="FF0000"/>
            </a:solidFill>
            <a:prstDash val="solid"/>
            <a:miter lim="800000"/>
            <a:headEnd type="none" w="sm" len="sm"/>
            <a:tailEnd type="triangle" w="med" len="med"/>
          </a:ln>
        </p:spPr>
      </p:cxnSp>
      <p:cxnSp>
        <p:nvCxnSpPr>
          <p:cNvPr id="656" name="Google Shape;656;p31"/>
          <p:cNvCxnSpPr/>
          <p:nvPr/>
        </p:nvCxnSpPr>
        <p:spPr>
          <a:xfrm rot="10800000">
            <a:off x="2987592" y="4927512"/>
            <a:ext cx="0" cy="371475"/>
          </a:xfrm>
          <a:prstGeom prst="straightConnector1">
            <a:avLst/>
          </a:prstGeom>
          <a:noFill/>
          <a:ln w="9525" cap="flat" cmpd="sng">
            <a:solidFill>
              <a:srgbClr val="FF0000"/>
            </a:solidFill>
            <a:prstDash val="solid"/>
            <a:miter lim="800000"/>
            <a:headEnd type="none" w="sm" len="sm"/>
            <a:tailEnd type="triangle" w="med" len="med"/>
          </a:ln>
        </p:spPr>
      </p:cxnSp>
      <p:sp>
        <p:nvSpPr>
          <p:cNvPr id="657" name="Google Shape;657;p31"/>
          <p:cNvSpPr txBox="1"/>
          <p:nvPr/>
        </p:nvSpPr>
        <p:spPr>
          <a:xfrm>
            <a:off x="0" y="6547655"/>
            <a:ext cx="4114800" cy="36512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a:solidFill>
                  <a:srgbClr val="757070"/>
                </a:solidFill>
                <a:latin typeface="Calibri"/>
                <a:ea typeface="Arial"/>
                <a:cs typeface="Arial"/>
                <a:sym typeface="Arial"/>
              </a:rPr>
              <a:t>BNFO 262 Winter 2026​</a:t>
            </a:r>
            <a:endParaRPr>
              <a:latin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5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5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5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grpSp>
        <p:nvGrpSpPr>
          <p:cNvPr id="137" name="Google Shape;137;p4"/>
          <p:cNvGrpSpPr/>
          <p:nvPr/>
        </p:nvGrpSpPr>
        <p:grpSpPr>
          <a:xfrm>
            <a:off x="2263266" y="1207114"/>
            <a:ext cx="7874574" cy="5302082"/>
            <a:chOff x="2263266" y="1207114"/>
            <a:chExt cx="7874574" cy="5302082"/>
          </a:xfrm>
        </p:grpSpPr>
        <p:pic>
          <p:nvPicPr>
            <p:cNvPr id="138" name="Google Shape;138;p4"/>
            <p:cNvPicPr preferRelativeResize="0"/>
            <p:nvPr/>
          </p:nvPicPr>
          <p:blipFill rotWithShape="1">
            <a:blip r:embed="rId3">
              <a:alphaModFix/>
            </a:blip>
            <a:srcRect/>
            <a:stretch/>
          </p:blipFill>
          <p:spPr>
            <a:xfrm>
              <a:off x="2263266" y="1207114"/>
              <a:ext cx="7874574" cy="5302082"/>
            </a:xfrm>
            <a:prstGeom prst="rect">
              <a:avLst/>
            </a:prstGeom>
            <a:noFill/>
            <a:ln>
              <a:noFill/>
            </a:ln>
          </p:spPr>
        </p:pic>
        <p:sp>
          <p:nvSpPr>
            <p:cNvPr id="139" name="Google Shape;139;p4"/>
            <p:cNvSpPr/>
            <p:nvPr/>
          </p:nvSpPr>
          <p:spPr>
            <a:xfrm>
              <a:off x="7279759" y="3858155"/>
              <a:ext cx="2393630" cy="1098856"/>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0" name="Google Shape;140;p4"/>
            <p:cNvSpPr/>
            <p:nvPr/>
          </p:nvSpPr>
          <p:spPr>
            <a:xfrm>
              <a:off x="7279759" y="4539026"/>
              <a:ext cx="257763" cy="94999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
        <p:nvSpPr>
          <p:cNvPr id="142" name="Google Shape;142;p4"/>
          <p:cNvSpPr txBox="1">
            <a:spLocks noGrp="1"/>
          </p:cNvSpPr>
          <p:nvPr>
            <p:ph type="title"/>
          </p:nvPr>
        </p:nvSpPr>
        <p:spPr>
          <a:xfrm>
            <a:off x="838200" y="365126"/>
            <a:ext cx="10515600" cy="85980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600"/>
              <a:buFont typeface="Arial"/>
              <a:buNone/>
            </a:pPr>
            <a:r>
              <a:rPr lang="en-US" sz="3600">
                <a:latin typeface="Arial"/>
                <a:cs typeface="Arial"/>
                <a:sym typeface="Arial"/>
              </a:rPr>
              <a:t>RNA-seq</a:t>
            </a:r>
            <a:endParaRPr/>
          </a:p>
        </p:txBody>
      </p:sp>
      <p:sp>
        <p:nvSpPr>
          <p:cNvPr id="143" name="Google Shape;143;p4"/>
          <p:cNvSpPr/>
          <p:nvPr/>
        </p:nvSpPr>
        <p:spPr>
          <a:xfrm>
            <a:off x="2348327" y="1271045"/>
            <a:ext cx="2563916" cy="5200564"/>
          </a:xfrm>
          <a:prstGeom prst="rect">
            <a:avLst/>
          </a:prstGeom>
          <a:noFill/>
          <a:ln w="3175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44" name="Google Shape;144;p4"/>
          <p:cNvPicPr preferRelativeResize="0"/>
          <p:nvPr/>
        </p:nvPicPr>
        <p:blipFill rotWithShape="1">
          <a:blip r:embed="rId4">
            <a:alphaModFix/>
          </a:blip>
          <a:srcRect/>
          <a:stretch/>
        </p:blipFill>
        <p:spPr>
          <a:xfrm>
            <a:off x="7533236" y="1835403"/>
            <a:ext cx="1886676" cy="371359"/>
          </a:xfrm>
          <a:prstGeom prst="rect">
            <a:avLst/>
          </a:prstGeom>
          <a:noFill/>
          <a:ln>
            <a:noFill/>
          </a:ln>
        </p:spPr>
      </p:pic>
      <p:pic>
        <p:nvPicPr>
          <p:cNvPr id="145" name="Google Shape;145;p4"/>
          <p:cNvPicPr preferRelativeResize="0"/>
          <p:nvPr/>
        </p:nvPicPr>
        <p:blipFill rotWithShape="1">
          <a:blip r:embed="rId5">
            <a:alphaModFix/>
          </a:blip>
          <a:srcRect/>
          <a:stretch/>
        </p:blipFill>
        <p:spPr>
          <a:xfrm>
            <a:off x="7551021" y="2627740"/>
            <a:ext cx="1256297" cy="371359"/>
          </a:xfrm>
          <a:prstGeom prst="rect">
            <a:avLst/>
          </a:prstGeom>
          <a:noFill/>
          <a:ln>
            <a:noFill/>
          </a:ln>
        </p:spPr>
      </p:pic>
      <p:pic>
        <p:nvPicPr>
          <p:cNvPr id="146" name="Google Shape;146;p4"/>
          <p:cNvPicPr preferRelativeResize="0"/>
          <p:nvPr/>
        </p:nvPicPr>
        <p:blipFill rotWithShape="1">
          <a:blip r:embed="rId6">
            <a:alphaModFix/>
          </a:blip>
          <a:srcRect/>
          <a:stretch/>
        </p:blipFill>
        <p:spPr>
          <a:xfrm>
            <a:off x="7591992" y="4373759"/>
            <a:ext cx="1102830" cy="411504"/>
          </a:xfrm>
          <a:prstGeom prst="rect">
            <a:avLst/>
          </a:prstGeom>
          <a:noFill/>
          <a:ln>
            <a:noFill/>
          </a:ln>
        </p:spPr>
      </p:pic>
      <p:pic>
        <p:nvPicPr>
          <p:cNvPr id="147" name="Google Shape;147;p4"/>
          <p:cNvPicPr preferRelativeResize="0"/>
          <p:nvPr/>
        </p:nvPicPr>
        <p:blipFill rotWithShape="1">
          <a:blip r:embed="rId7">
            <a:alphaModFix/>
          </a:blip>
          <a:srcRect/>
          <a:stretch/>
        </p:blipFill>
        <p:spPr>
          <a:xfrm>
            <a:off x="344224" y="1989720"/>
            <a:ext cx="1574818" cy="1009379"/>
          </a:xfrm>
          <a:prstGeom prst="rect">
            <a:avLst/>
          </a:prstGeom>
          <a:noFill/>
          <a:ln>
            <a:noFill/>
          </a:ln>
        </p:spPr>
      </p:pic>
      <p:pic>
        <p:nvPicPr>
          <p:cNvPr id="148" name="Google Shape;148;p4"/>
          <p:cNvPicPr preferRelativeResize="0"/>
          <p:nvPr/>
        </p:nvPicPr>
        <p:blipFill rotWithShape="1">
          <a:blip r:embed="rId8">
            <a:alphaModFix/>
          </a:blip>
          <a:srcRect/>
          <a:stretch/>
        </p:blipFill>
        <p:spPr>
          <a:xfrm>
            <a:off x="274979" y="3226903"/>
            <a:ext cx="1779181" cy="1263997"/>
          </a:xfrm>
          <a:prstGeom prst="rect">
            <a:avLst/>
          </a:prstGeom>
          <a:noFill/>
          <a:ln>
            <a:noFill/>
          </a:ln>
        </p:spPr>
      </p:pic>
      <p:pic>
        <p:nvPicPr>
          <p:cNvPr id="149" name="Google Shape;149;p4"/>
          <p:cNvPicPr preferRelativeResize="0"/>
          <p:nvPr/>
        </p:nvPicPr>
        <p:blipFill rotWithShape="1">
          <a:blip r:embed="rId9">
            <a:alphaModFix/>
          </a:blip>
          <a:srcRect/>
          <a:stretch/>
        </p:blipFill>
        <p:spPr>
          <a:xfrm>
            <a:off x="418037" y="4620126"/>
            <a:ext cx="1477728" cy="1379621"/>
          </a:xfrm>
          <a:prstGeom prst="rect">
            <a:avLst/>
          </a:prstGeom>
          <a:noFill/>
          <a:ln>
            <a:noFill/>
          </a:ln>
        </p:spPr>
      </p:pic>
      <p:sp>
        <p:nvSpPr>
          <p:cNvPr id="150" name="Google Shape;150;p4"/>
          <p:cNvSpPr txBox="1"/>
          <p:nvPr/>
        </p:nvSpPr>
        <p:spPr>
          <a:xfrm>
            <a:off x="2695805" y="5706230"/>
            <a:ext cx="1812758" cy="64633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a:solidFill>
                  <a:srgbClr val="002060"/>
                </a:solidFill>
                <a:latin typeface="Arial"/>
                <a:ea typeface="Arial"/>
                <a:cs typeface="Arial"/>
                <a:sym typeface="Arial"/>
              </a:rPr>
              <a:t>Whole transcriptome</a:t>
            </a:r>
            <a:endParaRPr/>
          </a:p>
        </p:txBody>
      </p:sp>
      <p:sp>
        <p:nvSpPr>
          <p:cNvPr id="151" name="Google Shape;151;p4"/>
          <p:cNvSpPr txBox="1"/>
          <p:nvPr/>
        </p:nvSpPr>
        <p:spPr>
          <a:xfrm>
            <a:off x="2348327" y="1394890"/>
            <a:ext cx="1812758" cy="64633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a:solidFill>
                  <a:srgbClr val="002060"/>
                </a:solidFill>
                <a:latin typeface="Arial"/>
                <a:ea typeface="Arial"/>
                <a:cs typeface="Arial"/>
                <a:sym typeface="Arial"/>
              </a:rPr>
              <a:t>Targeted RNA-Seq</a:t>
            </a:r>
            <a:endParaRPr/>
          </a:p>
        </p:txBody>
      </p:sp>
      <p:sp>
        <p:nvSpPr>
          <p:cNvPr id="152" name="Google Shape;152;p4"/>
          <p:cNvSpPr txBox="1"/>
          <p:nvPr/>
        </p:nvSpPr>
        <p:spPr>
          <a:xfrm>
            <a:off x="7591992" y="1414425"/>
            <a:ext cx="1812758"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a:solidFill>
                  <a:srgbClr val="002060"/>
                </a:solidFill>
                <a:latin typeface="Arial"/>
                <a:ea typeface="Arial"/>
                <a:cs typeface="Arial"/>
                <a:sym typeface="Arial"/>
              </a:rPr>
              <a:t>DEG analysis</a:t>
            </a:r>
            <a:endParaRPr/>
          </a:p>
        </p:txBody>
      </p:sp>
      <p:sp>
        <p:nvSpPr>
          <p:cNvPr id="153" name="Google Shape;153;p4"/>
          <p:cNvSpPr txBox="1"/>
          <p:nvPr/>
        </p:nvSpPr>
        <p:spPr>
          <a:xfrm>
            <a:off x="7279759" y="3989360"/>
            <a:ext cx="1812758"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a:solidFill>
                  <a:srgbClr val="002060"/>
                </a:solidFill>
                <a:latin typeface="Arial"/>
                <a:ea typeface="Arial"/>
                <a:cs typeface="Arial"/>
                <a:sym typeface="Arial"/>
              </a:rPr>
              <a:t>Small RNA-Seq</a:t>
            </a:r>
            <a:endParaRPr/>
          </a:p>
        </p:txBody>
      </p:sp>
      <p:sp>
        <p:nvSpPr>
          <p:cNvPr id="3" name="Google Shape;95;p1">
            <a:extLst>
              <a:ext uri="{FF2B5EF4-FFF2-40B4-BE49-F238E27FC236}">
                <a16:creationId xmlns:a16="http://schemas.microsoft.com/office/drawing/2014/main" id="{2E859672-BA8C-4B28-3E7C-5E9D49D4382B}"/>
              </a:ext>
            </a:extLst>
          </p:cNvPr>
          <p:cNvSpPr txBox="1">
            <a:spLocks/>
          </p:cNvSpPr>
          <p:nvPr/>
        </p:nvSpPr>
        <p:spPr>
          <a:xfrm>
            <a:off x="12331" y="6539170"/>
            <a:ext cx="2353734" cy="331259"/>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a:solidFill>
                  <a:schemeClr val="bg1">
                    <a:lumMod val="49000"/>
                  </a:schemeClr>
                </a:solidFill>
                <a:latin typeface="Calibri"/>
              </a:rPr>
              <a:t>BNFO 262 Winter 2026​</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4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5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5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4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4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23">
          <a:extLst>
            <a:ext uri="{FF2B5EF4-FFF2-40B4-BE49-F238E27FC236}">
              <a16:creationId xmlns:a16="http://schemas.microsoft.com/office/drawing/2014/main" id="{5329C88D-B607-AEDA-B2EE-FA7BC940CF61}"/>
            </a:ext>
          </a:extLst>
        </p:cNvPr>
        <p:cNvGrpSpPr/>
        <p:nvPr/>
      </p:nvGrpSpPr>
      <p:grpSpPr>
        <a:xfrm>
          <a:off x="0" y="0"/>
          <a:ext cx="0" cy="0"/>
          <a:chOff x="0" y="0"/>
          <a:chExt cx="0" cy="0"/>
        </a:xfrm>
      </p:grpSpPr>
      <p:sp>
        <p:nvSpPr>
          <p:cNvPr id="424" name="Google Shape;424;p19">
            <a:extLst>
              <a:ext uri="{FF2B5EF4-FFF2-40B4-BE49-F238E27FC236}">
                <a16:creationId xmlns:a16="http://schemas.microsoft.com/office/drawing/2014/main" id="{86379D2D-C0CB-A1DA-0341-1141FC5FAD87}"/>
              </a:ext>
            </a:extLst>
          </p:cNvPr>
          <p:cNvSpPr txBox="1">
            <a:spLocks noGrp="1"/>
          </p:cNvSpPr>
          <p:nvPr>
            <p:ph type="title"/>
          </p:nvPr>
        </p:nvSpPr>
        <p:spPr>
          <a:xfrm>
            <a:off x="415600" y="288567"/>
            <a:ext cx="11360800" cy="763600"/>
          </a:xfrm>
          <a:prstGeom prst="rect">
            <a:avLst/>
          </a:prstGeom>
          <a:noFill/>
          <a:ln>
            <a:noFill/>
          </a:ln>
        </p:spPr>
        <p:txBody>
          <a:bodyPr spcFirstLastPara="1" wrap="square" lIns="121900" tIns="121900" rIns="121900" bIns="121900" anchor="t" anchorCtr="0">
            <a:normAutofit fontScale="90000"/>
          </a:bodyPr>
          <a:lstStyle/>
          <a:p>
            <a:r>
              <a:rPr lang="en-US" dirty="0">
                <a:latin typeface="Arial"/>
                <a:cs typeface="Arial"/>
                <a:sym typeface="Arial"/>
              </a:rPr>
              <a:t>Workflow: Read Quantification</a:t>
            </a:r>
            <a:endParaRPr lang="en-US" dirty="0"/>
          </a:p>
        </p:txBody>
      </p:sp>
      <p:grpSp>
        <p:nvGrpSpPr>
          <p:cNvPr id="425" name="Google Shape;425;p19">
            <a:extLst>
              <a:ext uri="{FF2B5EF4-FFF2-40B4-BE49-F238E27FC236}">
                <a16:creationId xmlns:a16="http://schemas.microsoft.com/office/drawing/2014/main" id="{65998B4A-9643-9061-A91B-81181AF609C4}"/>
              </a:ext>
            </a:extLst>
          </p:cNvPr>
          <p:cNvGrpSpPr/>
          <p:nvPr/>
        </p:nvGrpSpPr>
        <p:grpSpPr>
          <a:xfrm>
            <a:off x="1934700" y="3853200"/>
            <a:ext cx="2428333" cy="600000"/>
            <a:chOff x="1451025" y="2889900"/>
            <a:chExt cx="1821250" cy="450000"/>
          </a:xfrm>
        </p:grpSpPr>
        <p:sp>
          <p:nvSpPr>
            <p:cNvPr id="426" name="Google Shape;426;p19">
              <a:extLst>
                <a:ext uri="{FF2B5EF4-FFF2-40B4-BE49-F238E27FC236}">
                  <a16:creationId xmlns:a16="http://schemas.microsoft.com/office/drawing/2014/main" id="{5173F5EC-ED97-8D0D-B322-EE16E6DF723C}"/>
                </a:ext>
              </a:extLst>
            </p:cNvPr>
            <p:cNvSpPr/>
            <p:nvPr/>
          </p:nvSpPr>
          <p:spPr>
            <a:xfrm>
              <a:off x="2069575" y="2889900"/>
              <a:ext cx="1202700" cy="450000"/>
            </a:xfrm>
            <a:prstGeom prst="roundRect">
              <a:avLst>
                <a:gd name="adj" fmla="val 16667"/>
              </a:avLst>
            </a:prstGeom>
            <a:solidFill>
              <a:srgbClr val="6D9EEB"/>
            </a:solidFill>
            <a:ln>
              <a:noFill/>
            </a:ln>
          </p:spPr>
          <p:txBody>
            <a:bodyPr spcFirstLastPara="1" wrap="square" lIns="121900" tIns="121900" rIns="121900" bIns="121900" anchor="ctr" anchorCtr="0">
              <a:noAutofit/>
            </a:bodyPr>
            <a:lstStyle/>
            <a:p>
              <a:pPr marL="0" marR="0" lvl="0" indent="0" algn="ctr" rtl="0">
                <a:spcBef>
                  <a:spcPts val="0"/>
                </a:spcBef>
                <a:spcAft>
                  <a:spcPts val="0"/>
                </a:spcAft>
                <a:buNone/>
              </a:pPr>
              <a:r>
                <a:rPr lang="en-US" sz="1467" dirty="0">
                  <a:solidFill>
                    <a:srgbClr val="FFFFFF"/>
                  </a:solidFill>
                  <a:latin typeface="Arial"/>
                  <a:ea typeface="Arial"/>
                  <a:cs typeface="Arial"/>
                  <a:sym typeface="Arial"/>
                </a:rPr>
                <a:t>Trimmed reads</a:t>
              </a:r>
              <a:endParaRPr sz="1467" dirty="0">
                <a:solidFill>
                  <a:srgbClr val="FFFFFF"/>
                </a:solidFill>
                <a:latin typeface="Arial"/>
                <a:ea typeface="Arial"/>
                <a:cs typeface="Arial"/>
                <a:sym typeface="Arial"/>
              </a:endParaRPr>
            </a:p>
          </p:txBody>
        </p:sp>
        <p:cxnSp>
          <p:nvCxnSpPr>
            <p:cNvPr id="427" name="Google Shape;427;p19">
              <a:extLst>
                <a:ext uri="{FF2B5EF4-FFF2-40B4-BE49-F238E27FC236}">
                  <a16:creationId xmlns:a16="http://schemas.microsoft.com/office/drawing/2014/main" id="{969368C6-33F4-07A8-6D54-9075F56BE5C2}"/>
                </a:ext>
              </a:extLst>
            </p:cNvPr>
            <p:cNvCxnSpPr>
              <a:stCxn id="428" idx="3"/>
              <a:endCxn id="426" idx="1"/>
            </p:cNvCxnSpPr>
            <p:nvPr/>
          </p:nvCxnSpPr>
          <p:spPr>
            <a:xfrm>
              <a:off x="1451025" y="3114896"/>
              <a:ext cx="618600" cy="0"/>
            </a:xfrm>
            <a:prstGeom prst="straightConnector1">
              <a:avLst/>
            </a:prstGeom>
            <a:noFill/>
            <a:ln w="9525" cap="flat" cmpd="sng">
              <a:solidFill>
                <a:schemeClr val="dk2"/>
              </a:solidFill>
              <a:prstDash val="solid"/>
              <a:round/>
              <a:headEnd type="none" w="sm" len="sm"/>
              <a:tailEnd type="triangle" w="med" len="med"/>
            </a:ln>
          </p:spPr>
        </p:cxnSp>
        <p:sp>
          <p:nvSpPr>
            <p:cNvPr id="429" name="Google Shape;429;p19">
              <a:extLst>
                <a:ext uri="{FF2B5EF4-FFF2-40B4-BE49-F238E27FC236}">
                  <a16:creationId xmlns:a16="http://schemas.microsoft.com/office/drawing/2014/main" id="{998EFB1D-5C22-26E3-0939-FCEB9C5943D0}"/>
                </a:ext>
              </a:extLst>
            </p:cNvPr>
            <p:cNvSpPr/>
            <p:nvPr/>
          </p:nvSpPr>
          <p:spPr>
            <a:xfrm>
              <a:off x="1473650" y="2898300"/>
              <a:ext cx="573300" cy="216600"/>
            </a:xfrm>
            <a:prstGeom prst="rect">
              <a:avLst/>
            </a:prstGeom>
            <a:noFill/>
            <a:ln>
              <a:noFill/>
            </a:ln>
          </p:spPr>
          <p:txBody>
            <a:bodyPr spcFirstLastPara="1" wrap="square" lIns="121900" tIns="121900" rIns="121900" bIns="121900" anchor="ctr" anchorCtr="0">
              <a:noAutofit/>
            </a:bodyPr>
            <a:lstStyle/>
            <a:p>
              <a:pPr marL="0" marR="0" lvl="0" indent="0" algn="ctr" rtl="0">
                <a:spcBef>
                  <a:spcPts val="0"/>
                </a:spcBef>
                <a:spcAft>
                  <a:spcPts val="0"/>
                </a:spcAft>
                <a:buNone/>
              </a:pPr>
              <a:r>
                <a:rPr lang="en-US" b="1" err="1">
                  <a:solidFill>
                    <a:schemeClr val="dk1"/>
                  </a:solidFill>
                  <a:highlight>
                    <a:srgbClr val="CCCCCC"/>
                  </a:highlight>
                  <a:latin typeface="Arial"/>
                  <a:ea typeface="Arial"/>
                  <a:cs typeface="Arial"/>
                  <a:sym typeface="Arial"/>
                </a:rPr>
                <a:t>fastq</a:t>
              </a:r>
              <a:endParaRPr b="1" err="1">
                <a:solidFill>
                  <a:schemeClr val="dk1"/>
                </a:solidFill>
                <a:highlight>
                  <a:srgbClr val="CCCCCC"/>
                </a:highlight>
                <a:latin typeface="Arial"/>
                <a:ea typeface="Arial"/>
                <a:cs typeface="Arial"/>
                <a:sym typeface="Arial"/>
              </a:endParaRPr>
            </a:p>
          </p:txBody>
        </p:sp>
      </p:grpSp>
      <p:grpSp>
        <p:nvGrpSpPr>
          <p:cNvPr id="430" name="Google Shape;430;p19">
            <a:extLst>
              <a:ext uri="{FF2B5EF4-FFF2-40B4-BE49-F238E27FC236}">
                <a16:creationId xmlns:a16="http://schemas.microsoft.com/office/drawing/2014/main" id="{917B7D04-6361-25B8-D85F-9AF2CD07AA17}"/>
              </a:ext>
            </a:extLst>
          </p:cNvPr>
          <p:cNvGrpSpPr/>
          <p:nvPr/>
        </p:nvGrpSpPr>
        <p:grpSpPr>
          <a:xfrm>
            <a:off x="8981289" y="3864395"/>
            <a:ext cx="2309145" cy="600000"/>
            <a:chOff x="6735966" y="2898296"/>
            <a:chExt cx="1731859" cy="450000"/>
          </a:xfrm>
        </p:grpSpPr>
        <p:cxnSp>
          <p:nvCxnSpPr>
            <p:cNvPr id="431" name="Google Shape;431;p19">
              <a:extLst>
                <a:ext uri="{FF2B5EF4-FFF2-40B4-BE49-F238E27FC236}">
                  <a16:creationId xmlns:a16="http://schemas.microsoft.com/office/drawing/2014/main" id="{6144C05A-0DFB-BFBB-4DAB-C574FA2107DD}"/>
                </a:ext>
              </a:extLst>
            </p:cNvPr>
            <p:cNvCxnSpPr>
              <a:stCxn id="432" idx="3"/>
              <a:endCxn id="433" idx="1"/>
            </p:cNvCxnSpPr>
            <p:nvPr/>
          </p:nvCxnSpPr>
          <p:spPr>
            <a:xfrm>
              <a:off x="6735966" y="3114896"/>
              <a:ext cx="618600" cy="8400"/>
            </a:xfrm>
            <a:prstGeom prst="straightConnector1">
              <a:avLst/>
            </a:prstGeom>
            <a:noFill/>
            <a:ln w="9525" cap="flat" cmpd="sng">
              <a:solidFill>
                <a:schemeClr val="dk2"/>
              </a:solidFill>
              <a:prstDash val="solid"/>
              <a:round/>
              <a:headEnd type="none" w="sm" len="sm"/>
              <a:tailEnd type="triangle" w="med" len="med"/>
            </a:ln>
          </p:spPr>
        </p:cxnSp>
        <p:sp>
          <p:nvSpPr>
            <p:cNvPr id="433" name="Google Shape;433;p19">
              <a:extLst>
                <a:ext uri="{FF2B5EF4-FFF2-40B4-BE49-F238E27FC236}">
                  <a16:creationId xmlns:a16="http://schemas.microsoft.com/office/drawing/2014/main" id="{33854161-61B6-9C88-4B4A-D8FC385ACFFB}"/>
                </a:ext>
              </a:extLst>
            </p:cNvPr>
            <p:cNvSpPr/>
            <p:nvPr/>
          </p:nvSpPr>
          <p:spPr>
            <a:xfrm>
              <a:off x="7354525" y="2898296"/>
              <a:ext cx="1113300" cy="450000"/>
            </a:xfrm>
            <a:prstGeom prst="roundRect">
              <a:avLst>
                <a:gd name="adj" fmla="val 16667"/>
              </a:avLst>
            </a:prstGeom>
            <a:solidFill>
              <a:srgbClr val="1C4587"/>
            </a:solidFill>
            <a:ln>
              <a:noFill/>
            </a:ln>
          </p:spPr>
          <p:txBody>
            <a:bodyPr spcFirstLastPara="1" wrap="square" lIns="121900" tIns="121900" rIns="121900" bIns="121900" anchor="ctr" anchorCtr="0">
              <a:noAutofit/>
            </a:bodyPr>
            <a:lstStyle/>
            <a:p>
              <a:pPr marL="0" marR="0" lvl="0" indent="0" algn="ctr" rtl="0">
                <a:spcBef>
                  <a:spcPts val="0"/>
                </a:spcBef>
                <a:spcAft>
                  <a:spcPts val="0"/>
                </a:spcAft>
                <a:buNone/>
              </a:pPr>
              <a:r>
                <a:rPr lang="en-US" sz="1467">
                  <a:solidFill>
                    <a:srgbClr val="FFFFFF"/>
                  </a:solidFill>
                  <a:latin typeface="Arial"/>
                  <a:ea typeface="Arial"/>
                  <a:cs typeface="Arial"/>
                  <a:sym typeface="Arial"/>
                </a:rPr>
                <a:t>Functional analysis</a:t>
              </a:r>
              <a:endParaRPr sz="1467">
                <a:solidFill>
                  <a:srgbClr val="FFFFFF"/>
                </a:solidFill>
                <a:latin typeface="Arial"/>
                <a:ea typeface="Arial"/>
                <a:cs typeface="Arial"/>
                <a:sym typeface="Arial"/>
              </a:endParaRPr>
            </a:p>
          </p:txBody>
        </p:sp>
        <p:sp>
          <p:nvSpPr>
            <p:cNvPr id="434" name="Google Shape;434;p19">
              <a:extLst>
                <a:ext uri="{FF2B5EF4-FFF2-40B4-BE49-F238E27FC236}">
                  <a16:creationId xmlns:a16="http://schemas.microsoft.com/office/drawing/2014/main" id="{609FC391-EA50-BA98-654F-0ED0233BEBE3}"/>
                </a:ext>
              </a:extLst>
            </p:cNvPr>
            <p:cNvSpPr/>
            <p:nvPr/>
          </p:nvSpPr>
          <p:spPr>
            <a:xfrm>
              <a:off x="6773612" y="2898312"/>
              <a:ext cx="543300" cy="216600"/>
            </a:xfrm>
            <a:prstGeom prst="rect">
              <a:avLst/>
            </a:prstGeom>
            <a:noFill/>
            <a:ln>
              <a:noFill/>
            </a:ln>
          </p:spPr>
          <p:txBody>
            <a:bodyPr spcFirstLastPara="1" wrap="square" lIns="121900" tIns="121900" rIns="121900" bIns="121900" anchor="ctr" anchorCtr="0">
              <a:noAutofit/>
            </a:bodyPr>
            <a:lstStyle/>
            <a:p>
              <a:pPr marL="0" marR="0" lvl="0" indent="0" algn="ctr" rtl="0">
                <a:spcBef>
                  <a:spcPts val="0"/>
                </a:spcBef>
                <a:spcAft>
                  <a:spcPts val="0"/>
                </a:spcAft>
                <a:buNone/>
              </a:pPr>
              <a:r>
                <a:rPr lang="en-US" b="1" dirty="0">
                  <a:solidFill>
                    <a:schemeClr val="dk1"/>
                  </a:solidFill>
                  <a:highlight>
                    <a:srgbClr val="CCCCCC"/>
                  </a:highlight>
                  <a:latin typeface="Arial"/>
                  <a:ea typeface="Arial"/>
                  <a:cs typeface="Arial"/>
                  <a:sym typeface="Arial"/>
                </a:rPr>
                <a:t>table</a:t>
              </a:r>
              <a:endParaRPr lang="en-US" b="1" dirty="0">
                <a:solidFill>
                  <a:schemeClr val="dk1"/>
                </a:solidFill>
                <a:highlight>
                  <a:srgbClr val="CCCCCC"/>
                </a:highlight>
                <a:latin typeface="Arial"/>
                <a:ea typeface="Arial"/>
                <a:cs typeface="Arial"/>
              </a:endParaRPr>
            </a:p>
          </p:txBody>
        </p:sp>
      </p:grpSp>
      <p:grpSp>
        <p:nvGrpSpPr>
          <p:cNvPr id="435" name="Google Shape;435;p19">
            <a:extLst>
              <a:ext uri="{FF2B5EF4-FFF2-40B4-BE49-F238E27FC236}">
                <a16:creationId xmlns:a16="http://schemas.microsoft.com/office/drawing/2014/main" id="{29452D23-BE7E-A18E-185E-27C2357C2133}"/>
              </a:ext>
            </a:extLst>
          </p:cNvPr>
          <p:cNvGrpSpPr/>
          <p:nvPr/>
        </p:nvGrpSpPr>
        <p:grpSpPr>
          <a:xfrm>
            <a:off x="3561234" y="4453200"/>
            <a:ext cx="6987116" cy="890867"/>
            <a:chOff x="2670925" y="3339900"/>
            <a:chExt cx="5240338" cy="668150"/>
          </a:xfrm>
        </p:grpSpPr>
        <p:sp>
          <p:nvSpPr>
            <p:cNvPr id="436" name="Google Shape;436;p19">
              <a:extLst>
                <a:ext uri="{FF2B5EF4-FFF2-40B4-BE49-F238E27FC236}">
                  <a16:creationId xmlns:a16="http://schemas.microsoft.com/office/drawing/2014/main" id="{ACB4C5BA-B5EF-E16C-3905-8EB7E6897EFA}"/>
                </a:ext>
              </a:extLst>
            </p:cNvPr>
            <p:cNvSpPr/>
            <p:nvPr/>
          </p:nvSpPr>
          <p:spPr>
            <a:xfrm>
              <a:off x="4221263" y="3657650"/>
              <a:ext cx="2319000" cy="350400"/>
            </a:xfrm>
            <a:prstGeom prst="roundRect">
              <a:avLst>
                <a:gd name="adj" fmla="val 16667"/>
              </a:avLst>
            </a:prstGeom>
            <a:solidFill>
              <a:srgbClr val="93C47D"/>
            </a:solidFill>
            <a:ln>
              <a:noFill/>
            </a:ln>
          </p:spPr>
          <p:txBody>
            <a:bodyPr spcFirstLastPara="1" wrap="square" lIns="121900" tIns="121900" rIns="121900" bIns="121900" anchor="ctr" anchorCtr="0">
              <a:noAutofit/>
            </a:bodyPr>
            <a:lstStyle/>
            <a:p>
              <a:pPr marL="0" marR="0" lvl="0" indent="0" algn="ctr" rtl="0">
                <a:spcBef>
                  <a:spcPts val="0"/>
                </a:spcBef>
                <a:spcAft>
                  <a:spcPts val="0"/>
                </a:spcAft>
                <a:buNone/>
              </a:pPr>
              <a:r>
                <a:rPr lang="en-US" sz="1467">
                  <a:solidFill>
                    <a:srgbClr val="FFFFFF"/>
                  </a:solidFill>
                  <a:latin typeface="Arial"/>
                  <a:ea typeface="Arial"/>
                  <a:cs typeface="Arial"/>
                  <a:sym typeface="Arial"/>
                </a:rPr>
                <a:t>Alignment free quantification</a:t>
              </a:r>
              <a:endParaRPr sz="1467">
                <a:solidFill>
                  <a:srgbClr val="FFFFFF"/>
                </a:solidFill>
                <a:latin typeface="Arial"/>
                <a:ea typeface="Arial"/>
                <a:cs typeface="Arial"/>
                <a:sym typeface="Arial"/>
              </a:endParaRPr>
            </a:p>
          </p:txBody>
        </p:sp>
        <p:cxnSp>
          <p:nvCxnSpPr>
            <p:cNvPr id="437" name="Google Shape;437;p19">
              <a:extLst>
                <a:ext uri="{FF2B5EF4-FFF2-40B4-BE49-F238E27FC236}">
                  <a16:creationId xmlns:a16="http://schemas.microsoft.com/office/drawing/2014/main" id="{AC7451B6-1BC4-487E-44A0-9625BE127114}"/>
                </a:ext>
              </a:extLst>
            </p:cNvPr>
            <p:cNvCxnSpPr>
              <a:stCxn id="426" idx="2"/>
              <a:endCxn id="436" idx="1"/>
            </p:cNvCxnSpPr>
            <p:nvPr/>
          </p:nvCxnSpPr>
          <p:spPr>
            <a:xfrm rot="-5400000" flipH="1">
              <a:off x="3199674" y="2811150"/>
              <a:ext cx="492900" cy="1550400"/>
            </a:xfrm>
            <a:prstGeom prst="bentConnector2">
              <a:avLst/>
            </a:prstGeom>
            <a:noFill/>
            <a:ln w="9525" cap="flat" cmpd="sng">
              <a:solidFill>
                <a:schemeClr val="dk2"/>
              </a:solidFill>
              <a:prstDash val="solid"/>
              <a:round/>
              <a:headEnd type="none" w="sm" len="sm"/>
              <a:tailEnd type="triangle" w="med" len="med"/>
            </a:ln>
          </p:spPr>
        </p:cxnSp>
        <p:cxnSp>
          <p:nvCxnSpPr>
            <p:cNvPr id="438" name="Google Shape;438;p19">
              <a:extLst>
                <a:ext uri="{FF2B5EF4-FFF2-40B4-BE49-F238E27FC236}">
                  <a16:creationId xmlns:a16="http://schemas.microsoft.com/office/drawing/2014/main" id="{E1AA836A-1CBC-3DDB-5E53-8B829C471A94}"/>
                </a:ext>
              </a:extLst>
            </p:cNvPr>
            <p:cNvCxnSpPr>
              <a:stCxn id="436" idx="3"/>
              <a:endCxn id="433" idx="2"/>
            </p:cNvCxnSpPr>
            <p:nvPr/>
          </p:nvCxnSpPr>
          <p:spPr>
            <a:xfrm rot="10800000" flipH="1">
              <a:off x="6540263" y="3348350"/>
              <a:ext cx="1371000" cy="484500"/>
            </a:xfrm>
            <a:prstGeom prst="bentConnector2">
              <a:avLst/>
            </a:prstGeom>
            <a:noFill/>
            <a:ln w="9525" cap="flat" cmpd="sng">
              <a:solidFill>
                <a:schemeClr val="dk2"/>
              </a:solidFill>
              <a:prstDash val="solid"/>
              <a:round/>
              <a:headEnd type="none" w="sm" len="sm"/>
              <a:tailEnd type="triangle" w="med" len="med"/>
            </a:ln>
          </p:spPr>
        </p:cxnSp>
        <p:sp>
          <p:nvSpPr>
            <p:cNvPr id="439" name="Google Shape;439;p19">
              <a:extLst>
                <a:ext uri="{FF2B5EF4-FFF2-40B4-BE49-F238E27FC236}">
                  <a16:creationId xmlns:a16="http://schemas.microsoft.com/office/drawing/2014/main" id="{F3C1B6D4-5EED-5207-851D-3F2C1DAF073D}"/>
                </a:ext>
              </a:extLst>
            </p:cNvPr>
            <p:cNvSpPr/>
            <p:nvPr/>
          </p:nvSpPr>
          <p:spPr>
            <a:xfrm>
              <a:off x="3196825" y="3616250"/>
              <a:ext cx="573300" cy="216600"/>
            </a:xfrm>
            <a:prstGeom prst="rect">
              <a:avLst/>
            </a:prstGeom>
            <a:noFill/>
            <a:ln>
              <a:noFill/>
            </a:ln>
          </p:spPr>
          <p:txBody>
            <a:bodyPr spcFirstLastPara="1" wrap="square" lIns="121900" tIns="121900" rIns="121900" bIns="121900" anchor="ctr" anchorCtr="0">
              <a:noAutofit/>
            </a:bodyPr>
            <a:lstStyle/>
            <a:p>
              <a:pPr marL="0" marR="0" lvl="0" indent="0" algn="ctr" rtl="0">
                <a:spcBef>
                  <a:spcPts val="0"/>
                </a:spcBef>
                <a:spcAft>
                  <a:spcPts val="0"/>
                </a:spcAft>
                <a:buNone/>
              </a:pPr>
              <a:r>
                <a:rPr lang="en-US" b="1" err="1">
                  <a:solidFill>
                    <a:schemeClr val="dk1"/>
                  </a:solidFill>
                  <a:highlight>
                    <a:srgbClr val="CCCCCC"/>
                  </a:highlight>
                  <a:latin typeface="Arial"/>
                  <a:ea typeface="Arial"/>
                  <a:cs typeface="Arial"/>
                  <a:sym typeface="Arial"/>
                </a:rPr>
                <a:t>fastq</a:t>
              </a:r>
              <a:endParaRPr lang="en-US" b="1" err="1">
                <a:solidFill>
                  <a:schemeClr val="dk1"/>
                </a:solidFill>
                <a:latin typeface="Arial"/>
                <a:ea typeface="Arial"/>
                <a:cs typeface="Arial"/>
              </a:endParaRPr>
            </a:p>
          </p:txBody>
        </p:sp>
        <p:sp>
          <p:nvSpPr>
            <p:cNvPr id="440" name="Google Shape;440;p19">
              <a:extLst>
                <a:ext uri="{FF2B5EF4-FFF2-40B4-BE49-F238E27FC236}">
                  <a16:creationId xmlns:a16="http://schemas.microsoft.com/office/drawing/2014/main" id="{BAA1755C-F927-A45C-F131-8FF6F2AE51A1}"/>
                </a:ext>
              </a:extLst>
            </p:cNvPr>
            <p:cNvSpPr/>
            <p:nvPr/>
          </p:nvSpPr>
          <p:spPr>
            <a:xfrm>
              <a:off x="6991412" y="3616262"/>
              <a:ext cx="543300" cy="216600"/>
            </a:xfrm>
            <a:prstGeom prst="rect">
              <a:avLst/>
            </a:prstGeom>
            <a:noFill/>
            <a:ln>
              <a:noFill/>
            </a:ln>
          </p:spPr>
          <p:txBody>
            <a:bodyPr spcFirstLastPara="1" wrap="square" lIns="121900" tIns="121900" rIns="121900" bIns="121900" anchor="ctr" anchorCtr="0">
              <a:noAutofit/>
            </a:bodyPr>
            <a:lstStyle/>
            <a:p>
              <a:pPr marL="0" marR="0" lvl="0" indent="0" algn="ctr" rtl="0">
                <a:spcBef>
                  <a:spcPts val="0"/>
                </a:spcBef>
                <a:spcAft>
                  <a:spcPts val="0"/>
                </a:spcAft>
                <a:buNone/>
              </a:pPr>
              <a:r>
                <a:rPr lang="en-US" b="1" dirty="0">
                  <a:solidFill>
                    <a:schemeClr val="dk1"/>
                  </a:solidFill>
                  <a:highlight>
                    <a:srgbClr val="CCCCCC"/>
                  </a:highlight>
                  <a:latin typeface="Arial"/>
                  <a:ea typeface="Arial"/>
                  <a:cs typeface="Arial"/>
                  <a:sym typeface="Arial"/>
                </a:rPr>
                <a:t>table</a:t>
              </a:r>
              <a:endParaRPr lang="en-US" b="1" dirty="0">
                <a:solidFill>
                  <a:schemeClr val="dk1"/>
                </a:solidFill>
                <a:highlight>
                  <a:srgbClr val="CCCCCC"/>
                </a:highlight>
                <a:latin typeface="Arial"/>
                <a:ea typeface="Arial"/>
                <a:cs typeface="Arial"/>
              </a:endParaRPr>
            </a:p>
          </p:txBody>
        </p:sp>
      </p:grpSp>
      <p:grpSp>
        <p:nvGrpSpPr>
          <p:cNvPr id="441" name="Google Shape;441;p19">
            <a:extLst>
              <a:ext uri="{FF2B5EF4-FFF2-40B4-BE49-F238E27FC236}">
                <a16:creationId xmlns:a16="http://schemas.microsoft.com/office/drawing/2014/main" id="{F34B4D60-FCA1-67E9-F4C2-40DD5E061AAE}"/>
              </a:ext>
            </a:extLst>
          </p:cNvPr>
          <p:cNvGrpSpPr/>
          <p:nvPr/>
        </p:nvGrpSpPr>
        <p:grpSpPr>
          <a:xfrm>
            <a:off x="6198568" y="2778467"/>
            <a:ext cx="2782721" cy="1674728"/>
            <a:chOff x="4648925" y="2083850"/>
            <a:chExt cx="2087041" cy="1256046"/>
          </a:xfrm>
        </p:grpSpPr>
        <p:sp>
          <p:nvSpPr>
            <p:cNvPr id="432" name="Google Shape;432;p19">
              <a:extLst>
                <a:ext uri="{FF2B5EF4-FFF2-40B4-BE49-F238E27FC236}">
                  <a16:creationId xmlns:a16="http://schemas.microsoft.com/office/drawing/2014/main" id="{240E0457-3925-E62B-AE24-6C31F3F23526}"/>
                </a:ext>
              </a:extLst>
            </p:cNvPr>
            <p:cNvSpPr/>
            <p:nvPr/>
          </p:nvSpPr>
          <p:spPr>
            <a:xfrm>
              <a:off x="5622666" y="2889896"/>
              <a:ext cx="1113300" cy="450000"/>
            </a:xfrm>
            <a:prstGeom prst="roundRect">
              <a:avLst>
                <a:gd name="adj" fmla="val 16667"/>
              </a:avLst>
            </a:prstGeom>
            <a:solidFill>
              <a:srgbClr val="1155CC"/>
            </a:solidFill>
            <a:ln>
              <a:noFill/>
            </a:ln>
          </p:spPr>
          <p:txBody>
            <a:bodyPr spcFirstLastPara="1" wrap="square" lIns="121900" tIns="121900" rIns="121900" bIns="121900" anchor="ctr" anchorCtr="0">
              <a:noAutofit/>
            </a:bodyPr>
            <a:lstStyle/>
            <a:p>
              <a:pPr marL="0" marR="0" lvl="0" indent="0" algn="ctr" rtl="0">
                <a:spcBef>
                  <a:spcPts val="0"/>
                </a:spcBef>
                <a:spcAft>
                  <a:spcPts val="0"/>
                </a:spcAft>
                <a:buNone/>
              </a:pPr>
              <a:r>
                <a:rPr lang="en-US" sz="1467">
                  <a:solidFill>
                    <a:srgbClr val="FFFFFF"/>
                  </a:solidFill>
                  <a:latin typeface="Arial"/>
                  <a:ea typeface="Arial"/>
                  <a:cs typeface="Arial"/>
                  <a:sym typeface="Arial"/>
                </a:rPr>
                <a:t>Read quantification</a:t>
              </a:r>
              <a:endParaRPr sz="1467">
                <a:solidFill>
                  <a:srgbClr val="FFFFFF"/>
                </a:solidFill>
                <a:latin typeface="Arial"/>
                <a:ea typeface="Arial"/>
                <a:cs typeface="Arial"/>
                <a:sym typeface="Arial"/>
              </a:endParaRPr>
            </a:p>
          </p:txBody>
        </p:sp>
        <p:cxnSp>
          <p:nvCxnSpPr>
            <p:cNvPr id="442" name="Google Shape;442;p19">
              <a:extLst>
                <a:ext uri="{FF2B5EF4-FFF2-40B4-BE49-F238E27FC236}">
                  <a16:creationId xmlns:a16="http://schemas.microsoft.com/office/drawing/2014/main" id="{A1024AB0-E914-8446-1CF2-6B27887FE6B0}"/>
                </a:ext>
              </a:extLst>
            </p:cNvPr>
            <p:cNvCxnSpPr>
              <a:stCxn id="443" idx="3"/>
              <a:endCxn id="432" idx="1"/>
            </p:cNvCxnSpPr>
            <p:nvPr/>
          </p:nvCxnSpPr>
          <p:spPr>
            <a:xfrm>
              <a:off x="5004136" y="3109176"/>
              <a:ext cx="618530" cy="5720"/>
            </a:xfrm>
            <a:prstGeom prst="straightConnector1">
              <a:avLst/>
            </a:prstGeom>
            <a:noFill/>
            <a:ln w="9525" cap="flat" cmpd="sng">
              <a:solidFill>
                <a:schemeClr val="dk2"/>
              </a:solidFill>
              <a:prstDash val="solid"/>
              <a:round/>
              <a:headEnd type="none" w="sm" len="sm"/>
              <a:tailEnd type="triangle" w="med" len="med"/>
            </a:ln>
          </p:spPr>
        </p:cxnSp>
        <p:sp>
          <p:nvSpPr>
            <p:cNvPr id="444" name="Google Shape;444;p19">
              <a:extLst>
                <a:ext uri="{FF2B5EF4-FFF2-40B4-BE49-F238E27FC236}">
                  <a16:creationId xmlns:a16="http://schemas.microsoft.com/office/drawing/2014/main" id="{B4C952F5-54B8-A4A0-B12A-16A1549B7A73}"/>
                </a:ext>
              </a:extLst>
            </p:cNvPr>
            <p:cNvSpPr/>
            <p:nvPr/>
          </p:nvSpPr>
          <p:spPr>
            <a:xfrm>
              <a:off x="4924061" y="2898300"/>
              <a:ext cx="765589" cy="216600"/>
            </a:xfrm>
            <a:prstGeom prst="rect">
              <a:avLst/>
            </a:prstGeom>
            <a:noFill/>
            <a:ln>
              <a:noFill/>
            </a:ln>
          </p:spPr>
          <p:txBody>
            <a:bodyPr spcFirstLastPara="1" wrap="square" lIns="121900" tIns="121900" rIns="121900" bIns="121900" anchor="ctr" anchorCtr="0">
              <a:noAutofit/>
            </a:bodyPr>
            <a:lstStyle/>
            <a:p>
              <a:pPr marL="0" marR="0" lvl="0" indent="0" algn="ctr" rtl="0">
                <a:spcBef>
                  <a:spcPts val="0"/>
                </a:spcBef>
                <a:spcAft>
                  <a:spcPts val="0"/>
                </a:spcAft>
                <a:buNone/>
              </a:pPr>
              <a:r>
                <a:rPr lang="en-US" b="1" err="1">
                  <a:solidFill>
                    <a:schemeClr val="dk1"/>
                  </a:solidFill>
                  <a:highlight>
                    <a:srgbClr val="CCCCCC"/>
                  </a:highlight>
                  <a:latin typeface="Arial"/>
                  <a:ea typeface="Arial"/>
                  <a:cs typeface="Arial"/>
                  <a:sym typeface="Arial"/>
                </a:rPr>
                <a:t>sam</a:t>
              </a:r>
              <a:r>
                <a:rPr lang="en-US" b="1" dirty="0">
                  <a:solidFill>
                    <a:schemeClr val="dk1"/>
                  </a:solidFill>
                  <a:highlight>
                    <a:srgbClr val="CCCCCC"/>
                  </a:highlight>
                  <a:latin typeface="Arial"/>
                  <a:ea typeface="Arial"/>
                  <a:cs typeface="Arial"/>
                  <a:sym typeface="Arial"/>
                </a:rPr>
                <a:t>/bam</a:t>
              </a:r>
              <a:endParaRPr lang="en-US" b="1" dirty="0">
                <a:solidFill>
                  <a:schemeClr val="dk1"/>
                </a:solidFill>
                <a:highlight>
                  <a:srgbClr val="CCCCCC"/>
                </a:highlight>
                <a:latin typeface="Arial"/>
                <a:ea typeface="Arial"/>
                <a:cs typeface="Arial"/>
              </a:endParaRPr>
            </a:p>
          </p:txBody>
        </p:sp>
        <p:cxnSp>
          <p:nvCxnSpPr>
            <p:cNvPr id="445" name="Google Shape;445;p19">
              <a:extLst>
                <a:ext uri="{FF2B5EF4-FFF2-40B4-BE49-F238E27FC236}">
                  <a16:creationId xmlns:a16="http://schemas.microsoft.com/office/drawing/2014/main" id="{C94F2702-2DC6-69F1-D7BF-5ADEA68A85C4}"/>
                </a:ext>
              </a:extLst>
            </p:cNvPr>
            <p:cNvCxnSpPr>
              <a:stCxn id="444" idx="0"/>
            </p:cNvCxnSpPr>
            <p:nvPr/>
          </p:nvCxnSpPr>
          <p:spPr>
            <a:xfrm flipV="1">
              <a:off x="5306856" y="2458200"/>
              <a:ext cx="6569" cy="440100"/>
            </a:xfrm>
            <a:prstGeom prst="straightConnector1">
              <a:avLst/>
            </a:prstGeom>
            <a:noFill/>
            <a:ln w="9525" cap="flat" cmpd="sng">
              <a:solidFill>
                <a:schemeClr val="dk2"/>
              </a:solidFill>
              <a:prstDash val="dot"/>
              <a:round/>
              <a:headEnd type="none" w="sm" len="sm"/>
              <a:tailEnd type="triangle" w="med" len="med"/>
            </a:ln>
          </p:spPr>
        </p:cxnSp>
        <p:sp>
          <p:nvSpPr>
            <p:cNvPr id="446" name="Google Shape;446;p19">
              <a:extLst>
                <a:ext uri="{FF2B5EF4-FFF2-40B4-BE49-F238E27FC236}">
                  <a16:creationId xmlns:a16="http://schemas.microsoft.com/office/drawing/2014/main" id="{83B75B86-CA2E-2A44-1A42-4EC92D8FFF99}"/>
                </a:ext>
              </a:extLst>
            </p:cNvPr>
            <p:cNvSpPr/>
            <p:nvPr/>
          </p:nvSpPr>
          <p:spPr>
            <a:xfrm>
              <a:off x="4648925" y="2083850"/>
              <a:ext cx="1329000" cy="350400"/>
            </a:xfrm>
            <a:prstGeom prst="rect">
              <a:avLst/>
            </a:prstGeom>
            <a:noFill/>
            <a:ln>
              <a:noFill/>
            </a:ln>
          </p:spPr>
          <p:txBody>
            <a:bodyPr spcFirstLastPara="1" wrap="square" lIns="121900" tIns="121900" rIns="121900" bIns="121900" anchor="b" anchorCtr="0">
              <a:noAutofit/>
            </a:bodyPr>
            <a:lstStyle/>
            <a:p>
              <a:pPr marL="0" marR="0" lvl="0" indent="0" algn="ctr" rtl="0">
                <a:spcBef>
                  <a:spcPts val="0"/>
                </a:spcBef>
                <a:spcAft>
                  <a:spcPts val="0"/>
                </a:spcAft>
                <a:buNone/>
              </a:pPr>
              <a:r>
                <a:rPr lang="en-US" sz="1467" b="1">
                  <a:solidFill>
                    <a:srgbClr val="CC0000"/>
                  </a:solidFill>
                  <a:latin typeface="Arial"/>
                  <a:ea typeface="Arial"/>
                  <a:cs typeface="Arial"/>
                  <a:sym typeface="Arial"/>
                </a:rPr>
                <a:t>Quality control</a:t>
              </a:r>
              <a:endParaRPr sz="1200">
                <a:solidFill>
                  <a:srgbClr val="CC0000"/>
                </a:solidFill>
                <a:latin typeface="Arial"/>
                <a:ea typeface="Arial"/>
                <a:cs typeface="Arial"/>
                <a:sym typeface="Arial"/>
              </a:endParaRPr>
            </a:p>
          </p:txBody>
        </p:sp>
      </p:grpSp>
      <p:sp>
        <p:nvSpPr>
          <p:cNvPr id="443" name="Google Shape;443;p19">
            <a:extLst>
              <a:ext uri="{FF2B5EF4-FFF2-40B4-BE49-F238E27FC236}">
                <a16:creationId xmlns:a16="http://schemas.microsoft.com/office/drawing/2014/main" id="{39277BEB-6DF7-C4B1-0E5C-0F18280317E3}"/>
              </a:ext>
            </a:extLst>
          </p:cNvPr>
          <p:cNvSpPr/>
          <p:nvPr/>
        </p:nvSpPr>
        <p:spPr>
          <a:xfrm>
            <a:off x="5187782" y="3847232"/>
            <a:ext cx="1484400" cy="596671"/>
          </a:xfrm>
          <a:prstGeom prst="roundRect">
            <a:avLst>
              <a:gd name="adj" fmla="val 16667"/>
            </a:avLst>
          </a:prstGeom>
          <a:solidFill>
            <a:srgbClr val="3C78D8"/>
          </a:solidFill>
          <a:ln>
            <a:noFill/>
          </a:ln>
        </p:spPr>
        <p:txBody>
          <a:bodyPr spcFirstLastPara="1" wrap="square" lIns="121900" tIns="121900" rIns="121900" bIns="121900" anchor="ctr" anchorCtr="0">
            <a:noAutofit/>
          </a:bodyPr>
          <a:lstStyle/>
          <a:p>
            <a:pPr marL="0" marR="0" lvl="0" indent="0" algn="ctr" rtl="0">
              <a:spcBef>
                <a:spcPts val="0"/>
              </a:spcBef>
              <a:spcAft>
                <a:spcPts val="0"/>
              </a:spcAft>
              <a:buNone/>
            </a:pPr>
            <a:r>
              <a:rPr lang="en-US" sz="1467">
                <a:solidFill>
                  <a:srgbClr val="FFFFFF"/>
                </a:solidFill>
                <a:latin typeface="Arial"/>
                <a:ea typeface="Arial"/>
                <a:cs typeface="Arial"/>
                <a:sym typeface="Arial"/>
              </a:rPr>
              <a:t>Read mapping</a:t>
            </a:r>
            <a:endParaRPr sz="1467">
              <a:solidFill>
                <a:srgbClr val="FFFFFF"/>
              </a:solidFill>
              <a:latin typeface="Arial"/>
              <a:ea typeface="Arial"/>
              <a:cs typeface="Arial"/>
              <a:sym typeface="Arial"/>
            </a:endParaRPr>
          </a:p>
        </p:txBody>
      </p:sp>
      <p:cxnSp>
        <p:nvCxnSpPr>
          <p:cNvPr id="448" name="Google Shape;448;p19">
            <a:extLst>
              <a:ext uri="{FF2B5EF4-FFF2-40B4-BE49-F238E27FC236}">
                <a16:creationId xmlns:a16="http://schemas.microsoft.com/office/drawing/2014/main" id="{FB965FBF-758B-2C3A-10BB-49B773C0A816}"/>
              </a:ext>
            </a:extLst>
          </p:cNvPr>
          <p:cNvCxnSpPr>
            <a:stCxn id="426" idx="3"/>
            <a:endCxn id="443" idx="1"/>
          </p:cNvCxnSpPr>
          <p:nvPr/>
        </p:nvCxnSpPr>
        <p:spPr>
          <a:xfrm>
            <a:off x="4363033" y="4145573"/>
            <a:ext cx="824800" cy="0"/>
          </a:xfrm>
          <a:prstGeom prst="straightConnector1">
            <a:avLst/>
          </a:prstGeom>
          <a:noFill/>
          <a:ln w="9525" cap="flat" cmpd="sng">
            <a:solidFill>
              <a:schemeClr val="dk2"/>
            </a:solidFill>
            <a:prstDash val="solid"/>
            <a:round/>
            <a:headEnd type="none" w="sm" len="sm"/>
            <a:tailEnd type="triangle" w="med" len="med"/>
          </a:ln>
        </p:spPr>
      </p:cxnSp>
      <p:sp>
        <p:nvSpPr>
          <p:cNvPr id="449" name="Google Shape;449;p19">
            <a:extLst>
              <a:ext uri="{FF2B5EF4-FFF2-40B4-BE49-F238E27FC236}">
                <a16:creationId xmlns:a16="http://schemas.microsoft.com/office/drawing/2014/main" id="{94F82549-BDD0-E186-CACF-D5E2CBC3B9F4}"/>
              </a:ext>
            </a:extLst>
          </p:cNvPr>
          <p:cNvSpPr/>
          <p:nvPr/>
        </p:nvSpPr>
        <p:spPr>
          <a:xfrm>
            <a:off x="4393201" y="3858375"/>
            <a:ext cx="764400" cy="287198"/>
          </a:xfrm>
          <a:prstGeom prst="rect">
            <a:avLst/>
          </a:prstGeom>
          <a:noFill/>
          <a:ln>
            <a:noFill/>
          </a:ln>
        </p:spPr>
        <p:txBody>
          <a:bodyPr spcFirstLastPara="1" wrap="square" lIns="121900" tIns="121900" rIns="121900" bIns="121900" anchor="ctr" anchorCtr="0">
            <a:noAutofit/>
          </a:bodyPr>
          <a:lstStyle/>
          <a:p>
            <a:pPr marL="0" marR="0" lvl="0" indent="0" algn="ctr" rtl="0">
              <a:spcBef>
                <a:spcPts val="0"/>
              </a:spcBef>
              <a:spcAft>
                <a:spcPts val="0"/>
              </a:spcAft>
              <a:buNone/>
            </a:pPr>
            <a:r>
              <a:rPr lang="en-US" b="1" err="1">
                <a:solidFill>
                  <a:schemeClr val="dk1"/>
                </a:solidFill>
                <a:highlight>
                  <a:srgbClr val="CCCCCC"/>
                </a:highlight>
                <a:latin typeface="Arial"/>
                <a:ea typeface="Arial"/>
                <a:cs typeface="Arial"/>
                <a:sym typeface="Arial"/>
              </a:rPr>
              <a:t>fastq</a:t>
            </a:r>
            <a:endParaRPr b="1" err="1">
              <a:solidFill>
                <a:schemeClr val="dk1"/>
              </a:solidFill>
              <a:latin typeface="Arial"/>
              <a:ea typeface="Arial"/>
              <a:cs typeface="Arial"/>
              <a:sym typeface="Arial"/>
            </a:endParaRPr>
          </a:p>
        </p:txBody>
      </p:sp>
      <p:cxnSp>
        <p:nvCxnSpPr>
          <p:cNvPr id="450" name="Google Shape;450;p19">
            <a:extLst>
              <a:ext uri="{FF2B5EF4-FFF2-40B4-BE49-F238E27FC236}">
                <a16:creationId xmlns:a16="http://schemas.microsoft.com/office/drawing/2014/main" id="{ADAF064C-E758-3763-8B96-0E29D1181502}"/>
              </a:ext>
            </a:extLst>
          </p:cNvPr>
          <p:cNvCxnSpPr/>
          <p:nvPr/>
        </p:nvCxnSpPr>
        <p:spPr>
          <a:xfrm rot="10800000">
            <a:off x="4775433" y="3274831"/>
            <a:ext cx="0" cy="583544"/>
          </a:xfrm>
          <a:prstGeom prst="straightConnector1">
            <a:avLst/>
          </a:prstGeom>
          <a:noFill/>
          <a:ln w="9525" cap="flat" cmpd="sng">
            <a:solidFill>
              <a:schemeClr val="dk2"/>
            </a:solidFill>
            <a:prstDash val="dot"/>
            <a:round/>
            <a:headEnd type="none" w="sm" len="sm"/>
            <a:tailEnd type="triangle" w="med" len="med"/>
          </a:ln>
        </p:spPr>
      </p:cxnSp>
      <p:sp>
        <p:nvSpPr>
          <p:cNvPr id="451" name="Google Shape;451;p19">
            <a:extLst>
              <a:ext uri="{FF2B5EF4-FFF2-40B4-BE49-F238E27FC236}">
                <a16:creationId xmlns:a16="http://schemas.microsoft.com/office/drawing/2014/main" id="{8CAF16B3-5E62-C9FD-3F53-8EA9E806065F}"/>
              </a:ext>
            </a:extLst>
          </p:cNvPr>
          <p:cNvSpPr/>
          <p:nvPr/>
        </p:nvSpPr>
        <p:spPr>
          <a:xfrm>
            <a:off x="3889434" y="2778467"/>
            <a:ext cx="1772000" cy="464608"/>
          </a:xfrm>
          <a:prstGeom prst="rect">
            <a:avLst/>
          </a:prstGeom>
          <a:noFill/>
          <a:ln>
            <a:noFill/>
          </a:ln>
        </p:spPr>
        <p:txBody>
          <a:bodyPr spcFirstLastPara="1" wrap="square" lIns="121900" tIns="121900" rIns="121900" bIns="121900" anchor="b" anchorCtr="0">
            <a:noAutofit/>
          </a:bodyPr>
          <a:lstStyle/>
          <a:p>
            <a:pPr marL="0" marR="0" lvl="0" indent="0" algn="ctr" rtl="0">
              <a:spcBef>
                <a:spcPts val="0"/>
              </a:spcBef>
              <a:spcAft>
                <a:spcPts val="0"/>
              </a:spcAft>
              <a:buNone/>
            </a:pPr>
            <a:r>
              <a:rPr lang="en-US" sz="1467" b="1">
                <a:solidFill>
                  <a:srgbClr val="CC0000"/>
                </a:solidFill>
                <a:latin typeface="Arial"/>
                <a:ea typeface="Arial"/>
                <a:cs typeface="Arial"/>
                <a:sym typeface="Arial"/>
              </a:rPr>
              <a:t>Quality control</a:t>
            </a:r>
            <a:endParaRPr sz="1200">
              <a:solidFill>
                <a:srgbClr val="CC0000"/>
              </a:solidFill>
              <a:latin typeface="Arial"/>
              <a:ea typeface="Arial"/>
              <a:cs typeface="Arial"/>
              <a:sym typeface="Arial"/>
            </a:endParaRPr>
          </a:p>
        </p:txBody>
      </p:sp>
      <p:sp>
        <p:nvSpPr>
          <p:cNvPr id="452" name="Google Shape;452;p19">
            <a:extLst>
              <a:ext uri="{FF2B5EF4-FFF2-40B4-BE49-F238E27FC236}">
                <a16:creationId xmlns:a16="http://schemas.microsoft.com/office/drawing/2014/main" id="{1B9AAA75-6A48-2C8E-2192-EB57282CD4AF}"/>
              </a:ext>
            </a:extLst>
          </p:cNvPr>
          <p:cNvSpPr/>
          <p:nvPr/>
        </p:nvSpPr>
        <p:spPr>
          <a:xfrm>
            <a:off x="450300" y="2575261"/>
            <a:ext cx="1484400" cy="600000"/>
          </a:xfrm>
          <a:prstGeom prst="roundRect">
            <a:avLst>
              <a:gd name="adj" fmla="val 16667"/>
            </a:avLst>
          </a:prstGeom>
          <a:solidFill>
            <a:srgbClr val="C9DAF8"/>
          </a:solidFill>
          <a:ln>
            <a:noFill/>
          </a:ln>
        </p:spPr>
        <p:txBody>
          <a:bodyPr spcFirstLastPara="1" wrap="square" lIns="121900" tIns="121900" rIns="121900" bIns="121900" anchor="ctr" anchorCtr="0">
            <a:noAutofit/>
          </a:bodyPr>
          <a:lstStyle/>
          <a:p>
            <a:pPr marL="0" marR="0" lvl="0" indent="0" algn="ctr" rtl="0">
              <a:spcBef>
                <a:spcPts val="0"/>
              </a:spcBef>
              <a:spcAft>
                <a:spcPts val="0"/>
              </a:spcAft>
              <a:buNone/>
            </a:pPr>
            <a:r>
              <a:rPr lang="en-US" sz="1467">
                <a:solidFill>
                  <a:schemeClr val="dk1"/>
                </a:solidFill>
                <a:latin typeface="Arial"/>
                <a:ea typeface="Arial"/>
                <a:cs typeface="Arial"/>
                <a:sym typeface="Arial"/>
              </a:rPr>
              <a:t>Raw reads</a:t>
            </a:r>
            <a:endParaRPr sz="1467">
              <a:solidFill>
                <a:schemeClr val="dk1"/>
              </a:solidFill>
              <a:latin typeface="Arial"/>
              <a:ea typeface="Arial"/>
              <a:cs typeface="Arial"/>
              <a:sym typeface="Arial"/>
            </a:endParaRPr>
          </a:p>
        </p:txBody>
      </p:sp>
      <p:grpSp>
        <p:nvGrpSpPr>
          <p:cNvPr id="453" name="Google Shape;453;p19">
            <a:extLst>
              <a:ext uri="{FF2B5EF4-FFF2-40B4-BE49-F238E27FC236}">
                <a16:creationId xmlns:a16="http://schemas.microsoft.com/office/drawing/2014/main" id="{7B6A0F5C-084D-ED39-B297-6A09AB087F83}"/>
              </a:ext>
            </a:extLst>
          </p:cNvPr>
          <p:cNvGrpSpPr/>
          <p:nvPr/>
        </p:nvGrpSpPr>
        <p:grpSpPr>
          <a:xfrm>
            <a:off x="450300" y="3175261"/>
            <a:ext cx="1506600" cy="1277934"/>
            <a:chOff x="337725" y="2381445"/>
            <a:chExt cx="1129950" cy="958451"/>
          </a:xfrm>
        </p:grpSpPr>
        <p:sp>
          <p:nvSpPr>
            <p:cNvPr id="428" name="Google Shape;428;p19">
              <a:extLst>
                <a:ext uri="{FF2B5EF4-FFF2-40B4-BE49-F238E27FC236}">
                  <a16:creationId xmlns:a16="http://schemas.microsoft.com/office/drawing/2014/main" id="{CF89EACD-EF59-EDED-6BC2-45313E9EFA02}"/>
                </a:ext>
              </a:extLst>
            </p:cNvPr>
            <p:cNvSpPr/>
            <p:nvPr/>
          </p:nvSpPr>
          <p:spPr>
            <a:xfrm>
              <a:off x="337725" y="2889896"/>
              <a:ext cx="1113300" cy="450000"/>
            </a:xfrm>
            <a:prstGeom prst="roundRect">
              <a:avLst>
                <a:gd name="adj" fmla="val 16667"/>
              </a:avLst>
            </a:prstGeom>
            <a:solidFill>
              <a:srgbClr val="A4C2F4"/>
            </a:solidFill>
            <a:ln>
              <a:noFill/>
            </a:ln>
          </p:spPr>
          <p:txBody>
            <a:bodyPr spcFirstLastPara="1" wrap="square" lIns="121900" tIns="121900" rIns="121900" bIns="121900" anchor="ctr" anchorCtr="0">
              <a:noAutofit/>
            </a:bodyPr>
            <a:lstStyle/>
            <a:p>
              <a:pPr marL="0" marR="0" lvl="0" indent="0" algn="ctr" rtl="0">
                <a:spcBef>
                  <a:spcPts val="0"/>
                </a:spcBef>
                <a:spcAft>
                  <a:spcPts val="0"/>
                </a:spcAft>
                <a:buNone/>
              </a:pPr>
              <a:r>
                <a:rPr lang="en-US" sz="1467">
                  <a:solidFill>
                    <a:srgbClr val="FFFFFF"/>
                  </a:solidFill>
                  <a:latin typeface="Arial"/>
                  <a:ea typeface="Arial"/>
                  <a:cs typeface="Arial"/>
                  <a:sym typeface="Arial"/>
                </a:rPr>
                <a:t>Adapter removal</a:t>
              </a:r>
              <a:endParaRPr sz="1467">
                <a:solidFill>
                  <a:srgbClr val="FFFFFF"/>
                </a:solidFill>
                <a:latin typeface="Arial"/>
                <a:ea typeface="Arial"/>
                <a:cs typeface="Arial"/>
                <a:sym typeface="Arial"/>
              </a:endParaRPr>
            </a:p>
          </p:txBody>
        </p:sp>
        <p:cxnSp>
          <p:nvCxnSpPr>
            <p:cNvPr id="454" name="Google Shape;454;p19">
              <a:extLst>
                <a:ext uri="{FF2B5EF4-FFF2-40B4-BE49-F238E27FC236}">
                  <a16:creationId xmlns:a16="http://schemas.microsoft.com/office/drawing/2014/main" id="{72CEDE12-DABD-31FB-E481-6697249B35C1}"/>
                </a:ext>
              </a:extLst>
            </p:cNvPr>
            <p:cNvCxnSpPr>
              <a:stCxn id="452" idx="2"/>
              <a:endCxn id="428" idx="0"/>
            </p:cNvCxnSpPr>
            <p:nvPr/>
          </p:nvCxnSpPr>
          <p:spPr>
            <a:xfrm>
              <a:off x="894375" y="2381445"/>
              <a:ext cx="0" cy="508500"/>
            </a:xfrm>
            <a:prstGeom prst="straightConnector1">
              <a:avLst/>
            </a:prstGeom>
            <a:noFill/>
            <a:ln w="9525" cap="flat" cmpd="sng">
              <a:solidFill>
                <a:schemeClr val="dk2"/>
              </a:solidFill>
              <a:prstDash val="solid"/>
              <a:round/>
              <a:headEnd type="none" w="sm" len="sm"/>
              <a:tailEnd type="triangle" w="med" len="med"/>
            </a:ln>
          </p:spPr>
        </p:cxnSp>
        <p:sp>
          <p:nvSpPr>
            <p:cNvPr id="455" name="Google Shape;455;p19">
              <a:extLst>
                <a:ext uri="{FF2B5EF4-FFF2-40B4-BE49-F238E27FC236}">
                  <a16:creationId xmlns:a16="http://schemas.microsoft.com/office/drawing/2014/main" id="{E6AEBA4B-A3F7-FEBF-2885-8A3858A98520}"/>
                </a:ext>
              </a:extLst>
            </p:cNvPr>
            <p:cNvSpPr/>
            <p:nvPr/>
          </p:nvSpPr>
          <p:spPr>
            <a:xfrm>
              <a:off x="894375" y="2463450"/>
              <a:ext cx="573300" cy="216600"/>
            </a:xfrm>
            <a:prstGeom prst="rect">
              <a:avLst/>
            </a:prstGeom>
            <a:noFill/>
            <a:ln>
              <a:noFill/>
            </a:ln>
          </p:spPr>
          <p:txBody>
            <a:bodyPr spcFirstLastPara="1" wrap="square" lIns="121900" tIns="121900" rIns="121900" bIns="121900" anchor="ctr" anchorCtr="0">
              <a:noAutofit/>
            </a:bodyPr>
            <a:lstStyle/>
            <a:p>
              <a:pPr marL="0" marR="0" lvl="0" indent="0" algn="ctr" rtl="0">
                <a:spcBef>
                  <a:spcPts val="0"/>
                </a:spcBef>
                <a:spcAft>
                  <a:spcPts val="0"/>
                </a:spcAft>
                <a:buNone/>
              </a:pPr>
              <a:r>
                <a:rPr lang="en-US" b="1" err="1">
                  <a:solidFill>
                    <a:schemeClr val="dk1"/>
                  </a:solidFill>
                  <a:highlight>
                    <a:srgbClr val="CCCCCC"/>
                  </a:highlight>
                  <a:latin typeface="Arial"/>
                  <a:ea typeface="Arial"/>
                  <a:cs typeface="Arial"/>
                  <a:sym typeface="Arial"/>
                </a:rPr>
                <a:t>fastq</a:t>
              </a:r>
              <a:endParaRPr b="1" err="1">
                <a:solidFill>
                  <a:schemeClr val="dk1"/>
                </a:solidFill>
                <a:highlight>
                  <a:srgbClr val="CCCCCC"/>
                </a:highlight>
                <a:latin typeface="Arial"/>
                <a:ea typeface="Arial"/>
                <a:cs typeface="Arial"/>
                <a:sym typeface="Arial"/>
              </a:endParaRPr>
            </a:p>
          </p:txBody>
        </p:sp>
      </p:grpSp>
      <p:sp>
        <p:nvSpPr>
          <p:cNvPr id="456" name="Google Shape;456;p19">
            <a:extLst>
              <a:ext uri="{FF2B5EF4-FFF2-40B4-BE49-F238E27FC236}">
                <a16:creationId xmlns:a16="http://schemas.microsoft.com/office/drawing/2014/main" id="{4952D1A6-3EBA-7F05-4488-2B94BD86FC0D}"/>
              </a:ext>
            </a:extLst>
          </p:cNvPr>
          <p:cNvSpPr/>
          <p:nvPr/>
        </p:nvSpPr>
        <p:spPr>
          <a:xfrm>
            <a:off x="7477534" y="3805102"/>
            <a:ext cx="1533753" cy="673588"/>
          </a:xfrm>
          <a:prstGeom prst="roundRect">
            <a:avLst>
              <a:gd name="adj" fmla="val 16667"/>
            </a:avLst>
          </a:prstGeom>
          <a:noFill/>
          <a:ln w="28575" cap="flat" cmpd="sng">
            <a:solidFill>
              <a:schemeClr val="accent6"/>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457" name="Google Shape;457;p19">
            <a:extLst>
              <a:ext uri="{FF2B5EF4-FFF2-40B4-BE49-F238E27FC236}">
                <a16:creationId xmlns:a16="http://schemas.microsoft.com/office/drawing/2014/main" id="{503B641E-820A-A930-F99F-47D584072C8E}"/>
              </a:ext>
            </a:extLst>
          </p:cNvPr>
          <p:cNvSpPr txBox="1"/>
          <p:nvPr/>
        </p:nvSpPr>
        <p:spPr>
          <a:xfrm>
            <a:off x="0" y="6547655"/>
            <a:ext cx="4114800" cy="365125"/>
          </a:xfrm>
          <a:prstGeom prst="rect">
            <a:avLst/>
          </a:prstGeom>
          <a:noFill/>
          <a:ln>
            <a:noFill/>
          </a:ln>
        </p:spPr>
        <p:txBody>
          <a:bodyPr spcFirstLastPara="1" wrap="square" lIns="91425" tIns="45700" rIns="91425" bIns="45700" anchor="t" anchorCtr="0">
            <a:noAutofit/>
          </a:bodyPr>
          <a:lstStyle/>
          <a:p>
            <a:r>
              <a:rPr lang="en-US" sz="1200">
                <a:solidFill>
                  <a:srgbClr val="757070"/>
                </a:solidFill>
                <a:latin typeface="Calibri"/>
                <a:ea typeface="Calibri"/>
                <a:cs typeface="Calibri"/>
                <a:sym typeface="Calibri"/>
              </a:rPr>
              <a:t>BNFO 262 Winter 2026​</a:t>
            </a:r>
            <a:endParaRPr/>
          </a:p>
        </p:txBody>
      </p:sp>
      <p:cxnSp>
        <p:nvCxnSpPr>
          <p:cNvPr id="3" name="Google Shape;450;p19">
            <a:extLst>
              <a:ext uri="{FF2B5EF4-FFF2-40B4-BE49-F238E27FC236}">
                <a16:creationId xmlns:a16="http://schemas.microsoft.com/office/drawing/2014/main" id="{99362B6B-487F-B63C-6FEC-9FA845C7A634}"/>
              </a:ext>
            </a:extLst>
          </p:cNvPr>
          <p:cNvCxnSpPr/>
          <p:nvPr/>
        </p:nvCxnSpPr>
        <p:spPr>
          <a:xfrm flipV="1">
            <a:off x="2224889" y="3013056"/>
            <a:ext cx="1552754" cy="11707"/>
          </a:xfrm>
          <a:prstGeom prst="straightConnector1">
            <a:avLst/>
          </a:prstGeom>
          <a:noFill/>
          <a:ln w="9525" cap="flat" cmpd="sng">
            <a:solidFill>
              <a:schemeClr val="dk2"/>
            </a:solidFill>
            <a:prstDash val="dot"/>
            <a:round/>
            <a:headEnd type="none" w="sm" len="sm"/>
            <a:tailEnd type="triangle" w="med" len="med"/>
          </a:ln>
        </p:spPr>
      </p:cxnSp>
      <p:graphicFrame>
        <p:nvGraphicFramePr>
          <p:cNvPr id="2" name="Diagram 1">
            <a:extLst>
              <a:ext uri="{FF2B5EF4-FFF2-40B4-BE49-F238E27FC236}">
                <a16:creationId xmlns:a16="http://schemas.microsoft.com/office/drawing/2014/main" id="{75BEF91F-E78A-27FC-E865-244DEB90EA19}"/>
              </a:ext>
            </a:extLst>
          </p:cNvPr>
          <p:cNvGraphicFramePr/>
          <p:nvPr/>
        </p:nvGraphicFramePr>
        <p:xfrm>
          <a:off x="3888154" y="-226646"/>
          <a:ext cx="4572000" cy="3657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3" name="Google Shape;456;p19">
            <a:extLst>
              <a:ext uri="{FF2B5EF4-FFF2-40B4-BE49-F238E27FC236}">
                <a16:creationId xmlns:a16="http://schemas.microsoft.com/office/drawing/2014/main" id="{2D033202-36BB-C5D1-D6CB-612A47470AE9}"/>
              </a:ext>
            </a:extLst>
          </p:cNvPr>
          <p:cNvSpPr/>
          <p:nvPr/>
        </p:nvSpPr>
        <p:spPr>
          <a:xfrm>
            <a:off x="5361450" y="1181020"/>
            <a:ext cx="3110304" cy="848760"/>
          </a:xfrm>
          <a:prstGeom prst="roundRect">
            <a:avLst>
              <a:gd name="adj" fmla="val 16667"/>
            </a:avLst>
          </a:prstGeom>
          <a:noFill/>
          <a:ln w="28575" cap="flat" cmpd="sng">
            <a:solidFill>
              <a:schemeClr val="accent6"/>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Tree>
    <p:extLst>
      <p:ext uri="{BB962C8B-B14F-4D97-AF65-F5344CB8AC3E}">
        <p14:creationId xmlns:p14="http://schemas.microsoft.com/office/powerpoint/2010/main" val="469521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53"/>
                                        </p:tgtEl>
                                        <p:attrNameLst>
                                          <p:attrName>style.visibility</p:attrName>
                                        </p:attrNameLst>
                                      </p:cBhvr>
                                      <p:to>
                                        <p:strVal val="visible"/>
                                      </p:to>
                                    </p:set>
                                    <p:animEffect transition="in" filter="fade">
                                      <p:cBhvr>
                                        <p:cTn id="7" dur="1"/>
                                        <p:tgtEl>
                                          <p:spTgt spid="45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25"/>
                                        </p:tgtEl>
                                        <p:attrNameLst>
                                          <p:attrName>style.visibility</p:attrName>
                                        </p:attrNameLst>
                                      </p:cBhvr>
                                      <p:to>
                                        <p:strVal val="visible"/>
                                      </p:to>
                                    </p:set>
                                    <p:animEffect transition="in" filter="fade">
                                      <p:cBhvr>
                                        <p:cTn id="12" dur="1"/>
                                        <p:tgtEl>
                                          <p:spTgt spid="425"/>
                                        </p:tgtEl>
                                      </p:cBhvr>
                                    </p:animEffect>
                                  </p:childTnLst>
                                </p:cTn>
                              </p:par>
                              <p:par>
                                <p:cTn id="13" presetID="1" presetClass="entr" presetSubtype="0" fill="hold" nodeType="withEffect">
                                  <p:stCondLst>
                                    <p:cond delay="0"/>
                                  </p:stCondLst>
                                  <p:childTnLst>
                                    <p:set>
                                      <p:cBhvr>
                                        <p:cTn id="14" dur="1" fill="hold">
                                          <p:stCondLst>
                                            <p:cond delay="0"/>
                                          </p:stCondLst>
                                        </p:cTn>
                                        <p:tgtEl>
                                          <p:spTgt spid="45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4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4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4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441"/>
                                        </p:tgtEl>
                                        <p:attrNameLst>
                                          <p:attrName>style.visibility</p:attrName>
                                        </p:attrNameLst>
                                      </p:cBhvr>
                                      <p:to>
                                        <p:strVal val="visible"/>
                                      </p:to>
                                    </p:set>
                                    <p:animEffect transition="in" filter="fade">
                                      <p:cBhvr>
                                        <p:cTn id="25" dur="1"/>
                                        <p:tgtEl>
                                          <p:spTgt spid="441"/>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430"/>
                                        </p:tgtEl>
                                        <p:attrNameLst>
                                          <p:attrName>style.visibility</p:attrName>
                                        </p:attrNameLst>
                                      </p:cBhvr>
                                      <p:to>
                                        <p:strVal val="visible"/>
                                      </p:to>
                                    </p:set>
                                    <p:animEffect transition="in" filter="fade">
                                      <p:cBhvr>
                                        <p:cTn id="30" dur="1"/>
                                        <p:tgtEl>
                                          <p:spTgt spid="430"/>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435"/>
                                        </p:tgtEl>
                                        <p:attrNameLst>
                                          <p:attrName>style.visibility</p:attrName>
                                        </p:attrNameLst>
                                      </p:cBhvr>
                                      <p:to>
                                        <p:strVal val="visible"/>
                                      </p:to>
                                    </p:set>
                                    <p:animEffect transition="in" filter="fade">
                                      <p:cBhvr>
                                        <p:cTn id="35" dur="1"/>
                                        <p:tgtEl>
                                          <p:spTgt spid="435"/>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456"/>
                                        </p:tgtEl>
                                        <p:attrNameLst>
                                          <p:attrName>style.visibility</p:attrName>
                                        </p:attrNameLst>
                                      </p:cBhvr>
                                      <p:to>
                                        <p:strVal val="visible"/>
                                      </p:to>
                                    </p:set>
                                    <p:animEffect transition="in" filter="fade">
                                      <p:cBhvr>
                                        <p:cTn id="40" dur="1000"/>
                                        <p:tgtEl>
                                          <p:spTgt spid="456"/>
                                        </p:tgtEl>
                                      </p:cBhvr>
                                    </p:animEffect>
                                  </p:childTnLst>
                                </p:cTn>
                              </p:par>
                              <p:par>
                                <p:cTn id="41" presetID="10" presetClass="entr" presetSubtype="0" fill="hold" nodeType="withEffect">
                                  <p:stCondLst>
                                    <p:cond delay="0"/>
                                  </p:stCondLst>
                                  <p:childTnLst>
                                    <p:set>
                                      <p:cBhvr>
                                        <p:cTn id="42" dur="1" fill="hold">
                                          <p:stCondLst>
                                            <p:cond delay="0"/>
                                          </p:stCondLst>
                                        </p:cTn>
                                        <p:tgtEl>
                                          <p:spTgt spid="13"/>
                                        </p:tgtEl>
                                        <p:attrNameLst>
                                          <p:attrName>style.visibility</p:attrName>
                                        </p:attrNameLst>
                                      </p:cBhvr>
                                      <p:to>
                                        <p:strVal val="visible"/>
                                      </p:to>
                                    </p:set>
                                    <p:animEffect transition="in" filter="fade">
                                      <p:cBhvr>
                                        <p:cTn id="43"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3" grpId="0" animBg="1"/>
      <p:bldP spid="449"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699"/>
        <p:cNvGrpSpPr/>
        <p:nvPr/>
      </p:nvGrpSpPr>
      <p:grpSpPr>
        <a:xfrm>
          <a:off x="0" y="0"/>
          <a:ext cx="0" cy="0"/>
          <a:chOff x="0" y="0"/>
          <a:chExt cx="0" cy="0"/>
        </a:xfrm>
      </p:grpSpPr>
      <p:sp>
        <p:nvSpPr>
          <p:cNvPr id="700" name="Google Shape;700;p33"/>
          <p:cNvSpPr txBox="1">
            <a:spLocks noGrp="1"/>
          </p:cNvSpPr>
          <p:nvPr>
            <p:ph type="title"/>
          </p:nvPr>
        </p:nvSpPr>
        <p:spPr>
          <a:xfrm>
            <a:off x="415600" y="288567"/>
            <a:ext cx="11360800" cy="763600"/>
          </a:xfrm>
          <a:prstGeom prst="rect">
            <a:avLst/>
          </a:prstGeom>
          <a:noFill/>
          <a:ln>
            <a:noFill/>
          </a:ln>
        </p:spPr>
        <p:txBody>
          <a:bodyPr spcFirstLastPara="1" wrap="square" lIns="121900" tIns="121900" rIns="121900" bIns="121900" anchor="t" anchorCtr="0">
            <a:normAutofit fontScale="90000"/>
          </a:bodyPr>
          <a:lstStyle/>
          <a:p>
            <a:pPr marL="0" lvl="0" indent="0" algn="l" rtl="0">
              <a:lnSpc>
                <a:spcPct val="90000"/>
              </a:lnSpc>
              <a:spcBef>
                <a:spcPts val="0"/>
              </a:spcBef>
              <a:spcAft>
                <a:spcPts val="0"/>
              </a:spcAft>
              <a:buClr>
                <a:schemeClr val="dk1"/>
              </a:buClr>
              <a:buSzPct val="70707"/>
              <a:buFont typeface="Roboto"/>
              <a:buNone/>
            </a:pPr>
            <a:r>
              <a:rPr lang="en-US">
                <a:latin typeface="Arial"/>
                <a:ea typeface="Arial"/>
                <a:cs typeface="Arial"/>
                <a:sym typeface="Arial"/>
              </a:rPr>
              <a:t>Read Quantification: Counting Reads per Gene</a:t>
            </a:r>
            <a:endParaRPr>
              <a:latin typeface="Arial"/>
              <a:ea typeface="Arial"/>
              <a:cs typeface="Arial"/>
              <a:sym typeface="Arial"/>
            </a:endParaRPr>
          </a:p>
        </p:txBody>
      </p:sp>
      <p:pic>
        <p:nvPicPr>
          <p:cNvPr id="701" name="Google Shape;701;p33"/>
          <p:cNvPicPr preferRelativeResize="0"/>
          <p:nvPr/>
        </p:nvPicPr>
        <p:blipFill rotWithShape="1">
          <a:blip r:embed="rId3">
            <a:alphaModFix/>
          </a:blip>
          <a:srcRect l="2040" r="11476" b="60183"/>
          <a:stretch/>
        </p:blipFill>
        <p:spPr>
          <a:xfrm>
            <a:off x="356834" y="2276201"/>
            <a:ext cx="6286233" cy="1415484"/>
          </a:xfrm>
          <a:prstGeom prst="rect">
            <a:avLst/>
          </a:prstGeom>
          <a:noFill/>
          <a:ln>
            <a:noFill/>
          </a:ln>
        </p:spPr>
      </p:pic>
      <p:cxnSp>
        <p:nvCxnSpPr>
          <p:cNvPr id="702" name="Google Shape;702;p33"/>
          <p:cNvCxnSpPr/>
          <p:nvPr/>
        </p:nvCxnSpPr>
        <p:spPr>
          <a:xfrm>
            <a:off x="4329473" y="2827459"/>
            <a:ext cx="196000" cy="384400"/>
          </a:xfrm>
          <a:prstGeom prst="straightConnector1">
            <a:avLst/>
          </a:prstGeom>
          <a:noFill/>
          <a:ln w="9525" cap="flat" cmpd="sng">
            <a:solidFill>
              <a:schemeClr val="dk2"/>
            </a:solidFill>
            <a:prstDash val="solid"/>
            <a:round/>
            <a:headEnd type="none" w="sm" len="sm"/>
            <a:tailEnd type="triangle" w="med" len="med"/>
          </a:ln>
        </p:spPr>
      </p:cxnSp>
      <p:sp>
        <p:nvSpPr>
          <p:cNvPr id="703" name="Google Shape;703;p33"/>
          <p:cNvSpPr txBox="1"/>
          <p:nvPr/>
        </p:nvSpPr>
        <p:spPr>
          <a:xfrm>
            <a:off x="350816" y="3710084"/>
            <a:ext cx="1075369" cy="326800"/>
          </a:xfrm>
          <a:prstGeom prst="rect">
            <a:avLst/>
          </a:prstGeom>
          <a:noFill/>
          <a:ln>
            <a:noFill/>
          </a:ln>
        </p:spPr>
        <p:txBody>
          <a:bodyPr spcFirstLastPara="1" wrap="square" lIns="121900" tIns="121900" rIns="121900" bIns="121900" anchor="ctr" anchorCtr="0">
            <a:noAutofit/>
          </a:bodyPr>
          <a:lstStyle/>
          <a:p>
            <a:pPr marL="0" marR="0" lvl="0" indent="0" algn="ctr" rtl="0">
              <a:spcBef>
                <a:spcPts val="0"/>
              </a:spcBef>
              <a:spcAft>
                <a:spcPts val="0"/>
              </a:spcAft>
              <a:buNone/>
            </a:pPr>
            <a:r>
              <a:rPr lang="en-US" sz="2400">
                <a:solidFill>
                  <a:schemeClr val="dk1"/>
                </a:solidFill>
                <a:latin typeface="Helvetica Neue"/>
                <a:ea typeface="Helvetica Neue"/>
                <a:cs typeface="Helvetica Neue"/>
                <a:sym typeface="Helvetica Neue"/>
              </a:rPr>
              <a:t>exon</a:t>
            </a:r>
            <a:endParaRPr sz="2400">
              <a:solidFill>
                <a:schemeClr val="dk1"/>
              </a:solidFill>
              <a:latin typeface="Helvetica Neue"/>
              <a:ea typeface="Helvetica Neue"/>
              <a:cs typeface="Helvetica Neue"/>
              <a:sym typeface="Helvetica Neue"/>
            </a:endParaRPr>
          </a:p>
        </p:txBody>
      </p:sp>
      <p:sp>
        <p:nvSpPr>
          <p:cNvPr id="704" name="Google Shape;704;p33"/>
          <p:cNvSpPr txBox="1"/>
          <p:nvPr/>
        </p:nvSpPr>
        <p:spPr>
          <a:xfrm>
            <a:off x="2803419" y="3509123"/>
            <a:ext cx="1044206" cy="365124"/>
          </a:xfrm>
          <a:prstGeom prst="rect">
            <a:avLst/>
          </a:prstGeom>
          <a:noFill/>
          <a:ln>
            <a:noFill/>
          </a:ln>
        </p:spPr>
        <p:txBody>
          <a:bodyPr spcFirstLastPara="1" wrap="square" lIns="121900" tIns="121900" rIns="121900" bIns="121900" anchor="ctr" anchorCtr="0">
            <a:noAutofit/>
          </a:bodyPr>
          <a:lstStyle/>
          <a:p>
            <a:pPr marL="0" marR="0" lvl="0" indent="0" algn="ctr" rtl="0">
              <a:spcBef>
                <a:spcPts val="0"/>
              </a:spcBef>
              <a:spcAft>
                <a:spcPts val="0"/>
              </a:spcAft>
              <a:buNone/>
            </a:pPr>
            <a:r>
              <a:rPr lang="en-US" sz="2400">
                <a:solidFill>
                  <a:schemeClr val="dk1"/>
                </a:solidFill>
                <a:latin typeface="Helvetica Neue"/>
                <a:ea typeface="Helvetica Neue"/>
                <a:cs typeface="Helvetica Neue"/>
                <a:sym typeface="Helvetica Neue"/>
              </a:rPr>
              <a:t>intron</a:t>
            </a:r>
            <a:endParaRPr sz="2400">
              <a:solidFill>
                <a:schemeClr val="dk1"/>
              </a:solidFill>
              <a:latin typeface="Helvetica Neue"/>
              <a:ea typeface="Helvetica Neue"/>
              <a:cs typeface="Helvetica Neue"/>
              <a:sym typeface="Helvetica Neue"/>
            </a:endParaRPr>
          </a:p>
        </p:txBody>
      </p:sp>
      <p:sp>
        <p:nvSpPr>
          <p:cNvPr id="705" name="Google Shape;705;p33"/>
          <p:cNvSpPr txBox="1"/>
          <p:nvPr/>
        </p:nvSpPr>
        <p:spPr>
          <a:xfrm>
            <a:off x="1968044" y="3543012"/>
            <a:ext cx="991506" cy="626651"/>
          </a:xfrm>
          <a:prstGeom prst="rect">
            <a:avLst/>
          </a:prstGeom>
          <a:noFill/>
          <a:ln>
            <a:noFill/>
          </a:ln>
        </p:spPr>
        <p:txBody>
          <a:bodyPr spcFirstLastPara="1" wrap="square" lIns="121900" tIns="121900" rIns="121900" bIns="121900" anchor="ctr" anchorCtr="0">
            <a:noAutofit/>
          </a:bodyPr>
          <a:lstStyle/>
          <a:p>
            <a:pPr marL="0" marR="0" lvl="0" indent="0" algn="ctr" rtl="0">
              <a:spcBef>
                <a:spcPts val="0"/>
              </a:spcBef>
              <a:spcAft>
                <a:spcPts val="0"/>
              </a:spcAft>
              <a:buNone/>
            </a:pPr>
            <a:r>
              <a:rPr lang="en-US" sz="2400">
                <a:solidFill>
                  <a:schemeClr val="dk1"/>
                </a:solidFill>
                <a:latin typeface="Helvetica Neue"/>
                <a:ea typeface="Helvetica Neue"/>
                <a:cs typeface="Helvetica Neue"/>
                <a:sym typeface="Helvetica Neue"/>
              </a:rPr>
              <a:t>exon</a:t>
            </a:r>
            <a:endParaRPr sz="2400">
              <a:solidFill>
                <a:schemeClr val="dk1"/>
              </a:solidFill>
              <a:latin typeface="Helvetica Neue"/>
              <a:ea typeface="Helvetica Neue"/>
              <a:cs typeface="Helvetica Neue"/>
              <a:sym typeface="Helvetica Neue"/>
            </a:endParaRPr>
          </a:p>
        </p:txBody>
      </p:sp>
      <p:sp>
        <p:nvSpPr>
          <p:cNvPr id="706" name="Google Shape;706;p33"/>
          <p:cNvSpPr txBox="1"/>
          <p:nvPr/>
        </p:nvSpPr>
        <p:spPr>
          <a:xfrm>
            <a:off x="1127091" y="3495033"/>
            <a:ext cx="1216933" cy="326800"/>
          </a:xfrm>
          <a:prstGeom prst="rect">
            <a:avLst/>
          </a:prstGeom>
          <a:noFill/>
          <a:ln>
            <a:noFill/>
          </a:ln>
        </p:spPr>
        <p:txBody>
          <a:bodyPr spcFirstLastPara="1" wrap="square" lIns="121900" tIns="121900" rIns="121900" bIns="121900" anchor="ctr" anchorCtr="0">
            <a:noAutofit/>
          </a:bodyPr>
          <a:lstStyle/>
          <a:p>
            <a:pPr marL="0" marR="0" lvl="0" indent="0" algn="ctr" rtl="0">
              <a:spcBef>
                <a:spcPts val="0"/>
              </a:spcBef>
              <a:spcAft>
                <a:spcPts val="0"/>
              </a:spcAft>
              <a:buNone/>
            </a:pPr>
            <a:r>
              <a:rPr lang="en-US" sz="2400">
                <a:solidFill>
                  <a:schemeClr val="dk1"/>
                </a:solidFill>
                <a:latin typeface="Helvetica Neue"/>
                <a:ea typeface="Helvetica Neue"/>
                <a:cs typeface="Helvetica Neue"/>
                <a:sym typeface="Helvetica Neue"/>
              </a:rPr>
              <a:t>intron</a:t>
            </a:r>
            <a:endParaRPr sz="2400">
              <a:solidFill>
                <a:schemeClr val="dk1"/>
              </a:solidFill>
              <a:latin typeface="Helvetica Neue"/>
              <a:ea typeface="Helvetica Neue"/>
              <a:cs typeface="Helvetica Neue"/>
              <a:sym typeface="Helvetica Neue"/>
            </a:endParaRPr>
          </a:p>
        </p:txBody>
      </p:sp>
      <p:sp>
        <p:nvSpPr>
          <p:cNvPr id="707" name="Google Shape;707;p33"/>
          <p:cNvSpPr txBox="1"/>
          <p:nvPr/>
        </p:nvSpPr>
        <p:spPr>
          <a:xfrm>
            <a:off x="4114800" y="3710084"/>
            <a:ext cx="1044206" cy="378451"/>
          </a:xfrm>
          <a:prstGeom prst="rect">
            <a:avLst/>
          </a:prstGeom>
          <a:noFill/>
          <a:ln>
            <a:noFill/>
          </a:ln>
        </p:spPr>
        <p:txBody>
          <a:bodyPr spcFirstLastPara="1" wrap="square" lIns="121900" tIns="121900" rIns="121900" bIns="121900" anchor="ctr" anchorCtr="0">
            <a:noAutofit/>
          </a:bodyPr>
          <a:lstStyle/>
          <a:p>
            <a:pPr marL="0" marR="0" lvl="0" indent="0" algn="ctr" rtl="0">
              <a:spcBef>
                <a:spcPts val="0"/>
              </a:spcBef>
              <a:spcAft>
                <a:spcPts val="0"/>
              </a:spcAft>
              <a:buNone/>
            </a:pPr>
            <a:r>
              <a:rPr lang="en-US" sz="2400">
                <a:solidFill>
                  <a:schemeClr val="dk1"/>
                </a:solidFill>
                <a:latin typeface="Helvetica Neue"/>
                <a:ea typeface="Helvetica Neue"/>
                <a:cs typeface="Helvetica Neue"/>
                <a:sym typeface="Helvetica Neue"/>
              </a:rPr>
              <a:t>exon</a:t>
            </a:r>
            <a:endParaRPr sz="2400">
              <a:solidFill>
                <a:schemeClr val="dk1"/>
              </a:solidFill>
              <a:latin typeface="Helvetica Neue"/>
              <a:ea typeface="Helvetica Neue"/>
              <a:cs typeface="Helvetica Neue"/>
              <a:sym typeface="Helvetica Neue"/>
            </a:endParaRPr>
          </a:p>
        </p:txBody>
      </p:sp>
      <p:pic>
        <p:nvPicPr>
          <p:cNvPr id="708" name="Google Shape;708;p33"/>
          <p:cNvPicPr preferRelativeResize="0"/>
          <p:nvPr/>
        </p:nvPicPr>
        <p:blipFill rotWithShape="1">
          <a:blip r:embed="rId4">
            <a:alphaModFix/>
          </a:blip>
          <a:srcRect/>
          <a:stretch/>
        </p:blipFill>
        <p:spPr>
          <a:xfrm>
            <a:off x="7658667" y="2157835"/>
            <a:ext cx="4451467" cy="4024068"/>
          </a:xfrm>
          <a:prstGeom prst="rect">
            <a:avLst/>
          </a:prstGeom>
          <a:noFill/>
          <a:ln>
            <a:noFill/>
          </a:ln>
        </p:spPr>
      </p:pic>
      <p:cxnSp>
        <p:nvCxnSpPr>
          <p:cNvPr id="709" name="Google Shape;709;p33"/>
          <p:cNvCxnSpPr/>
          <p:nvPr/>
        </p:nvCxnSpPr>
        <p:spPr>
          <a:xfrm>
            <a:off x="6768333" y="3614600"/>
            <a:ext cx="644000" cy="0"/>
          </a:xfrm>
          <a:prstGeom prst="straightConnector1">
            <a:avLst/>
          </a:prstGeom>
          <a:noFill/>
          <a:ln w="9525" cap="flat" cmpd="sng">
            <a:solidFill>
              <a:schemeClr val="dk2"/>
            </a:solidFill>
            <a:prstDash val="solid"/>
            <a:round/>
            <a:headEnd type="none" w="sm" len="sm"/>
            <a:tailEnd type="triangle" w="med" len="med"/>
          </a:ln>
        </p:spPr>
      </p:cxnSp>
      <p:sp>
        <p:nvSpPr>
          <p:cNvPr id="710" name="Google Shape;710;p33"/>
          <p:cNvSpPr txBox="1"/>
          <p:nvPr/>
        </p:nvSpPr>
        <p:spPr>
          <a:xfrm>
            <a:off x="0" y="6547655"/>
            <a:ext cx="4114800" cy="36512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a:solidFill>
                  <a:srgbClr val="757070"/>
                </a:solidFill>
                <a:latin typeface="Calibri"/>
                <a:ea typeface="Calibri"/>
                <a:cs typeface="Calibri"/>
                <a:sym typeface="Calibri"/>
              </a:rPr>
              <a:t>BNFO 262 Winter 2026​</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714"/>
        <p:cNvGrpSpPr/>
        <p:nvPr/>
      </p:nvGrpSpPr>
      <p:grpSpPr>
        <a:xfrm>
          <a:off x="0" y="0"/>
          <a:ext cx="0" cy="0"/>
          <a:chOff x="0" y="0"/>
          <a:chExt cx="0" cy="0"/>
        </a:xfrm>
      </p:grpSpPr>
      <p:sp>
        <p:nvSpPr>
          <p:cNvPr id="715" name="Google Shape;715;p34"/>
          <p:cNvSpPr txBox="1">
            <a:spLocks noGrp="1"/>
          </p:cNvSpPr>
          <p:nvPr>
            <p:ph type="title"/>
          </p:nvPr>
        </p:nvSpPr>
        <p:spPr>
          <a:xfrm>
            <a:off x="415600" y="288567"/>
            <a:ext cx="11360800" cy="7636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90000"/>
              </a:lnSpc>
              <a:spcBef>
                <a:spcPts val="0"/>
              </a:spcBef>
              <a:spcAft>
                <a:spcPts val="0"/>
              </a:spcAft>
              <a:buClr>
                <a:schemeClr val="dk1"/>
              </a:buClr>
              <a:buSzPct val="70707"/>
              <a:buFont typeface="Roboto"/>
              <a:buNone/>
            </a:pPr>
            <a:r>
              <a:rPr lang="en-US"/>
              <a:t>Subread: featureCounts</a:t>
            </a:r>
            <a:endParaRPr/>
          </a:p>
        </p:txBody>
      </p:sp>
      <p:pic>
        <p:nvPicPr>
          <p:cNvPr id="716" name="Google Shape;716;p34"/>
          <p:cNvPicPr preferRelativeResize="0"/>
          <p:nvPr/>
        </p:nvPicPr>
        <p:blipFill rotWithShape="1">
          <a:blip r:embed="rId3">
            <a:alphaModFix/>
          </a:blip>
          <a:srcRect/>
          <a:stretch/>
        </p:blipFill>
        <p:spPr>
          <a:xfrm>
            <a:off x="7735966" y="1484856"/>
            <a:ext cx="3587319" cy="4532683"/>
          </a:xfrm>
          <a:prstGeom prst="rect">
            <a:avLst/>
          </a:prstGeom>
          <a:noFill/>
          <a:ln>
            <a:noFill/>
          </a:ln>
        </p:spPr>
      </p:pic>
      <p:sp>
        <p:nvSpPr>
          <p:cNvPr id="717" name="Google Shape;717;p34"/>
          <p:cNvSpPr txBox="1"/>
          <p:nvPr/>
        </p:nvSpPr>
        <p:spPr>
          <a:xfrm>
            <a:off x="415600" y="1484856"/>
            <a:ext cx="6098582" cy="2308324"/>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2400"/>
              <a:buFont typeface="Arial"/>
              <a:buChar char="•"/>
            </a:pPr>
            <a:r>
              <a:rPr lang="en-US" sz="2400">
                <a:solidFill>
                  <a:schemeClr val="dk1"/>
                </a:solidFill>
                <a:latin typeface="Arial"/>
                <a:ea typeface="Arial"/>
                <a:cs typeface="Arial"/>
                <a:sym typeface="Arial"/>
              </a:rPr>
              <a:t>featureCounts: </a:t>
            </a:r>
            <a:r>
              <a:rPr lang="en-US" sz="2400" u="sng">
                <a:solidFill>
                  <a:schemeClr val="dk1"/>
                </a:solidFill>
                <a:latin typeface="Arial"/>
                <a:ea typeface="Arial"/>
                <a:cs typeface="Arial"/>
                <a:sym typeface="Arial"/>
                <a:hlinkClick r:id="rId4">
                  <a:extLst>
                    <a:ext uri="{A12FA001-AC4F-418D-AE19-62706E023703}">
                      <ahyp:hlinkClr xmlns:ahyp="http://schemas.microsoft.com/office/drawing/2018/hyperlinkcolor" val="tx"/>
                    </a:ext>
                  </a:extLst>
                </a:hlinkClick>
              </a:rPr>
              <a:t>https://bioconductor.org/packages/release/bioc/vignettes/Rsubread/inst/doc/SubreadUsersGuide.pdf</a:t>
            </a:r>
            <a:endParaRPr sz="2400">
              <a:solidFill>
                <a:schemeClr val="dk1"/>
              </a:solidFill>
              <a:latin typeface="Arial"/>
              <a:ea typeface="Arial"/>
              <a:cs typeface="Arial"/>
              <a:sym typeface="Arial"/>
            </a:endParaRPr>
          </a:p>
          <a:p>
            <a:pPr marL="285750" marR="0" lvl="0" indent="-13335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a:p>
            <a:pPr marL="285750" marR="0" lvl="0" indent="-285750" algn="l" rtl="0">
              <a:spcBef>
                <a:spcPts val="0"/>
              </a:spcBef>
              <a:spcAft>
                <a:spcPts val="0"/>
              </a:spcAft>
              <a:buClr>
                <a:schemeClr val="dk1"/>
              </a:buClr>
              <a:buSzPts val="2400"/>
              <a:buFont typeface="Arial"/>
              <a:buChar char="•"/>
            </a:pPr>
            <a:r>
              <a:rPr lang="en-US" sz="2400">
                <a:solidFill>
                  <a:schemeClr val="dk1"/>
                </a:solidFill>
                <a:latin typeface="Arial"/>
                <a:ea typeface="Arial"/>
                <a:cs typeface="Arial"/>
                <a:sym typeface="Arial"/>
              </a:rPr>
              <a:t>Multiple SAM/BAM files + 1 GTF file</a:t>
            </a:r>
            <a:endParaRPr/>
          </a:p>
        </p:txBody>
      </p:sp>
      <p:pic>
        <p:nvPicPr>
          <p:cNvPr id="718" name="Google Shape;718;p34"/>
          <p:cNvPicPr preferRelativeResize="0"/>
          <p:nvPr/>
        </p:nvPicPr>
        <p:blipFill rotWithShape="1">
          <a:blip r:embed="rId5">
            <a:alphaModFix/>
          </a:blip>
          <a:srcRect t="9436" b="22002"/>
          <a:stretch/>
        </p:blipFill>
        <p:spPr>
          <a:xfrm>
            <a:off x="604378" y="3976449"/>
            <a:ext cx="5909804" cy="2572718"/>
          </a:xfrm>
          <a:prstGeom prst="rect">
            <a:avLst/>
          </a:prstGeom>
          <a:noFill/>
          <a:ln>
            <a:noFill/>
          </a:ln>
        </p:spPr>
      </p:pic>
      <p:sp>
        <p:nvSpPr>
          <p:cNvPr id="719" name="Google Shape;719;p34"/>
          <p:cNvSpPr txBox="1"/>
          <p:nvPr/>
        </p:nvSpPr>
        <p:spPr>
          <a:xfrm>
            <a:off x="0" y="6547655"/>
            <a:ext cx="1701800" cy="31432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a:solidFill>
                  <a:srgbClr val="757070"/>
                </a:solidFill>
                <a:latin typeface="Calibri"/>
                <a:ea typeface="Arial"/>
                <a:cs typeface="Arial"/>
                <a:sym typeface="Arial"/>
              </a:rPr>
              <a:t>BNFO 262 Winter 2026​</a:t>
            </a:r>
            <a:endParaRPr>
              <a:latin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723"/>
        <p:cNvGrpSpPr/>
        <p:nvPr/>
      </p:nvGrpSpPr>
      <p:grpSpPr>
        <a:xfrm>
          <a:off x="0" y="0"/>
          <a:ext cx="0" cy="0"/>
          <a:chOff x="0" y="0"/>
          <a:chExt cx="0" cy="0"/>
        </a:xfrm>
      </p:grpSpPr>
      <p:sp>
        <p:nvSpPr>
          <p:cNvPr id="724" name="Google Shape;724;p35"/>
          <p:cNvSpPr txBox="1">
            <a:spLocks noGrp="1"/>
          </p:cNvSpPr>
          <p:nvPr>
            <p:ph type="title"/>
          </p:nvPr>
        </p:nvSpPr>
        <p:spPr>
          <a:xfrm>
            <a:off x="415600" y="288567"/>
            <a:ext cx="11360800" cy="7636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90000"/>
              </a:lnSpc>
              <a:spcBef>
                <a:spcPts val="0"/>
              </a:spcBef>
              <a:spcAft>
                <a:spcPts val="0"/>
              </a:spcAft>
              <a:buClr>
                <a:schemeClr val="dk1"/>
              </a:buClr>
              <a:buSzPct val="70707"/>
              <a:buFont typeface="Roboto"/>
              <a:buNone/>
            </a:pPr>
            <a:r>
              <a:rPr lang="en-US"/>
              <a:t>Interactive Genomics Viewer (IGV)</a:t>
            </a:r>
            <a:endParaRPr/>
          </a:p>
        </p:txBody>
      </p:sp>
      <p:pic>
        <p:nvPicPr>
          <p:cNvPr id="725" name="Google Shape;725;p35"/>
          <p:cNvPicPr preferRelativeResize="0"/>
          <p:nvPr/>
        </p:nvPicPr>
        <p:blipFill rotWithShape="1">
          <a:blip r:embed="rId3">
            <a:alphaModFix/>
          </a:blip>
          <a:srcRect r="1607"/>
          <a:stretch/>
        </p:blipFill>
        <p:spPr>
          <a:xfrm>
            <a:off x="2089461" y="1221500"/>
            <a:ext cx="7206940" cy="5063067"/>
          </a:xfrm>
          <a:prstGeom prst="rect">
            <a:avLst/>
          </a:prstGeom>
          <a:noFill/>
          <a:ln>
            <a:noFill/>
          </a:ln>
        </p:spPr>
      </p:pic>
      <p:pic>
        <p:nvPicPr>
          <p:cNvPr id="726" name="Google Shape;726;p35"/>
          <p:cNvPicPr preferRelativeResize="0"/>
          <p:nvPr/>
        </p:nvPicPr>
        <p:blipFill rotWithShape="1">
          <a:blip r:embed="rId4">
            <a:alphaModFix/>
          </a:blip>
          <a:srcRect/>
          <a:stretch/>
        </p:blipFill>
        <p:spPr>
          <a:xfrm>
            <a:off x="1836326" y="1111433"/>
            <a:ext cx="8519348" cy="5283200"/>
          </a:xfrm>
          <a:prstGeom prst="rect">
            <a:avLst/>
          </a:prstGeom>
          <a:noFill/>
          <a:ln>
            <a:noFill/>
          </a:ln>
        </p:spPr>
      </p:pic>
      <p:sp>
        <p:nvSpPr>
          <p:cNvPr id="4" name="Google Shape;719;p34">
            <a:extLst>
              <a:ext uri="{FF2B5EF4-FFF2-40B4-BE49-F238E27FC236}">
                <a16:creationId xmlns:a16="http://schemas.microsoft.com/office/drawing/2014/main" id="{669DA8AE-14F6-0981-E382-183E649CAE42}"/>
              </a:ext>
            </a:extLst>
          </p:cNvPr>
          <p:cNvSpPr txBox="1"/>
          <p:nvPr/>
        </p:nvSpPr>
        <p:spPr>
          <a:xfrm>
            <a:off x="0" y="6547655"/>
            <a:ext cx="1701800" cy="31432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a:solidFill>
                  <a:srgbClr val="757070"/>
                </a:solidFill>
                <a:latin typeface="Calibri"/>
                <a:ea typeface="Arial"/>
                <a:cs typeface="Arial"/>
                <a:sym typeface="Arial"/>
              </a:rPr>
              <a:t>BNFO 262 Winter 2026​</a:t>
            </a:r>
            <a:endParaRPr>
              <a:latin typeface="Calibri"/>
            </a:endParaRPr>
          </a:p>
        </p:txBody>
      </p:sp>
      <p:sp>
        <p:nvSpPr>
          <p:cNvPr id="2" name="TextBox 1">
            <a:extLst>
              <a:ext uri="{FF2B5EF4-FFF2-40B4-BE49-F238E27FC236}">
                <a16:creationId xmlns:a16="http://schemas.microsoft.com/office/drawing/2014/main" id="{B964DDBD-DD0F-7A14-3380-A783F3BC0FA5}"/>
              </a:ext>
            </a:extLst>
          </p:cNvPr>
          <p:cNvSpPr txBox="1"/>
          <p:nvPr/>
        </p:nvSpPr>
        <p:spPr>
          <a:xfrm>
            <a:off x="2187572" y="6458309"/>
            <a:ext cx="780595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Visual verification of alignments and features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731"/>
        <p:cNvGrpSpPr/>
        <p:nvPr/>
      </p:nvGrpSpPr>
      <p:grpSpPr>
        <a:xfrm>
          <a:off x="0" y="0"/>
          <a:ext cx="0" cy="0"/>
          <a:chOff x="0" y="0"/>
          <a:chExt cx="0" cy="0"/>
        </a:xfrm>
      </p:grpSpPr>
      <p:pic>
        <p:nvPicPr>
          <p:cNvPr id="732" name="Google Shape;732;p36"/>
          <p:cNvPicPr preferRelativeResize="0"/>
          <p:nvPr/>
        </p:nvPicPr>
        <p:blipFill rotWithShape="1">
          <a:blip r:embed="rId3">
            <a:alphaModFix/>
          </a:blip>
          <a:srcRect/>
          <a:stretch/>
        </p:blipFill>
        <p:spPr>
          <a:xfrm>
            <a:off x="7327768" y="1733072"/>
            <a:ext cx="3912801" cy="3750729"/>
          </a:xfrm>
          <a:prstGeom prst="rect">
            <a:avLst/>
          </a:prstGeom>
          <a:noFill/>
          <a:ln>
            <a:noFill/>
          </a:ln>
        </p:spPr>
      </p:pic>
      <p:sp>
        <p:nvSpPr>
          <p:cNvPr id="733" name="Google Shape;733;p36"/>
          <p:cNvSpPr txBox="1">
            <a:spLocks noGrp="1"/>
          </p:cNvSpPr>
          <p:nvPr>
            <p:ph type="title"/>
          </p:nvPr>
        </p:nvSpPr>
        <p:spPr>
          <a:xfrm>
            <a:off x="415600" y="288567"/>
            <a:ext cx="11360800" cy="763600"/>
          </a:xfrm>
          <a:prstGeom prst="rect">
            <a:avLst/>
          </a:prstGeom>
          <a:noFill/>
          <a:ln>
            <a:noFill/>
          </a:ln>
        </p:spPr>
        <p:txBody>
          <a:bodyPr spcFirstLastPara="1" wrap="square" lIns="121900" tIns="121900" rIns="121900" bIns="121900" anchor="t" anchorCtr="0">
            <a:normAutofit fontScale="90000"/>
          </a:bodyPr>
          <a:lstStyle/>
          <a:p>
            <a:pPr marL="0" lvl="0" indent="0" algn="l" rtl="0">
              <a:lnSpc>
                <a:spcPct val="90000"/>
              </a:lnSpc>
              <a:spcBef>
                <a:spcPts val="0"/>
              </a:spcBef>
              <a:spcAft>
                <a:spcPts val="0"/>
              </a:spcAft>
              <a:buClr>
                <a:schemeClr val="dk1"/>
              </a:buClr>
              <a:buSzPct val="70707"/>
              <a:buFont typeface="Roboto"/>
              <a:buNone/>
            </a:pPr>
            <a:r>
              <a:rPr lang="en-US"/>
              <a:t>Functional Analysis</a:t>
            </a:r>
            <a:endParaRPr/>
          </a:p>
        </p:txBody>
      </p:sp>
      <p:pic>
        <p:nvPicPr>
          <p:cNvPr id="734" name="Google Shape;734;p36"/>
          <p:cNvPicPr preferRelativeResize="0"/>
          <p:nvPr/>
        </p:nvPicPr>
        <p:blipFill rotWithShape="1">
          <a:blip r:embed="rId4">
            <a:alphaModFix/>
          </a:blip>
          <a:srcRect r="25633"/>
          <a:stretch/>
        </p:blipFill>
        <p:spPr>
          <a:xfrm>
            <a:off x="438870" y="2051301"/>
            <a:ext cx="2974965" cy="3078401"/>
          </a:xfrm>
          <a:prstGeom prst="rect">
            <a:avLst/>
          </a:prstGeom>
          <a:noFill/>
          <a:ln>
            <a:noFill/>
          </a:ln>
        </p:spPr>
      </p:pic>
      <p:sp>
        <p:nvSpPr>
          <p:cNvPr id="735" name="Google Shape;735;p36"/>
          <p:cNvSpPr txBox="1"/>
          <p:nvPr/>
        </p:nvSpPr>
        <p:spPr>
          <a:xfrm>
            <a:off x="350867" y="1465500"/>
            <a:ext cx="3912800" cy="524800"/>
          </a:xfrm>
          <a:prstGeom prst="rect">
            <a:avLst/>
          </a:prstGeom>
          <a:noFill/>
          <a:ln>
            <a:noFill/>
          </a:ln>
        </p:spPr>
        <p:txBody>
          <a:bodyPr spcFirstLastPara="1" wrap="square" lIns="121900" tIns="121900" rIns="121900" bIns="121900" anchor="t" anchorCtr="0">
            <a:noAutofit/>
          </a:bodyPr>
          <a:lstStyle/>
          <a:p>
            <a:pPr marL="0" marR="0" lvl="0" indent="0" algn="l" rtl="0">
              <a:spcBef>
                <a:spcPts val="0"/>
              </a:spcBef>
              <a:spcAft>
                <a:spcPts val="0"/>
              </a:spcAft>
              <a:buNone/>
            </a:pPr>
            <a:r>
              <a:rPr lang="en-US" sz="2000">
                <a:solidFill>
                  <a:schemeClr val="dk1"/>
                </a:solidFill>
                <a:latin typeface="Helvetica Neue"/>
                <a:ea typeface="Helvetica Neue"/>
                <a:cs typeface="Helvetica Neue"/>
                <a:sym typeface="Helvetica Neue"/>
              </a:rPr>
              <a:t>Differential expression</a:t>
            </a:r>
            <a:endParaRPr sz="2000">
              <a:solidFill>
                <a:schemeClr val="dk1"/>
              </a:solidFill>
              <a:latin typeface="Helvetica Neue"/>
              <a:ea typeface="Helvetica Neue"/>
              <a:cs typeface="Helvetica Neue"/>
              <a:sym typeface="Helvetica Neue"/>
            </a:endParaRPr>
          </a:p>
        </p:txBody>
      </p:sp>
      <p:pic>
        <p:nvPicPr>
          <p:cNvPr id="736" name="Google Shape;736;p36"/>
          <p:cNvPicPr preferRelativeResize="0"/>
          <p:nvPr/>
        </p:nvPicPr>
        <p:blipFill rotWithShape="1">
          <a:blip r:embed="rId5">
            <a:alphaModFix/>
          </a:blip>
          <a:srcRect/>
          <a:stretch/>
        </p:blipFill>
        <p:spPr>
          <a:xfrm>
            <a:off x="3756967" y="3685334"/>
            <a:ext cx="3845267" cy="2394567"/>
          </a:xfrm>
          <a:prstGeom prst="rect">
            <a:avLst/>
          </a:prstGeom>
          <a:noFill/>
          <a:ln>
            <a:noFill/>
          </a:ln>
        </p:spPr>
      </p:pic>
      <p:sp>
        <p:nvSpPr>
          <p:cNvPr id="737" name="Google Shape;737;p36"/>
          <p:cNvSpPr txBox="1"/>
          <p:nvPr/>
        </p:nvSpPr>
        <p:spPr>
          <a:xfrm>
            <a:off x="3460700" y="3160533"/>
            <a:ext cx="4750612" cy="524800"/>
          </a:xfrm>
          <a:prstGeom prst="rect">
            <a:avLst/>
          </a:prstGeom>
          <a:noFill/>
          <a:ln>
            <a:noFill/>
          </a:ln>
        </p:spPr>
        <p:txBody>
          <a:bodyPr spcFirstLastPara="1" wrap="square" lIns="121900" tIns="121900" rIns="121900" bIns="121900" anchor="t" anchorCtr="0">
            <a:noAutofit/>
          </a:bodyPr>
          <a:lstStyle/>
          <a:p>
            <a:pPr marL="0" marR="0" lvl="0" indent="0" algn="l" rtl="0">
              <a:spcBef>
                <a:spcPts val="0"/>
              </a:spcBef>
              <a:spcAft>
                <a:spcPts val="0"/>
              </a:spcAft>
              <a:buNone/>
            </a:pPr>
            <a:r>
              <a:rPr lang="en-US" sz="2000">
                <a:solidFill>
                  <a:schemeClr val="dk1"/>
                </a:solidFill>
                <a:latin typeface="Helvetica Neue"/>
                <a:ea typeface="Helvetica Neue"/>
                <a:cs typeface="Helvetica Neue"/>
                <a:sym typeface="Helvetica Neue"/>
              </a:rPr>
              <a:t>Gene Set Enrichment Analysis (GSEA)</a:t>
            </a:r>
            <a:endParaRPr sz="2000">
              <a:solidFill>
                <a:schemeClr val="dk1"/>
              </a:solidFill>
              <a:latin typeface="Helvetica Neue"/>
              <a:ea typeface="Helvetica Neue"/>
              <a:cs typeface="Helvetica Neue"/>
              <a:sym typeface="Helvetica Neue"/>
            </a:endParaRPr>
          </a:p>
        </p:txBody>
      </p:sp>
      <p:sp>
        <p:nvSpPr>
          <p:cNvPr id="738" name="Google Shape;738;p36"/>
          <p:cNvSpPr txBox="1"/>
          <p:nvPr/>
        </p:nvSpPr>
        <p:spPr>
          <a:xfrm>
            <a:off x="7184233" y="1153767"/>
            <a:ext cx="4656900" cy="524800"/>
          </a:xfrm>
          <a:prstGeom prst="rect">
            <a:avLst/>
          </a:prstGeom>
          <a:noFill/>
          <a:ln>
            <a:noFill/>
          </a:ln>
        </p:spPr>
        <p:txBody>
          <a:bodyPr spcFirstLastPara="1" wrap="square" lIns="121900" tIns="121900" rIns="121900" bIns="121900" anchor="t" anchorCtr="0">
            <a:noAutofit/>
          </a:bodyPr>
          <a:lstStyle/>
          <a:p>
            <a:pPr marL="0" marR="0" lvl="0" indent="0" algn="ctr" rtl="0">
              <a:spcBef>
                <a:spcPts val="0"/>
              </a:spcBef>
              <a:spcAft>
                <a:spcPts val="0"/>
              </a:spcAft>
              <a:buNone/>
            </a:pPr>
            <a:r>
              <a:rPr lang="en-US" sz="2000">
                <a:solidFill>
                  <a:schemeClr val="dk1"/>
                </a:solidFill>
                <a:latin typeface="Helvetica Neue"/>
                <a:ea typeface="Helvetica Neue"/>
                <a:cs typeface="Helvetica Neue"/>
                <a:sym typeface="Helvetica Neue"/>
              </a:rPr>
              <a:t>Gene Co-expression Networks</a:t>
            </a:r>
            <a:endParaRPr sz="2000">
              <a:solidFill>
                <a:schemeClr val="dk1"/>
              </a:solidFill>
              <a:latin typeface="Helvetica Neue"/>
              <a:ea typeface="Helvetica Neue"/>
              <a:cs typeface="Helvetica Neue"/>
              <a:sym typeface="Helvetica Neue"/>
            </a:endParaRPr>
          </a:p>
        </p:txBody>
      </p:sp>
      <p:sp>
        <p:nvSpPr>
          <p:cNvPr id="4" name="Google Shape;719;p34">
            <a:extLst>
              <a:ext uri="{FF2B5EF4-FFF2-40B4-BE49-F238E27FC236}">
                <a16:creationId xmlns:a16="http://schemas.microsoft.com/office/drawing/2014/main" id="{83F736A1-1A4A-E44D-E525-83347C01336D}"/>
              </a:ext>
            </a:extLst>
          </p:cNvPr>
          <p:cNvSpPr txBox="1"/>
          <p:nvPr/>
        </p:nvSpPr>
        <p:spPr>
          <a:xfrm>
            <a:off x="0" y="6547655"/>
            <a:ext cx="1701800" cy="31432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a:solidFill>
                  <a:srgbClr val="757070"/>
                </a:solidFill>
                <a:latin typeface="Calibri"/>
                <a:ea typeface="Arial"/>
                <a:cs typeface="Arial"/>
                <a:sym typeface="Arial"/>
              </a:rPr>
              <a:t>BNFO 262 Winter 2026​</a:t>
            </a:r>
            <a:endParaRPr>
              <a:latin typeface="Calibri"/>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BF8180-5F49-EF6B-071F-78B42FE98DF5}"/>
              </a:ext>
            </a:extLst>
          </p:cNvPr>
          <p:cNvSpPr>
            <a:spLocks noGrp="1"/>
          </p:cNvSpPr>
          <p:nvPr>
            <p:ph type="title"/>
          </p:nvPr>
        </p:nvSpPr>
        <p:spPr/>
        <p:txBody>
          <a:bodyPr>
            <a:normAutofit fontScale="90000"/>
          </a:bodyPr>
          <a:lstStyle/>
          <a:p>
            <a:r>
              <a:rPr lang="en-US" dirty="0"/>
              <a:t>RNA-seq Workflow Summary</a:t>
            </a:r>
          </a:p>
        </p:txBody>
      </p:sp>
      <p:sp>
        <p:nvSpPr>
          <p:cNvPr id="3" name="Text Placeholder 2">
            <a:extLst>
              <a:ext uri="{FF2B5EF4-FFF2-40B4-BE49-F238E27FC236}">
                <a16:creationId xmlns:a16="http://schemas.microsoft.com/office/drawing/2014/main" id="{7562D947-FDB7-E771-B6C5-FC056485F591}"/>
              </a:ext>
            </a:extLst>
          </p:cNvPr>
          <p:cNvSpPr>
            <a:spLocks noGrp="1"/>
          </p:cNvSpPr>
          <p:nvPr>
            <p:ph type="body" idx="1"/>
          </p:nvPr>
        </p:nvSpPr>
        <p:spPr/>
        <p:txBody>
          <a:bodyPr>
            <a:normAutofit/>
          </a:bodyPr>
          <a:lstStyle/>
          <a:p>
            <a:pPr>
              <a:buFont typeface="Arial"/>
              <a:buChar char="•"/>
            </a:pPr>
            <a:r>
              <a:rPr lang="en-US" b="1" dirty="0">
                <a:latin typeface="Arial"/>
              </a:rPr>
              <a:t>Part 1: Data Generation</a:t>
            </a:r>
          </a:p>
          <a:p>
            <a:pPr lvl="1">
              <a:lnSpc>
                <a:spcPct val="150000"/>
              </a:lnSpc>
              <a:buSzPts val="1800"/>
              <a:buFont typeface="Courier New"/>
              <a:buChar char="o"/>
            </a:pPr>
            <a:r>
              <a:rPr lang="en-US" sz="1600" dirty="0">
                <a:latin typeface="Arial"/>
              </a:rPr>
              <a:t>Experimental Design → RNA Extraction → Library Preparation → QC → Sequencing</a:t>
            </a:r>
          </a:p>
          <a:p>
            <a:pPr lvl="1">
              <a:lnSpc>
                <a:spcPct val="150000"/>
              </a:lnSpc>
              <a:buSzPts val="1800"/>
              <a:buFont typeface="Courier New"/>
              <a:buChar char="o"/>
            </a:pPr>
            <a:r>
              <a:rPr lang="en-US" sz="1600" dirty="0">
                <a:latin typeface="Arial"/>
              </a:rPr>
              <a:t>Key decision: rRNA depletion (degraded RNA) vs. Poly(A) selection (high-quality mRNA)</a:t>
            </a:r>
          </a:p>
          <a:p>
            <a:pPr lvl="1">
              <a:lnSpc>
                <a:spcPct val="150000"/>
              </a:lnSpc>
              <a:buSzPts val="1800"/>
              <a:buFont typeface="Courier New"/>
              <a:buChar char="o"/>
            </a:pPr>
            <a:r>
              <a:rPr lang="en-US" sz="1600" dirty="0">
                <a:latin typeface="Arial"/>
              </a:rPr>
              <a:t>Quality control at every step ensures reliable downstream analysis</a:t>
            </a:r>
          </a:p>
          <a:p>
            <a:pPr>
              <a:buFont typeface="Arial"/>
              <a:buChar char="•"/>
            </a:pPr>
            <a:r>
              <a:rPr lang="en-US" b="1" dirty="0">
                <a:latin typeface="Arial"/>
              </a:rPr>
              <a:t>Part 2: Data Analysis</a:t>
            </a:r>
          </a:p>
          <a:p>
            <a:pPr lvl="1">
              <a:lnSpc>
                <a:spcPct val="150000"/>
              </a:lnSpc>
              <a:buFont typeface="Courier New"/>
              <a:buChar char="o"/>
            </a:pPr>
            <a:r>
              <a:rPr lang="en-US" sz="1600" dirty="0">
                <a:latin typeface="Arial"/>
              </a:rPr>
              <a:t>QC (</a:t>
            </a:r>
            <a:r>
              <a:rPr lang="en-US" sz="1600" err="1">
                <a:latin typeface="Arial"/>
              </a:rPr>
              <a:t>FastQC</a:t>
            </a:r>
            <a:r>
              <a:rPr lang="en-US" sz="1600" dirty="0">
                <a:latin typeface="Arial"/>
              </a:rPr>
              <a:t>) → Trimming → Alignment (STAR/Salmon) → Quantification (</a:t>
            </a:r>
            <a:r>
              <a:rPr lang="en-US" sz="1600" err="1">
                <a:latin typeface="Arial"/>
              </a:rPr>
              <a:t>featureCounts</a:t>
            </a:r>
            <a:r>
              <a:rPr lang="en-US" sz="1600" dirty="0">
                <a:latin typeface="Arial"/>
              </a:rPr>
              <a:t>)</a:t>
            </a:r>
          </a:p>
          <a:p>
            <a:pPr lvl="1">
              <a:lnSpc>
                <a:spcPct val="150000"/>
              </a:lnSpc>
              <a:buSzPts val="1800"/>
              <a:buFont typeface="Courier New"/>
              <a:buChar char="o"/>
            </a:pPr>
            <a:r>
              <a:rPr lang="en-US" sz="1600" dirty="0">
                <a:latin typeface="Arial"/>
              </a:rPr>
              <a:t>File formats: FASTQ → SAM/BAM → Count matrix</a:t>
            </a:r>
          </a:p>
          <a:p>
            <a:pPr lvl="1">
              <a:lnSpc>
                <a:spcPct val="150000"/>
              </a:lnSpc>
              <a:buSzPts val="1800"/>
              <a:buFont typeface="Courier New"/>
              <a:buChar char="o"/>
            </a:pPr>
            <a:r>
              <a:rPr lang="en-US" sz="1600" dirty="0">
                <a:latin typeface="Arial"/>
              </a:rPr>
              <a:t>Alternative: Quasi-alignment (Salmon/Kallisto) - 20x faster, transcript-level counts</a:t>
            </a:r>
          </a:p>
          <a:p>
            <a:pPr lvl="1">
              <a:lnSpc>
                <a:spcPct val="150000"/>
              </a:lnSpc>
              <a:buSzPts val="1800"/>
              <a:buFont typeface="Courier New"/>
              <a:buChar char="o"/>
            </a:pPr>
            <a:r>
              <a:rPr lang="en-US" sz="1600" dirty="0">
                <a:latin typeface="Arial"/>
              </a:rPr>
              <a:t>Output: Gene expression matrix ready for differential expression analysis</a:t>
            </a:r>
          </a:p>
          <a:p>
            <a:pPr>
              <a:buFont typeface="Arial"/>
              <a:buChar char="•"/>
            </a:pPr>
            <a:r>
              <a:rPr lang="en-US" b="1" dirty="0">
                <a:latin typeface="Arial"/>
              </a:rPr>
              <a:t>Key Takeaway</a:t>
            </a:r>
          </a:p>
          <a:p>
            <a:pPr marL="596900" lvl="1" indent="0">
              <a:buSzPts val="1800"/>
              <a:buNone/>
            </a:pPr>
            <a:r>
              <a:rPr lang="en-US" sz="1400" i="1" dirty="0">
                <a:latin typeface="Arial"/>
              </a:rPr>
              <a:t>RNA-seq workflow transforms biological samples into quantitative gene expression data through careful experimental design, quality control, and computational analysis</a:t>
            </a:r>
          </a:p>
        </p:txBody>
      </p:sp>
    </p:spTree>
    <p:extLst>
      <p:ext uri="{BB962C8B-B14F-4D97-AF65-F5344CB8AC3E}">
        <p14:creationId xmlns:p14="http://schemas.microsoft.com/office/powerpoint/2010/main" val="297587667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743"/>
        <p:cNvGrpSpPr/>
        <p:nvPr/>
      </p:nvGrpSpPr>
      <p:grpSpPr>
        <a:xfrm>
          <a:off x="0" y="0"/>
          <a:ext cx="0" cy="0"/>
          <a:chOff x="0" y="0"/>
          <a:chExt cx="0" cy="0"/>
        </a:xfrm>
      </p:grpSpPr>
      <p:sp>
        <p:nvSpPr>
          <p:cNvPr id="744" name="Google Shape;744;p37"/>
          <p:cNvSpPr txBox="1">
            <a:spLocks noGrp="1"/>
          </p:cNvSpPr>
          <p:nvPr>
            <p:ph type="title"/>
          </p:nvPr>
        </p:nvSpPr>
        <p:spPr>
          <a:xfrm>
            <a:off x="415600" y="288567"/>
            <a:ext cx="11360800" cy="7636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90000"/>
              </a:lnSpc>
              <a:spcBef>
                <a:spcPts val="0"/>
              </a:spcBef>
              <a:spcAft>
                <a:spcPts val="0"/>
              </a:spcAft>
              <a:buClr>
                <a:schemeClr val="dk1"/>
              </a:buClr>
              <a:buSzPct val="70707"/>
              <a:buFont typeface="Roboto"/>
              <a:buNone/>
            </a:pPr>
            <a:r>
              <a:rPr lang="en-US"/>
              <a:t>Break: 10 min</a:t>
            </a:r>
            <a:endParaRPr/>
          </a:p>
        </p:txBody>
      </p:sp>
      <p:sp>
        <p:nvSpPr>
          <p:cNvPr id="4" name="Google Shape;719;p34">
            <a:extLst>
              <a:ext uri="{FF2B5EF4-FFF2-40B4-BE49-F238E27FC236}">
                <a16:creationId xmlns:a16="http://schemas.microsoft.com/office/drawing/2014/main" id="{1EE566F0-D5D0-301C-92FA-6FC0F35F6FB8}"/>
              </a:ext>
            </a:extLst>
          </p:cNvPr>
          <p:cNvSpPr txBox="1"/>
          <p:nvPr/>
        </p:nvSpPr>
        <p:spPr>
          <a:xfrm>
            <a:off x="0" y="6547655"/>
            <a:ext cx="1701800" cy="31432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a:solidFill>
                  <a:srgbClr val="757070"/>
                </a:solidFill>
                <a:latin typeface="Calibri"/>
                <a:ea typeface="Arial"/>
                <a:cs typeface="Arial"/>
                <a:sym typeface="Arial"/>
              </a:rPr>
              <a:t>BNFO 262 Winter 2026​</a:t>
            </a:r>
            <a:endParaRPr>
              <a:latin typeface="Calibri"/>
            </a:endParaRPr>
          </a:p>
        </p:txBody>
      </p:sp>
      <p:pic>
        <p:nvPicPr>
          <p:cNvPr id="2" name="Picture 1" descr="http://blogs.lablit.com/wp-content/uploads/2011/04/7.-Research-Grants.png">
            <a:extLst>
              <a:ext uri="{FF2B5EF4-FFF2-40B4-BE49-F238E27FC236}">
                <a16:creationId xmlns:a16="http://schemas.microsoft.com/office/drawing/2014/main" id="{6226D130-8E21-AE8B-2C36-1A96AD6D4417}"/>
              </a:ext>
            </a:extLst>
          </p:cNvPr>
          <p:cNvPicPr>
            <a:picLocks noChangeAspect="1"/>
          </p:cNvPicPr>
          <p:nvPr/>
        </p:nvPicPr>
        <p:blipFill>
          <a:blip r:embed="rId3"/>
          <a:stretch>
            <a:fillRect/>
          </a:stretch>
        </p:blipFill>
        <p:spPr>
          <a:xfrm>
            <a:off x="2143432" y="998795"/>
            <a:ext cx="8175521" cy="5352024"/>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750"/>
        <p:cNvGrpSpPr/>
        <p:nvPr/>
      </p:nvGrpSpPr>
      <p:grpSpPr>
        <a:xfrm>
          <a:off x="0" y="0"/>
          <a:ext cx="0" cy="0"/>
          <a:chOff x="0" y="0"/>
          <a:chExt cx="0" cy="0"/>
        </a:xfrm>
      </p:grpSpPr>
      <p:sp>
        <p:nvSpPr>
          <p:cNvPr id="751" name="Google Shape;751;p38"/>
          <p:cNvSpPr txBox="1">
            <a:spLocks noGrp="1"/>
          </p:cNvSpPr>
          <p:nvPr>
            <p:ph type="title"/>
          </p:nvPr>
        </p:nvSpPr>
        <p:spPr>
          <a:xfrm>
            <a:off x="838200" y="2592937"/>
            <a:ext cx="10515600" cy="1325563"/>
          </a:xfrm>
          <a:prstGeom prst="rect">
            <a:avLst/>
          </a:prstGeom>
          <a:noFill/>
          <a:ln>
            <a:noFill/>
          </a:ln>
        </p:spPr>
        <p:txBody>
          <a:bodyPr spcFirstLastPara="1" wrap="square" lIns="91425" tIns="45700" rIns="91425" bIns="45700" anchor="ctr" anchorCtr="0">
            <a:normAutofit fontScale="90000"/>
          </a:bodyPr>
          <a:lstStyle/>
          <a:p>
            <a:pPr algn="ctr">
              <a:buSzPts val="4400"/>
            </a:pPr>
            <a:r>
              <a:rPr lang="en-US">
                <a:latin typeface="Arial"/>
                <a:ea typeface="Arial"/>
                <a:cs typeface="Arial"/>
                <a:sym typeface="Arial"/>
              </a:rPr>
              <a:t>Exercise: RNA-Seq Differential Expression Data Preparation</a:t>
            </a:r>
            <a:br>
              <a:rPr lang="en-US">
                <a:latin typeface="Arial"/>
                <a:ea typeface="Arial"/>
                <a:cs typeface="Arial"/>
                <a:sym typeface="Arial"/>
              </a:rPr>
            </a:br>
            <a:r>
              <a:rPr lang="en-US">
                <a:latin typeface="Arial"/>
                <a:cs typeface="Arial"/>
              </a:rPr>
              <a:t>Part 1: FASTQ file quality control</a:t>
            </a:r>
            <a:endParaRPr err="1"/>
          </a:p>
        </p:txBody>
      </p:sp>
      <p:sp>
        <p:nvSpPr>
          <p:cNvPr id="4" name="Google Shape;719;p34">
            <a:extLst>
              <a:ext uri="{FF2B5EF4-FFF2-40B4-BE49-F238E27FC236}">
                <a16:creationId xmlns:a16="http://schemas.microsoft.com/office/drawing/2014/main" id="{F87A55FB-C095-83D5-E5BB-B4FB5DBB8F1C}"/>
              </a:ext>
            </a:extLst>
          </p:cNvPr>
          <p:cNvSpPr txBox="1"/>
          <p:nvPr/>
        </p:nvSpPr>
        <p:spPr>
          <a:xfrm>
            <a:off x="0" y="6547655"/>
            <a:ext cx="1701800" cy="31432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a:solidFill>
                  <a:srgbClr val="757070"/>
                </a:solidFill>
                <a:latin typeface="Calibri"/>
                <a:ea typeface="Arial"/>
                <a:cs typeface="Arial"/>
                <a:sym typeface="Arial"/>
              </a:rPr>
              <a:t>BNFO 262 Winter 2026​</a:t>
            </a:r>
            <a:endParaRPr>
              <a:latin typeface="Calibri"/>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756"/>
        <p:cNvGrpSpPr/>
        <p:nvPr/>
      </p:nvGrpSpPr>
      <p:grpSpPr>
        <a:xfrm>
          <a:off x="0" y="0"/>
          <a:ext cx="0" cy="0"/>
          <a:chOff x="0" y="0"/>
          <a:chExt cx="0" cy="0"/>
        </a:xfrm>
      </p:grpSpPr>
      <p:sp>
        <p:nvSpPr>
          <p:cNvPr id="757" name="Google Shape;757;p4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Arial"/>
              <a:buNone/>
            </a:pPr>
            <a:r>
              <a:rPr lang="en-US">
                <a:latin typeface="Arial"/>
                <a:ea typeface="Arial"/>
                <a:cs typeface="Arial"/>
                <a:sym typeface="Arial"/>
              </a:rPr>
              <a:t>FASTQC interpretation</a:t>
            </a:r>
            <a:endParaRPr/>
          </a:p>
        </p:txBody>
      </p:sp>
      <p:sp>
        <p:nvSpPr>
          <p:cNvPr id="758" name="Google Shape;758;p41"/>
          <p:cNvSpPr txBox="1">
            <a:spLocks noGrp="1"/>
          </p:cNvSpPr>
          <p:nvPr>
            <p:ph type="body" idx="1"/>
          </p:nvPr>
        </p:nvSpPr>
        <p:spPr>
          <a:xfrm>
            <a:off x="838200" y="1690688"/>
            <a:ext cx="10515600" cy="4351338"/>
          </a:xfrm>
          <a:prstGeom prst="rect">
            <a:avLst/>
          </a:prstGeom>
          <a:noFill/>
          <a:ln>
            <a:noFill/>
          </a:ln>
        </p:spPr>
        <p:txBody>
          <a:bodyPr spcFirstLastPara="1" wrap="square" lIns="91425" tIns="45700" rIns="91425" bIns="45700" anchor="t" anchorCtr="0">
            <a:noAutofit/>
          </a:bodyPr>
          <a:lstStyle/>
          <a:p>
            <a:pPr marL="228600" lvl="0" indent="-228600" algn="l" rtl="0">
              <a:lnSpc>
                <a:spcPct val="90000"/>
              </a:lnSpc>
              <a:spcBef>
                <a:spcPts val="0"/>
              </a:spcBef>
              <a:spcAft>
                <a:spcPts val="0"/>
              </a:spcAft>
              <a:buClr>
                <a:schemeClr val="dk1"/>
              </a:buClr>
              <a:buSzPts val="2000"/>
              <a:buChar char="•"/>
            </a:pPr>
            <a:r>
              <a:rPr lang="en-US" sz="2000" b="1">
                <a:latin typeface="Arial"/>
                <a:ea typeface="Arial"/>
                <a:cs typeface="Arial"/>
                <a:sym typeface="Arial"/>
              </a:rPr>
              <a:t>Per base sequence quality”</a:t>
            </a:r>
            <a:r>
              <a:rPr lang="en-US" sz="2000">
                <a:latin typeface="Arial"/>
                <a:ea typeface="Arial"/>
                <a:cs typeface="Arial"/>
                <a:sym typeface="Arial"/>
              </a:rPr>
              <a:t> plot provides the distribution of quality scores at each position in the read across all reads. This plot can alert us to whether there were any problems occurring during sequencing and whether we might need to contact the sequencing facility.</a:t>
            </a:r>
            <a:endParaRPr/>
          </a:p>
          <a:p>
            <a:pPr marL="228600" lvl="0" indent="-101600" algn="l" rtl="0">
              <a:lnSpc>
                <a:spcPct val="90000"/>
              </a:lnSpc>
              <a:spcBef>
                <a:spcPts val="1000"/>
              </a:spcBef>
              <a:spcAft>
                <a:spcPts val="0"/>
              </a:spcAft>
              <a:buClr>
                <a:schemeClr val="dk1"/>
              </a:buClr>
              <a:buSzPts val="2000"/>
              <a:buNone/>
            </a:pPr>
            <a:endParaRPr sz="2000" b="1">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“Per sequence quality scores”</a:t>
            </a:r>
            <a:r>
              <a:rPr lang="en-US" sz="2000">
                <a:latin typeface="Arial"/>
                <a:ea typeface="Arial"/>
                <a:cs typeface="Arial"/>
                <a:sym typeface="Arial"/>
              </a:rPr>
              <a:t> plot gives you the average quality score on the x-axis and the number of sequences with that average on the y-axis. We hope the majority of our reads have a high average quality score with no large bumps at the lower quality values.</a:t>
            </a:r>
            <a:endParaRPr/>
          </a:p>
          <a:p>
            <a:pPr marL="228600" lvl="0" indent="-101600" algn="l" rtl="0">
              <a:lnSpc>
                <a:spcPct val="90000"/>
              </a:lnSpc>
              <a:spcBef>
                <a:spcPts val="1000"/>
              </a:spcBef>
              <a:spcAft>
                <a:spcPts val="0"/>
              </a:spcAft>
              <a:buClr>
                <a:schemeClr val="dk1"/>
              </a:buClr>
              <a:buSzPts val="2000"/>
              <a:buNone/>
            </a:pPr>
            <a:endParaRPr sz="2000">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“Per base sequence content”</a:t>
            </a:r>
            <a:r>
              <a:rPr lang="en-US" sz="2000">
                <a:latin typeface="Arial"/>
                <a:ea typeface="Arial"/>
                <a:cs typeface="Arial"/>
                <a:sym typeface="Arial"/>
              </a:rPr>
              <a:t>, which always gives a FAIL for RNA-seq data. This is because the first 10-12 bases result from the ‘random’ hexamer priming that occurs during RNA-seq library preparation. This priming is not as random as we might hope giving an enrichment in particular bases for these initial nucleotides.</a:t>
            </a:r>
            <a:endParaRPr/>
          </a:p>
          <a:p>
            <a:pPr marL="228600" lvl="0" indent="-101600" algn="l" rtl="0">
              <a:lnSpc>
                <a:spcPct val="90000"/>
              </a:lnSpc>
              <a:spcBef>
                <a:spcPts val="1000"/>
              </a:spcBef>
              <a:spcAft>
                <a:spcPts val="0"/>
              </a:spcAft>
              <a:buClr>
                <a:schemeClr val="dk1"/>
              </a:buClr>
              <a:buSzPts val="2000"/>
              <a:buNone/>
            </a:pPr>
            <a:endParaRPr sz="2000">
              <a:latin typeface="Arial"/>
              <a:ea typeface="Arial"/>
              <a:cs typeface="Arial"/>
              <a:sym typeface="Arial"/>
            </a:endParaRPr>
          </a:p>
        </p:txBody>
      </p:sp>
      <p:sp>
        <p:nvSpPr>
          <p:cNvPr id="4" name="Google Shape;719;p34">
            <a:extLst>
              <a:ext uri="{FF2B5EF4-FFF2-40B4-BE49-F238E27FC236}">
                <a16:creationId xmlns:a16="http://schemas.microsoft.com/office/drawing/2014/main" id="{66FF8665-52BB-241B-69DF-719460A936CD}"/>
              </a:ext>
            </a:extLst>
          </p:cNvPr>
          <p:cNvSpPr txBox="1"/>
          <p:nvPr/>
        </p:nvSpPr>
        <p:spPr>
          <a:xfrm>
            <a:off x="0" y="6547655"/>
            <a:ext cx="1701800" cy="31432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a:solidFill>
                  <a:srgbClr val="757070"/>
                </a:solidFill>
                <a:latin typeface="Calibri"/>
                <a:ea typeface="Arial"/>
                <a:cs typeface="Arial"/>
                <a:sym typeface="Arial"/>
              </a:rPr>
              <a:t>BNFO 262 Winter 2026​</a:t>
            </a:r>
            <a:endParaRPr>
              <a:latin typeface="Calibri"/>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762"/>
        <p:cNvGrpSpPr/>
        <p:nvPr/>
      </p:nvGrpSpPr>
      <p:grpSpPr>
        <a:xfrm>
          <a:off x="0" y="0"/>
          <a:ext cx="0" cy="0"/>
          <a:chOff x="0" y="0"/>
          <a:chExt cx="0" cy="0"/>
        </a:xfrm>
      </p:grpSpPr>
      <p:sp>
        <p:nvSpPr>
          <p:cNvPr id="763" name="Google Shape;763;p4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Arial"/>
              <a:buNone/>
            </a:pPr>
            <a:r>
              <a:rPr lang="en-US">
                <a:latin typeface="Arial"/>
                <a:ea typeface="Arial"/>
                <a:cs typeface="Arial"/>
                <a:sym typeface="Arial"/>
              </a:rPr>
              <a:t>FASTQC interpretation</a:t>
            </a:r>
            <a:endParaRPr/>
          </a:p>
        </p:txBody>
      </p:sp>
      <p:sp>
        <p:nvSpPr>
          <p:cNvPr id="764" name="Google Shape;764;p42"/>
          <p:cNvSpPr txBox="1">
            <a:spLocks noGrp="1"/>
          </p:cNvSpPr>
          <p:nvPr>
            <p:ph type="body" idx="1"/>
          </p:nvPr>
        </p:nvSpPr>
        <p:spPr>
          <a:xfrm>
            <a:off x="838200" y="1690688"/>
            <a:ext cx="10515600" cy="4351338"/>
          </a:xfrm>
          <a:prstGeom prst="rect">
            <a:avLst/>
          </a:prstGeom>
          <a:noFill/>
          <a:ln>
            <a:noFill/>
          </a:ln>
        </p:spPr>
        <p:txBody>
          <a:bodyPr spcFirstLastPara="1" wrap="square" lIns="91425" tIns="45700" rIns="91425" bIns="45700" anchor="t" anchorCtr="0">
            <a:noAutofit/>
          </a:bodyPr>
          <a:lstStyle/>
          <a:p>
            <a:pPr marL="228600" lvl="0" indent="-228600" algn="l" rtl="0">
              <a:lnSpc>
                <a:spcPct val="90000"/>
              </a:lnSpc>
              <a:spcBef>
                <a:spcPts val="0"/>
              </a:spcBef>
              <a:spcAft>
                <a:spcPts val="0"/>
              </a:spcAft>
              <a:buClr>
                <a:schemeClr val="dk1"/>
              </a:buClr>
              <a:buSzPts val="2000"/>
              <a:buChar char="•"/>
            </a:pPr>
            <a:r>
              <a:rPr lang="en-US" sz="2000" b="1">
                <a:latin typeface="Arial"/>
                <a:ea typeface="Arial"/>
                <a:cs typeface="Arial"/>
                <a:sym typeface="Arial"/>
              </a:rPr>
              <a:t>“Per sequence GC content”</a:t>
            </a:r>
            <a:r>
              <a:rPr lang="en-US" sz="2000">
                <a:latin typeface="Arial"/>
                <a:ea typeface="Arial"/>
                <a:cs typeface="Arial"/>
                <a:sym typeface="Arial"/>
              </a:rPr>
              <a:t> plot gives the GC distribution over all sequences. Generally, is a good idea to note whether the GC content of the central peak corresponds to the </a:t>
            </a:r>
            <a:r>
              <a:rPr lang="en-US" sz="2000" u="sng">
                <a:solidFill>
                  <a:schemeClr val="hlink"/>
                </a:solidFill>
                <a:latin typeface="Arial"/>
                <a:ea typeface="Arial"/>
                <a:cs typeface="Arial"/>
                <a:sym typeface="Arial"/>
                <a:hlinkClick r:id="rId3">
                  <a:extLst>
                    <a:ext uri="{A12FA001-AC4F-418D-AE19-62706E023703}">
                      <ahyp:hlinkClr xmlns:ahyp="http://schemas.microsoft.com/office/drawing/2018/hyperlinkcolor" val="tx"/>
                    </a:ext>
                  </a:extLst>
                </a:hlinkClick>
              </a:rPr>
              <a:t>expected % GC for the organism</a:t>
            </a:r>
            <a:r>
              <a:rPr lang="en-US" sz="2000">
                <a:latin typeface="Arial"/>
                <a:ea typeface="Arial"/>
                <a:cs typeface="Arial"/>
                <a:sym typeface="Arial"/>
              </a:rPr>
              <a:t>. Also, the distribution should be normal unless over-represented sequences (sharp peaks on a normal distribution) or contamination with another organism (broad peak).</a:t>
            </a:r>
            <a:endParaRPr/>
          </a:p>
          <a:p>
            <a:pPr marL="228600" lvl="0" indent="-101600" algn="l" rtl="0">
              <a:lnSpc>
                <a:spcPct val="90000"/>
              </a:lnSpc>
              <a:spcBef>
                <a:spcPts val="1000"/>
              </a:spcBef>
              <a:spcAft>
                <a:spcPts val="0"/>
              </a:spcAft>
              <a:buClr>
                <a:schemeClr val="dk1"/>
              </a:buClr>
              <a:buSzPts val="2000"/>
              <a:buNone/>
            </a:pPr>
            <a:endParaRPr sz="2000">
              <a:latin typeface="Arial"/>
              <a:ea typeface="Arial"/>
              <a:cs typeface="Arial"/>
              <a:sym typeface="Arial"/>
            </a:endParaRPr>
          </a:p>
          <a:p>
            <a:pPr marL="228600" indent="-228600">
              <a:buSzPts val="2000"/>
            </a:pPr>
            <a:r>
              <a:rPr lang="en-US" sz="2000" b="1">
                <a:latin typeface="Arial"/>
                <a:ea typeface="Arial"/>
                <a:cs typeface="Arial"/>
                <a:sym typeface="Arial"/>
              </a:rPr>
              <a:t>“Per base N content” </a:t>
            </a:r>
            <a:r>
              <a:rPr lang="en-US" sz="2000">
                <a:latin typeface="Arial"/>
                <a:ea typeface="Arial"/>
                <a:cs typeface="Arial"/>
                <a:sym typeface="Arial"/>
              </a:rPr>
              <a:t>plots % of bases not called with sufficient confidence and replaced with N. &gt;5% is a warning and &gt;20% is a failure. </a:t>
            </a:r>
            <a:endParaRPr/>
          </a:p>
          <a:p>
            <a:pPr marL="228600" lvl="0" indent="-101600" algn="l" rtl="0">
              <a:lnSpc>
                <a:spcPct val="90000"/>
              </a:lnSpc>
              <a:spcBef>
                <a:spcPts val="1000"/>
              </a:spcBef>
              <a:spcAft>
                <a:spcPts val="0"/>
              </a:spcAft>
              <a:buClr>
                <a:schemeClr val="dk1"/>
              </a:buClr>
              <a:buSzPts val="2000"/>
              <a:buNone/>
            </a:pPr>
            <a:endParaRPr sz="2000">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Sequence length distribution plots </a:t>
            </a:r>
            <a:r>
              <a:rPr lang="en-US" sz="2000">
                <a:latin typeface="Arial"/>
                <a:ea typeface="Arial"/>
                <a:cs typeface="Arial"/>
                <a:sym typeface="Arial"/>
              </a:rPr>
              <a:t>a graph showing the distribution of fragment sizes in the file which was analyzed.</a:t>
            </a:r>
            <a:endParaRPr/>
          </a:p>
          <a:p>
            <a:pPr marL="0" lvl="0" indent="0" algn="l" rtl="0">
              <a:lnSpc>
                <a:spcPct val="90000"/>
              </a:lnSpc>
              <a:spcBef>
                <a:spcPts val="1000"/>
              </a:spcBef>
              <a:spcAft>
                <a:spcPts val="0"/>
              </a:spcAft>
              <a:buClr>
                <a:schemeClr val="dk1"/>
              </a:buClr>
              <a:buSzPts val="2000"/>
              <a:buNone/>
            </a:pPr>
            <a:endParaRPr sz="2000">
              <a:latin typeface="Arial"/>
              <a:ea typeface="Arial"/>
              <a:cs typeface="Arial"/>
              <a:sym typeface="Arial"/>
            </a:endParaRPr>
          </a:p>
          <a:p>
            <a:pPr marL="0" lvl="0" indent="0" algn="l" rtl="0">
              <a:lnSpc>
                <a:spcPct val="90000"/>
              </a:lnSpc>
              <a:spcBef>
                <a:spcPts val="1000"/>
              </a:spcBef>
              <a:spcAft>
                <a:spcPts val="0"/>
              </a:spcAft>
              <a:buClr>
                <a:schemeClr val="dk1"/>
              </a:buClr>
              <a:buSzPts val="2000"/>
              <a:buNone/>
            </a:pPr>
            <a:endParaRPr sz="2000">
              <a:latin typeface="Arial"/>
              <a:ea typeface="Arial"/>
              <a:cs typeface="Arial"/>
              <a:sym typeface="Arial"/>
            </a:endParaRPr>
          </a:p>
        </p:txBody>
      </p:sp>
      <p:sp>
        <p:nvSpPr>
          <p:cNvPr id="4" name="Google Shape;719;p34">
            <a:extLst>
              <a:ext uri="{FF2B5EF4-FFF2-40B4-BE49-F238E27FC236}">
                <a16:creationId xmlns:a16="http://schemas.microsoft.com/office/drawing/2014/main" id="{0C1929E3-F16D-99CF-C1B6-98B2253FA86D}"/>
              </a:ext>
            </a:extLst>
          </p:cNvPr>
          <p:cNvSpPr txBox="1"/>
          <p:nvPr/>
        </p:nvSpPr>
        <p:spPr>
          <a:xfrm>
            <a:off x="0" y="6547655"/>
            <a:ext cx="1701800" cy="31432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a:solidFill>
                  <a:srgbClr val="757070"/>
                </a:solidFill>
                <a:latin typeface="Calibri"/>
                <a:ea typeface="Arial"/>
                <a:cs typeface="Arial"/>
                <a:sym typeface="Arial"/>
              </a:rPr>
              <a:t>BNFO 262 Winter 2026​</a:t>
            </a:r>
            <a:endParaRPr>
              <a:latin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D2910-C2D2-E9FB-328B-F5FB05443759}"/>
              </a:ext>
            </a:extLst>
          </p:cNvPr>
          <p:cNvSpPr>
            <a:spLocks noGrp="1"/>
          </p:cNvSpPr>
          <p:nvPr>
            <p:ph type="title"/>
          </p:nvPr>
        </p:nvSpPr>
        <p:spPr/>
        <p:txBody>
          <a:bodyPr/>
          <a:lstStyle/>
          <a:p>
            <a:r>
              <a:rPr lang="en-US"/>
              <a:t>RNA-seq – the three main technologies</a:t>
            </a:r>
          </a:p>
        </p:txBody>
      </p:sp>
      <p:grpSp>
        <p:nvGrpSpPr>
          <p:cNvPr id="8" name="Group 7">
            <a:extLst>
              <a:ext uri="{FF2B5EF4-FFF2-40B4-BE49-F238E27FC236}">
                <a16:creationId xmlns:a16="http://schemas.microsoft.com/office/drawing/2014/main" id="{A3C02D18-3EDA-43E2-EAC8-5FCC844973EC}"/>
              </a:ext>
            </a:extLst>
          </p:cNvPr>
          <p:cNvGrpSpPr/>
          <p:nvPr/>
        </p:nvGrpSpPr>
        <p:grpSpPr>
          <a:xfrm>
            <a:off x="2599151" y="2202493"/>
            <a:ext cx="6852827" cy="4110484"/>
            <a:chOff x="2599151" y="2202493"/>
            <a:chExt cx="6852827" cy="4110484"/>
          </a:xfrm>
        </p:grpSpPr>
        <p:pic>
          <p:nvPicPr>
            <p:cNvPr id="5" name="Picture 4" descr="Several diagrams of different types of biosciences&#10;&#10;Description automatically generated">
              <a:extLst>
                <a:ext uri="{FF2B5EF4-FFF2-40B4-BE49-F238E27FC236}">
                  <a16:creationId xmlns:a16="http://schemas.microsoft.com/office/drawing/2014/main" id="{C90DA05C-825C-8034-2E70-26706725E5AA}"/>
                </a:ext>
              </a:extLst>
            </p:cNvPr>
            <p:cNvPicPr>
              <a:picLocks noChangeAspect="1"/>
            </p:cNvPicPr>
            <p:nvPr/>
          </p:nvPicPr>
          <p:blipFill>
            <a:blip r:embed="rId3"/>
            <a:stretch>
              <a:fillRect/>
            </a:stretch>
          </p:blipFill>
          <p:spPr>
            <a:xfrm>
              <a:off x="2729586" y="2245847"/>
              <a:ext cx="6722392" cy="4067130"/>
            </a:xfrm>
            <a:prstGeom prst="rect">
              <a:avLst/>
            </a:prstGeom>
          </p:spPr>
        </p:pic>
        <p:sp>
          <p:nvSpPr>
            <p:cNvPr id="7" name="Rectangle 6">
              <a:extLst>
                <a:ext uri="{FF2B5EF4-FFF2-40B4-BE49-F238E27FC236}">
                  <a16:creationId xmlns:a16="http://schemas.microsoft.com/office/drawing/2014/main" id="{720D0164-C3E4-8357-2C27-EF1D7D18A7C0}"/>
                </a:ext>
              </a:extLst>
            </p:cNvPr>
            <p:cNvSpPr/>
            <p:nvPr/>
          </p:nvSpPr>
          <p:spPr>
            <a:xfrm>
              <a:off x="2599151" y="2202493"/>
              <a:ext cx="250520" cy="26095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88755E0D-DA76-C554-7E00-E5FA52FE841F}"/>
              </a:ext>
            </a:extLst>
          </p:cNvPr>
          <p:cNvSpPr txBox="1"/>
          <p:nvPr/>
        </p:nvSpPr>
        <p:spPr>
          <a:xfrm>
            <a:off x="3079314" y="1795397"/>
            <a:ext cx="1503123"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t>Short Read</a:t>
            </a:r>
          </a:p>
        </p:txBody>
      </p:sp>
      <p:sp>
        <p:nvSpPr>
          <p:cNvPr id="10" name="TextBox 9">
            <a:extLst>
              <a:ext uri="{FF2B5EF4-FFF2-40B4-BE49-F238E27FC236}">
                <a16:creationId xmlns:a16="http://schemas.microsoft.com/office/drawing/2014/main" id="{6A6DA6E1-2EEE-0F19-504B-512394BD5BD4}"/>
              </a:ext>
            </a:extLst>
          </p:cNvPr>
          <p:cNvSpPr txBox="1"/>
          <p:nvPr/>
        </p:nvSpPr>
        <p:spPr>
          <a:xfrm>
            <a:off x="5574081" y="1795397"/>
            <a:ext cx="1503123"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t>Long Read</a:t>
            </a:r>
          </a:p>
        </p:txBody>
      </p:sp>
      <p:sp>
        <p:nvSpPr>
          <p:cNvPr id="11" name="TextBox 10">
            <a:extLst>
              <a:ext uri="{FF2B5EF4-FFF2-40B4-BE49-F238E27FC236}">
                <a16:creationId xmlns:a16="http://schemas.microsoft.com/office/drawing/2014/main" id="{7712182F-2063-46FE-5734-72D72C51E1EF}"/>
              </a:ext>
            </a:extLst>
          </p:cNvPr>
          <p:cNvSpPr txBox="1"/>
          <p:nvPr/>
        </p:nvSpPr>
        <p:spPr>
          <a:xfrm>
            <a:off x="7870519" y="1795397"/>
            <a:ext cx="1503123"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t>Direct</a:t>
            </a:r>
            <a:endParaRPr lang="en-US"/>
          </a:p>
        </p:txBody>
      </p:sp>
      <p:sp>
        <p:nvSpPr>
          <p:cNvPr id="6" name="Google Shape;95;p1">
            <a:extLst>
              <a:ext uri="{FF2B5EF4-FFF2-40B4-BE49-F238E27FC236}">
                <a16:creationId xmlns:a16="http://schemas.microsoft.com/office/drawing/2014/main" id="{CBFB28C3-2871-0582-9B5D-15E1A0E9871C}"/>
              </a:ext>
            </a:extLst>
          </p:cNvPr>
          <p:cNvSpPr txBox="1">
            <a:spLocks/>
          </p:cNvSpPr>
          <p:nvPr/>
        </p:nvSpPr>
        <p:spPr>
          <a:xfrm>
            <a:off x="12331" y="6539170"/>
            <a:ext cx="2353734" cy="331259"/>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a:solidFill>
                  <a:schemeClr val="bg1">
                    <a:lumMod val="49000"/>
                  </a:schemeClr>
                </a:solidFill>
                <a:latin typeface="Calibri"/>
              </a:rPr>
              <a:t>BNFO 262 Winter 2026​</a:t>
            </a:r>
          </a:p>
        </p:txBody>
      </p:sp>
      <p:sp>
        <p:nvSpPr>
          <p:cNvPr id="3" name="TextBox 2">
            <a:extLst>
              <a:ext uri="{FF2B5EF4-FFF2-40B4-BE49-F238E27FC236}">
                <a16:creationId xmlns:a16="http://schemas.microsoft.com/office/drawing/2014/main" id="{0ADFFF7E-174C-2C2B-4D29-DC1C6B33D150}"/>
              </a:ext>
            </a:extLst>
          </p:cNvPr>
          <p:cNvSpPr txBox="1"/>
          <p:nvPr/>
        </p:nvSpPr>
        <p:spPr>
          <a:xfrm>
            <a:off x="3016873" y="6309096"/>
            <a:ext cx="1556323"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t>50bp - 300bp</a:t>
            </a:r>
          </a:p>
        </p:txBody>
      </p:sp>
      <p:sp>
        <p:nvSpPr>
          <p:cNvPr id="4" name="TextBox 3">
            <a:extLst>
              <a:ext uri="{FF2B5EF4-FFF2-40B4-BE49-F238E27FC236}">
                <a16:creationId xmlns:a16="http://schemas.microsoft.com/office/drawing/2014/main" id="{ED4C4B4A-EDB7-A055-4D1F-DE7726539854}"/>
              </a:ext>
            </a:extLst>
          </p:cNvPr>
          <p:cNvSpPr txBox="1"/>
          <p:nvPr/>
        </p:nvSpPr>
        <p:spPr>
          <a:xfrm>
            <a:off x="5210508" y="6309095"/>
            <a:ext cx="2145142"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t>&gt; 10kb (Full transcript)</a:t>
            </a:r>
          </a:p>
        </p:txBody>
      </p:sp>
      <p:sp>
        <p:nvSpPr>
          <p:cNvPr id="12" name="TextBox 11">
            <a:extLst>
              <a:ext uri="{FF2B5EF4-FFF2-40B4-BE49-F238E27FC236}">
                <a16:creationId xmlns:a16="http://schemas.microsoft.com/office/drawing/2014/main" id="{32255197-9009-3213-B27B-F16DB50BA79C}"/>
              </a:ext>
            </a:extLst>
          </p:cNvPr>
          <p:cNvSpPr txBox="1"/>
          <p:nvPr/>
        </p:nvSpPr>
        <p:spPr>
          <a:xfrm>
            <a:off x="7565781" y="6309095"/>
            <a:ext cx="2156687"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t>&gt; 10kb (Full transcript)</a:t>
            </a:r>
          </a:p>
        </p:txBody>
      </p:sp>
    </p:spTree>
    <p:extLst>
      <p:ext uri="{BB962C8B-B14F-4D97-AF65-F5344CB8AC3E}">
        <p14:creationId xmlns:p14="http://schemas.microsoft.com/office/powerpoint/2010/main" val="186621686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768"/>
        <p:cNvGrpSpPr/>
        <p:nvPr/>
      </p:nvGrpSpPr>
      <p:grpSpPr>
        <a:xfrm>
          <a:off x="0" y="0"/>
          <a:ext cx="0" cy="0"/>
          <a:chOff x="0" y="0"/>
          <a:chExt cx="0" cy="0"/>
        </a:xfrm>
      </p:grpSpPr>
      <p:sp>
        <p:nvSpPr>
          <p:cNvPr id="769" name="Google Shape;769;p4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Arial"/>
              <a:buNone/>
            </a:pPr>
            <a:r>
              <a:rPr lang="en-US">
                <a:latin typeface="Arial"/>
                <a:ea typeface="Arial"/>
                <a:cs typeface="Arial"/>
                <a:sym typeface="Arial"/>
              </a:rPr>
              <a:t>FASTQC interpretation</a:t>
            </a:r>
            <a:endParaRPr/>
          </a:p>
        </p:txBody>
      </p:sp>
      <p:sp>
        <p:nvSpPr>
          <p:cNvPr id="770" name="Google Shape;770;p43"/>
          <p:cNvSpPr txBox="1">
            <a:spLocks noGrp="1"/>
          </p:cNvSpPr>
          <p:nvPr>
            <p:ph type="body" idx="1"/>
          </p:nvPr>
        </p:nvSpPr>
        <p:spPr>
          <a:xfrm>
            <a:off x="838200" y="1690688"/>
            <a:ext cx="10515600" cy="4351338"/>
          </a:xfrm>
          <a:prstGeom prst="rect">
            <a:avLst/>
          </a:prstGeom>
          <a:noFill/>
          <a:ln>
            <a:noFill/>
          </a:ln>
        </p:spPr>
        <p:txBody>
          <a:bodyPr spcFirstLastPara="1" wrap="square" lIns="91425" tIns="45700" rIns="91425" bIns="45700" anchor="t" anchorCtr="0">
            <a:noAutofit/>
          </a:bodyPr>
          <a:lstStyle/>
          <a:p>
            <a:pPr marL="228600" lvl="0" indent="-228600" algn="l" rtl="0">
              <a:lnSpc>
                <a:spcPct val="90000"/>
              </a:lnSpc>
              <a:spcBef>
                <a:spcPts val="0"/>
              </a:spcBef>
              <a:spcAft>
                <a:spcPts val="0"/>
              </a:spcAft>
              <a:buClr>
                <a:schemeClr val="dk1"/>
              </a:buClr>
              <a:buSzPts val="2000"/>
              <a:buChar char="•"/>
            </a:pPr>
            <a:r>
              <a:rPr lang="en-US" sz="2000" b="1">
                <a:latin typeface="Arial"/>
                <a:ea typeface="Arial"/>
                <a:cs typeface="Arial"/>
                <a:sym typeface="Arial"/>
              </a:rPr>
              <a:t>Sequence duplication levels </a:t>
            </a:r>
            <a:r>
              <a:rPr lang="en-US" sz="2000">
                <a:latin typeface="Arial"/>
                <a:ea typeface="Arial"/>
                <a:cs typeface="Arial"/>
                <a:sym typeface="Arial"/>
              </a:rPr>
              <a:t>counts the degree of duplication for every sequence in a library and creates a plot showing the relative number of sequences with different degrees of duplication. Warning is generated if duplicated sequences are &gt;20% and failure if &gt;50%.</a:t>
            </a:r>
            <a:endParaRPr sz="2000" b="1">
              <a:latin typeface="Arial"/>
              <a:ea typeface="Arial"/>
              <a:cs typeface="Arial"/>
              <a:sym typeface="Arial"/>
            </a:endParaRPr>
          </a:p>
          <a:p>
            <a:pPr marL="228600" lvl="0" indent="-101600" algn="l" rtl="0">
              <a:lnSpc>
                <a:spcPct val="90000"/>
              </a:lnSpc>
              <a:spcBef>
                <a:spcPts val="1000"/>
              </a:spcBef>
              <a:spcAft>
                <a:spcPts val="0"/>
              </a:spcAft>
              <a:buClr>
                <a:schemeClr val="dk1"/>
              </a:buClr>
              <a:buSzPts val="2000"/>
              <a:buNone/>
            </a:pPr>
            <a:endParaRPr sz="2000" b="1">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“Overrepresented sequences”</a:t>
            </a:r>
            <a:r>
              <a:rPr lang="en-US" sz="2000">
                <a:latin typeface="Arial"/>
                <a:ea typeface="Arial"/>
                <a:cs typeface="Arial"/>
                <a:sym typeface="Arial"/>
              </a:rPr>
              <a:t> table is another important module as it displays the sequences (at least 20 bp) that occur in more than 0.1% of the total number of sequences. This table aids in identifying contamination, such as vector or adapter sequences. If the %GC content was off in the above module, this table can help identify the source. If not listed as a known adapter or vector, it can help to BLAST the sequence to determine the identity.</a:t>
            </a:r>
            <a:endParaRPr sz="2000">
              <a:latin typeface="Arial"/>
              <a:ea typeface="Arial"/>
              <a:cs typeface="Arial"/>
              <a:sym typeface="Arial"/>
            </a:endParaRPr>
          </a:p>
        </p:txBody>
      </p:sp>
      <p:sp>
        <p:nvSpPr>
          <p:cNvPr id="4" name="Google Shape;719;p34">
            <a:extLst>
              <a:ext uri="{FF2B5EF4-FFF2-40B4-BE49-F238E27FC236}">
                <a16:creationId xmlns:a16="http://schemas.microsoft.com/office/drawing/2014/main" id="{7E15AAA0-DE7A-BA26-D7BD-439071DF05B0}"/>
              </a:ext>
            </a:extLst>
          </p:cNvPr>
          <p:cNvSpPr txBox="1"/>
          <p:nvPr/>
        </p:nvSpPr>
        <p:spPr>
          <a:xfrm>
            <a:off x="0" y="6547655"/>
            <a:ext cx="1701800" cy="31432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a:solidFill>
                  <a:srgbClr val="757070"/>
                </a:solidFill>
                <a:latin typeface="Calibri"/>
                <a:ea typeface="Arial"/>
                <a:cs typeface="Arial"/>
                <a:sym typeface="Arial"/>
              </a:rPr>
              <a:t>BNFO 262 Winter 2026​</a:t>
            </a:r>
            <a:endParaRPr>
              <a:latin typeface="Calibri"/>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750">
          <a:extLst>
            <a:ext uri="{FF2B5EF4-FFF2-40B4-BE49-F238E27FC236}">
              <a16:creationId xmlns:a16="http://schemas.microsoft.com/office/drawing/2014/main" id="{77BA94B4-F596-8ACC-5995-2652B096D882}"/>
            </a:ext>
          </a:extLst>
        </p:cNvPr>
        <p:cNvGrpSpPr/>
        <p:nvPr/>
      </p:nvGrpSpPr>
      <p:grpSpPr>
        <a:xfrm>
          <a:off x="0" y="0"/>
          <a:ext cx="0" cy="0"/>
          <a:chOff x="0" y="0"/>
          <a:chExt cx="0" cy="0"/>
        </a:xfrm>
      </p:grpSpPr>
      <p:sp>
        <p:nvSpPr>
          <p:cNvPr id="751" name="Google Shape;751;p38">
            <a:extLst>
              <a:ext uri="{FF2B5EF4-FFF2-40B4-BE49-F238E27FC236}">
                <a16:creationId xmlns:a16="http://schemas.microsoft.com/office/drawing/2014/main" id="{CBC28270-BE6A-052C-1965-D4EE077973EA}"/>
              </a:ext>
            </a:extLst>
          </p:cNvPr>
          <p:cNvSpPr txBox="1">
            <a:spLocks noGrp="1"/>
          </p:cNvSpPr>
          <p:nvPr>
            <p:ph type="title"/>
          </p:nvPr>
        </p:nvSpPr>
        <p:spPr>
          <a:xfrm>
            <a:off x="838200" y="2592937"/>
            <a:ext cx="10515600" cy="1325563"/>
          </a:xfrm>
          <a:prstGeom prst="rect">
            <a:avLst/>
          </a:prstGeom>
          <a:noFill/>
          <a:ln>
            <a:noFill/>
          </a:ln>
        </p:spPr>
        <p:txBody>
          <a:bodyPr spcFirstLastPara="1" wrap="square" lIns="91425" tIns="45700" rIns="91425" bIns="45700" anchor="ctr" anchorCtr="0">
            <a:normAutofit fontScale="90000"/>
          </a:bodyPr>
          <a:lstStyle/>
          <a:p>
            <a:pPr algn="ctr">
              <a:buSzPts val="4400"/>
            </a:pPr>
            <a:r>
              <a:rPr lang="en-US">
                <a:latin typeface="Arial"/>
                <a:ea typeface="Arial"/>
                <a:cs typeface="Arial"/>
                <a:sym typeface="Arial"/>
              </a:rPr>
              <a:t>Exercise: RNA-Seq Differential Expression Data Preparation</a:t>
            </a:r>
            <a:br>
              <a:rPr lang="en-US">
                <a:latin typeface="Arial"/>
                <a:ea typeface="Arial"/>
                <a:cs typeface="Arial"/>
                <a:sym typeface="Arial"/>
              </a:rPr>
            </a:br>
            <a:r>
              <a:rPr lang="en-US">
                <a:latin typeface="Arial"/>
                <a:cs typeface="Arial"/>
              </a:rPr>
              <a:t>Part 2: STAR Alignment and QC</a:t>
            </a:r>
            <a:endParaRPr err="1"/>
          </a:p>
        </p:txBody>
      </p:sp>
      <p:sp>
        <p:nvSpPr>
          <p:cNvPr id="4" name="Google Shape;719;p34">
            <a:extLst>
              <a:ext uri="{FF2B5EF4-FFF2-40B4-BE49-F238E27FC236}">
                <a16:creationId xmlns:a16="http://schemas.microsoft.com/office/drawing/2014/main" id="{66E2D6F2-B86D-8588-E6B8-E72B53109B52}"/>
              </a:ext>
            </a:extLst>
          </p:cNvPr>
          <p:cNvSpPr txBox="1"/>
          <p:nvPr/>
        </p:nvSpPr>
        <p:spPr>
          <a:xfrm>
            <a:off x="0" y="6547655"/>
            <a:ext cx="1701800" cy="31432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a:solidFill>
                  <a:srgbClr val="757070"/>
                </a:solidFill>
                <a:latin typeface="Calibri"/>
                <a:ea typeface="Arial"/>
                <a:cs typeface="Arial"/>
                <a:sym typeface="Arial"/>
              </a:rPr>
              <a:t>BNFO 262 Winter 2026​</a:t>
            </a:r>
            <a:endParaRPr>
              <a:latin typeface="Calibri"/>
            </a:endParaRPr>
          </a:p>
        </p:txBody>
      </p:sp>
    </p:spTree>
    <p:extLst>
      <p:ext uri="{BB962C8B-B14F-4D97-AF65-F5344CB8AC3E}">
        <p14:creationId xmlns:p14="http://schemas.microsoft.com/office/powerpoint/2010/main" val="227530266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774"/>
        <p:cNvGrpSpPr/>
        <p:nvPr/>
      </p:nvGrpSpPr>
      <p:grpSpPr>
        <a:xfrm>
          <a:off x="0" y="0"/>
          <a:ext cx="0" cy="0"/>
          <a:chOff x="0" y="0"/>
          <a:chExt cx="0" cy="0"/>
        </a:xfrm>
      </p:grpSpPr>
      <p:sp>
        <p:nvSpPr>
          <p:cNvPr id="775" name="Google Shape;775;p3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Arial"/>
              <a:buNone/>
            </a:pPr>
            <a:r>
              <a:rPr lang="en-US">
                <a:latin typeface="Arial"/>
                <a:ea typeface="Arial"/>
                <a:cs typeface="Arial"/>
                <a:sym typeface="Arial"/>
              </a:rPr>
              <a:t>Thank You!</a:t>
            </a:r>
            <a:endParaRPr/>
          </a:p>
        </p:txBody>
      </p:sp>
      <p:sp>
        <p:nvSpPr>
          <p:cNvPr id="776" name="Google Shape;776;p39"/>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dirty="0">
                <a:latin typeface="Arial"/>
                <a:ea typeface="Arial"/>
                <a:cs typeface="Arial"/>
                <a:sym typeface="Arial"/>
              </a:rPr>
              <a:t>A/Prof. Alon Goren</a:t>
            </a:r>
            <a:endParaRPr/>
          </a:p>
          <a:p>
            <a:pPr marL="228600" lvl="0" indent="-50800" algn="l" rtl="0">
              <a:lnSpc>
                <a:spcPct val="90000"/>
              </a:lnSpc>
              <a:spcBef>
                <a:spcPts val="1000"/>
              </a:spcBef>
              <a:spcAft>
                <a:spcPts val="0"/>
              </a:spcAft>
              <a:buClr>
                <a:schemeClr val="dk1"/>
              </a:buClr>
              <a:buSzPts val="2800"/>
              <a:buNone/>
            </a:pP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ts val="2800"/>
              <a:buChar char="•"/>
            </a:pPr>
            <a:r>
              <a:rPr lang="en-US" dirty="0">
                <a:latin typeface="Arial"/>
                <a:ea typeface="Arial"/>
                <a:cs typeface="Arial"/>
                <a:sym typeface="Arial"/>
              </a:rPr>
              <a:t>Teaching Assistants:</a:t>
            </a:r>
            <a:endParaRPr dirty="0">
              <a:latin typeface="Arial"/>
              <a:ea typeface="Arial"/>
              <a:cs typeface="Arial"/>
              <a:sym typeface="Arial"/>
            </a:endParaRPr>
          </a:p>
          <a:p>
            <a:pPr marL="228600" indent="-228600">
              <a:buSzPts val="2800"/>
              <a:buFont typeface="Arial"/>
              <a:buChar char="-"/>
            </a:pPr>
            <a:r>
              <a:rPr lang="en-US" dirty="0">
                <a:latin typeface="Arial"/>
                <a:ea typeface="Arial"/>
                <a:cs typeface="Arial"/>
                <a:sym typeface="Arial"/>
              </a:rPr>
              <a:t>Jenny Dong</a:t>
            </a:r>
            <a:endParaRPr lang="en-US">
              <a:latin typeface="Arial"/>
              <a:ea typeface="Arial"/>
              <a:cs typeface="Arial"/>
            </a:endParaRPr>
          </a:p>
          <a:p>
            <a:pPr marL="228600" indent="-228600">
              <a:buSzPts val="2800"/>
              <a:buFont typeface="Arial,Sans-Serif"/>
              <a:buChar char="-"/>
            </a:pPr>
            <a:r>
              <a:rPr lang="en-US" dirty="0"/>
              <a:t>Yuwei Cao</a:t>
            </a:r>
          </a:p>
          <a:p>
            <a:pPr marL="0" lvl="0" indent="0" algn="l" rtl="0">
              <a:lnSpc>
                <a:spcPct val="90000"/>
              </a:lnSpc>
              <a:spcBef>
                <a:spcPts val="1000"/>
              </a:spcBef>
              <a:spcAft>
                <a:spcPts val="0"/>
              </a:spcAft>
              <a:buClr>
                <a:schemeClr val="dk1"/>
              </a:buClr>
              <a:buNone/>
            </a:pPr>
            <a:endParaRPr lang="en-US"/>
          </a:p>
          <a:p>
            <a:pPr marL="228600" lvl="0" indent="-50800" algn="l" rtl="0">
              <a:lnSpc>
                <a:spcPct val="90000"/>
              </a:lnSpc>
              <a:spcBef>
                <a:spcPts val="1000"/>
              </a:spcBef>
              <a:spcAft>
                <a:spcPts val="0"/>
              </a:spcAft>
              <a:buSzPts val="2800"/>
              <a:buNone/>
            </a:pPr>
            <a:endParaRPr>
              <a:latin typeface="Arial"/>
              <a:cs typeface="Arial"/>
            </a:endParaRPr>
          </a:p>
        </p:txBody>
      </p:sp>
      <p:sp>
        <p:nvSpPr>
          <p:cNvPr id="3" name="Google Shape;719;p34">
            <a:extLst>
              <a:ext uri="{FF2B5EF4-FFF2-40B4-BE49-F238E27FC236}">
                <a16:creationId xmlns:a16="http://schemas.microsoft.com/office/drawing/2014/main" id="{6692CFF5-C38F-53C8-3B58-CD9BF75B3C1A}"/>
              </a:ext>
            </a:extLst>
          </p:cNvPr>
          <p:cNvSpPr txBox="1"/>
          <p:nvPr/>
        </p:nvSpPr>
        <p:spPr>
          <a:xfrm>
            <a:off x="0" y="6547655"/>
            <a:ext cx="1701800" cy="31432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a:solidFill>
                  <a:srgbClr val="757070"/>
                </a:solidFill>
                <a:latin typeface="Calibri"/>
                <a:ea typeface="Arial"/>
                <a:cs typeface="Arial"/>
                <a:sym typeface="Arial"/>
              </a:rPr>
              <a:t>BNFO 262 Winter 2026​</a:t>
            </a:r>
            <a:endParaRPr>
              <a:latin typeface="Calibri"/>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781"/>
        <p:cNvGrpSpPr/>
        <p:nvPr/>
      </p:nvGrpSpPr>
      <p:grpSpPr>
        <a:xfrm>
          <a:off x="0" y="0"/>
          <a:ext cx="0" cy="0"/>
          <a:chOff x="0" y="0"/>
          <a:chExt cx="0" cy="0"/>
        </a:xfrm>
      </p:grpSpPr>
      <p:sp>
        <p:nvSpPr>
          <p:cNvPr id="782" name="Google Shape;782;p40"/>
          <p:cNvSpPr txBox="1">
            <a:spLocks noGrp="1"/>
          </p:cNvSpPr>
          <p:nvPr>
            <p:ph type="title"/>
          </p:nvPr>
        </p:nvSpPr>
        <p:spPr>
          <a:xfrm>
            <a:off x="838200" y="2766218"/>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Arial"/>
              <a:buNone/>
            </a:pPr>
            <a:r>
              <a:rPr lang="en-US">
                <a:latin typeface="Arial"/>
                <a:ea typeface="Arial"/>
                <a:cs typeface="Arial"/>
                <a:sym typeface="Arial"/>
              </a:rPr>
              <a:t>Supplemental Slides</a:t>
            </a:r>
            <a:endParaRPr/>
          </a:p>
        </p:txBody>
      </p:sp>
      <p:sp>
        <p:nvSpPr>
          <p:cNvPr id="5" name="Google Shape;719;p34">
            <a:extLst>
              <a:ext uri="{FF2B5EF4-FFF2-40B4-BE49-F238E27FC236}">
                <a16:creationId xmlns:a16="http://schemas.microsoft.com/office/drawing/2014/main" id="{CE13BFE5-F0CC-6FED-7068-CDE3D2745700}"/>
              </a:ext>
            </a:extLst>
          </p:cNvPr>
          <p:cNvSpPr txBox="1"/>
          <p:nvPr/>
        </p:nvSpPr>
        <p:spPr>
          <a:xfrm>
            <a:off x="0" y="6547655"/>
            <a:ext cx="1701800" cy="31432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a:solidFill>
                  <a:srgbClr val="757070"/>
                </a:solidFill>
                <a:latin typeface="Calibri"/>
                <a:ea typeface="Arial"/>
                <a:cs typeface="Arial"/>
                <a:sym typeface="Arial"/>
              </a:rPr>
              <a:t>BNFO 262 Winter 2026​</a:t>
            </a:r>
            <a:endParaRPr>
              <a:latin typeface="Calibri"/>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787"/>
        <p:cNvGrpSpPr/>
        <p:nvPr/>
      </p:nvGrpSpPr>
      <p:grpSpPr>
        <a:xfrm>
          <a:off x="0" y="0"/>
          <a:ext cx="0" cy="0"/>
          <a:chOff x="0" y="0"/>
          <a:chExt cx="0" cy="0"/>
        </a:xfrm>
      </p:grpSpPr>
      <p:sp>
        <p:nvSpPr>
          <p:cNvPr id="788" name="Google Shape;788;p44"/>
          <p:cNvSpPr txBox="1">
            <a:spLocks noGrp="1"/>
          </p:cNvSpPr>
          <p:nvPr>
            <p:ph type="title"/>
          </p:nvPr>
        </p:nvSpPr>
        <p:spPr>
          <a:xfrm>
            <a:off x="838200" y="365126"/>
            <a:ext cx="10515600" cy="1014496"/>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Arial"/>
              <a:buNone/>
            </a:pPr>
            <a:r>
              <a:rPr lang="en-US">
                <a:latin typeface="Arial"/>
                <a:ea typeface="Arial"/>
                <a:cs typeface="Arial"/>
                <a:sym typeface="Arial"/>
              </a:rPr>
              <a:t>Illumina SBS</a:t>
            </a:r>
            <a:endParaRPr/>
          </a:p>
        </p:txBody>
      </p:sp>
      <p:pic>
        <p:nvPicPr>
          <p:cNvPr id="789" name="Google Shape;789;p44"/>
          <p:cNvPicPr preferRelativeResize="0"/>
          <p:nvPr/>
        </p:nvPicPr>
        <p:blipFill rotWithShape="1">
          <a:blip r:embed="rId3">
            <a:alphaModFix/>
          </a:blip>
          <a:srcRect b="3916"/>
          <a:stretch/>
        </p:blipFill>
        <p:spPr>
          <a:xfrm>
            <a:off x="629415" y="1510334"/>
            <a:ext cx="7986533" cy="3799604"/>
          </a:xfrm>
          <a:prstGeom prst="rect">
            <a:avLst/>
          </a:prstGeom>
          <a:noFill/>
          <a:ln>
            <a:noFill/>
          </a:ln>
        </p:spPr>
      </p:pic>
      <p:pic>
        <p:nvPicPr>
          <p:cNvPr id="790" name="Google Shape;790;p44"/>
          <p:cNvPicPr preferRelativeResize="0"/>
          <p:nvPr/>
        </p:nvPicPr>
        <p:blipFill rotWithShape="1">
          <a:blip r:embed="rId4">
            <a:alphaModFix/>
          </a:blip>
          <a:srcRect/>
          <a:stretch/>
        </p:blipFill>
        <p:spPr>
          <a:xfrm>
            <a:off x="8615948" y="1428358"/>
            <a:ext cx="2505242" cy="4046929"/>
          </a:xfrm>
          <a:prstGeom prst="rect">
            <a:avLst/>
          </a:prstGeom>
          <a:noFill/>
          <a:ln>
            <a:noFill/>
          </a:ln>
        </p:spPr>
      </p:pic>
      <p:pic>
        <p:nvPicPr>
          <p:cNvPr id="791" name="Google Shape;791;p44"/>
          <p:cNvPicPr preferRelativeResize="0"/>
          <p:nvPr/>
        </p:nvPicPr>
        <p:blipFill rotWithShape="1">
          <a:blip r:embed="rId5">
            <a:alphaModFix/>
          </a:blip>
          <a:srcRect/>
          <a:stretch/>
        </p:blipFill>
        <p:spPr>
          <a:xfrm>
            <a:off x="323967" y="1473063"/>
            <a:ext cx="7990738" cy="4254224"/>
          </a:xfrm>
          <a:prstGeom prst="rect">
            <a:avLst/>
          </a:prstGeom>
          <a:noFill/>
          <a:ln>
            <a:noFill/>
          </a:ln>
        </p:spPr>
      </p:pic>
      <p:sp>
        <p:nvSpPr>
          <p:cNvPr id="4" name="Google Shape;719;p34">
            <a:extLst>
              <a:ext uri="{FF2B5EF4-FFF2-40B4-BE49-F238E27FC236}">
                <a16:creationId xmlns:a16="http://schemas.microsoft.com/office/drawing/2014/main" id="{8D5A3305-197D-AC88-3384-203B3F0DD948}"/>
              </a:ext>
            </a:extLst>
          </p:cNvPr>
          <p:cNvSpPr txBox="1"/>
          <p:nvPr/>
        </p:nvSpPr>
        <p:spPr>
          <a:xfrm>
            <a:off x="0" y="6547655"/>
            <a:ext cx="1701800" cy="31432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a:solidFill>
                  <a:srgbClr val="757070"/>
                </a:solidFill>
                <a:latin typeface="Calibri"/>
                <a:ea typeface="Arial"/>
                <a:cs typeface="Arial"/>
                <a:sym typeface="Arial"/>
              </a:rPr>
              <a:t>BNFO 262 Winter 2026​</a:t>
            </a:r>
            <a:endParaRPr>
              <a:latin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795"/>
        <p:cNvGrpSpPr/>
        <p:nvPr/>
      </p:nvGrpSpPr>
      <p:grpSpPr>
        <a:xfrm>
          <a:off x="0" y="0"/>
          <a:ext cx="0" cy="0"/>
          <a:chOff x="0" y="0"/>
          <a:chExt cx="0" cy="0"/>
        </a:xfrm>
      </p:grpSpPr>
      <p:pic>
        <p:nvPicPr>
          <p:cNvPr id="797" name="Google Shape;797;p45"/>
          <p:cNvPicPr preferRelativeResize="0"/>
          <p:nvPr/>
        </p:nvPicPr>
        <p:blipFill rotWithShape="1">
          <a:blip r:embed="rId3">
            <a:alphaModFix/>
          </a:blip>
          <a:srcRect/>
          <a:stretch/>
        </p:blipFill>
        <p:spPr>
          <a:xfrm>
            <a:off x="457200" y="1826320"/>
            <a:ext cx="6279092" cy="4712592"/>
          </a:xfrm>
          <a:prstGeom prst="rect">
            <a:avLst/>
          </a:prstGeom>
          <a:noFill/>
          <a:ln>
            <a:noFill/>
          </a:ln>
        </p:spPr>
      </p:pic>
      <p:sp>
        <p:nvSpPr>
          <p:cNvPr id="798" name="Google Shape;798;p45"/>
          <p:cNvSpPr txBox="1">
            <a:spLocks noGrp="1"/>
          </p:cNvSpPr>
          <p:nvPr>
            <p:ph type="title"/>
          </p:nvPr>
        </p:nvSpPr>
        <p:spPr>
          <a:xfrm>
            <a:off x="838200" y="365126"/>
            <a:ext cx="10515600" cy="1014496"/>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Arial"/>
              <a:buNone/>
            </a:pPr>
            <a:r>
              <a:rPr lang="en-US">
                <a:latin typeface="Arial"/>
                <a:ea typeface="Arial"/>
                <a:cs typeface="Arial"/>
                <a:sym typeface="Arial"/>
              </a:rPr>
              <a:t>Illumina SBS</a:t>
            </a:r>
            <a:endParaRPr/>
          </a:p>
        </p:txBody>
      </p:sp>
      <p:sp>
        <p:nvSpPr>
          <p:cNvPr id="799" name="Google Shape;799;p45"/>
          <p:cNvSpPr txBox="1"/>
          <p:nvPr/>
        </p:nvSpPr>
        <p:spPr>
          <a:xfrm>
            <a:off x="6096000" y="2103775"/>
            <a:ext cx="6096000" cy="3139321"/>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800"/>
              <a:buFont typeface="Arial"/>
              <a:buChar char="•"/>
            </a:pPr>
            <a:r>
              <a:rPr lang="en-US" sz="1800" b="0" i="0">
                <a:solidFill>
                  <a:schemeClr val="dk1"/>
                </a:solidFill>
                <a:latin typeface="Arial"/>
                <a:ea typeface="Arial"/>
                <a:cs typeface="Arial"/>
                <a:sym typeface="Arial"/>
              </a:rPr>
              <a:t>4-channel: 4 distinct ‘colors’ for calling the DNA bases</a:t>
            </a:r>
            <a:endParaRPr sz="1800">
              <a:solidFill>
                <a:schemeClr val="dk1"/>
              </a:solidFill>
              <a:latin typeface="Arial"/>
              <a:ea typeface="Arial"/>
              <a:cs typeface="Arial"/>
              <a:sym typeface="Arial"/>
            </a:endParaRPr>
          </a:p>
          <a:p>
            <a:pPr marL="285750" marR="0" lvl="0" indent="-171450" algn="l" rtl="0">
              <a:spcBef>
                <a:spcPts val="0"/>
              </a:spcBef>
              <a:spcAft>
                <a:spcPts val="0"/>
              </a:spcAft>
              <a:buClr>
                <a:schemeClr val="dk1"/>
              </a:buClr>
              <a:buSzPts val="1800"/>
              <a:buFont typeface="Arial"/>
              <a:buNone/>
            </a:pPr>
            <a:endParaRPr sz="1800" b="0" i="0">
              <a:solidFill>
                <a:schemeClr val="dk1"/>
              </a:solidFill>
              <a:latin typeface="Arial"/>
              <a:ea typeface="Arial"/>
              <a:cs typeface="Arial"/>
              <a:sym typeface="Arial"/>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Each of the four nucleotides is labeled with a separate dye. In each amplification cycle these dye signals are imaged by using two lasers and four filters</a:t>
            </a:r>
            <a:endParaRPr/>
          </a:p>
          <a:p>
            <a:pPr marL="285750" marR="0" lvl="0" indent="-17145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a:p>
            <a:pPr marL="285750" marR="0" lvl="0" indent="-285750" algn="l" rtl="0">
              <a:spcBef>
                <a:spcPts val="0"/>
              </a:spcBef>
              <a:spcAft>
                <a:spcPts val="0"/>
              </a:spcAft>
              <a:buClr>
                <a:schemeClr val="dk1"/>
              </a:buClr>
              <a:buSzPts val="1800"/>
              <a:buFont typeface="Arial"/>
              <a:buChar char="•"/>
            </a:pPr>
            <a:r>
              <a:rPr lang="en-US" sz="1800" b="0" i="0">
                <a:solidFill>
                  <a:schemeClr val="dk1"/>
                </a:solidFill>
                <a:latin typeface="Arial"/>
                <a:ea typeface="Arial"/>
                <a:cs typeface="Arial"/>
                <a:sym typeface="Arial"/>
              </a:rPr>
              <a:t>MiniSeq, NextSeq and NovaSeq, Illumina uses an alternative system with just two dyes</a:t>
            </a:r>
            <a:endParaRPr/>
          </a:p>
          <a:p>
            <a:pPr marL="285750" marR="0" lvl="0" indent="-17145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2-channel: Red channel- C, Green- T, Red and green- A, Unlabeled-G</a:t>
            </a:r>
            <a:endParaRPr sz="1800">
              <a:solidFill>
                <a:schemeClr val="dk1"/>
              </a:solidFill>
              <a:latin typeface="Arial"/>
              <a:ea typeface="Arial"/>
              <a:cs typeface="Arial"/>
              <a:sym typeface="Arial"/>
            </a:endParaRPr>
          </a:p>
        </p:txBody>
      </p:sp>
      <p:sp>
        <p:nvSpPr>
          <p:cNvPr id="3" name="Google Shape;719;p34">
            <a:extLst>
              <a:ext uri="{FF2B5EF4-FFF2-40B4-BE49-F238E27FC236}">
                <a16:creationId xmlns:a16="http://schemas.microsoft.com/office/drawing/2014/main" id="{A3CF4884-FE7C-D066-ED2A-422D65D59D69}"/>
              </a:ext>
            </a:extLst>
          </p:cNvPr>
          <p:cNvSpPr txBox="1"/>
          <p:nvPr/>
        </p:nvSpPr>
        <p:spPr>
          <a:xfrm>
            <a:off x="0" y="6547655"/>
            <a:ext cx="1701800" cy="31432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a:solidFill>
                  <a:srgbClr val="757070"/>
                </a:solidFill>
                <a:latin typeface="Calibri"/>
                <a:ea typeface="Arial"/>
                <a:cs typeface="Arial"/>
                <a:sym typeface="Arial"/>
              </a:rPr>
              <a:t>BNFO 262 Winter 2026​</a:t>
            </a:r>
            <a:endParaRPr>
              <a:latin typeface="Calibri"/>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820"/>
        <p:cNvGrpSpPr/>
        <p:nvPr/>
      </p:nvGrpSpPr>
      <p:grpSpPr>
        <a:xfrm>
          <a:off x="0" y="0"/>
          <a:ext cx="0" cy="0"/>
          <a:chOff x="0" y="0"/>
          <a:chExt cx="0" cy="0"/>
        </a:xfrm>
      </p:grpSpPr>
      <p:sp>
        <p:nvSpPr>
          <p:cNvPr id="821" name="Google Shape;821;p47"/>
          <p:cNvSpPr txBox="1">
            <a:spLocks noGrp="1"/>
          </p:cNvSpPr>
          <p:nvPr>
            <p:ph type="title"/>
          </p:nvPr>
        </p:nvSpPr>
        <p:spPr>
          <a:xfrm>
            <a:off x="415600" y="288567"/>
            <a:ext cx="11360800" cy="763600"/>
          </a:xfrm>
          <a:prstGeom prst="rect">
            <a:avLst/>
          </a:prstGeom>
          <a:noFill/>
          <a:ln>
            <a:noFill/>
          </a:ln>
        </p:spPr>
        <p:txBody>
          <a:bodyPr spcFirstLastPara="1" wrap="square" lIns="121900" tIns="121900" rIns="121900" bIns="121900" anchor="t" anchorCtr="0">
            <a:normAutofit fontScale="90000"/>
          </a:bodyPr>
          <a:lstStyle/>
          <a:p>
            <a:pPr marL="0" lvl="0" indent="0" algn="l" rtl="0">
              <a:lnSpc>
                <a:spcPct val="90000"/>
              </a:lnSpc>
              <a:spcBef>
                <a:spcPts val="0"/>
              </a:spcBef>
              <a:spcAft>
                <a:spcPts val="0"/>
              </a:spcAft>
              <a:buClr>
                <a:schemeClr val="dk1"/>
              </a:buClr>
              <a:buSzPct val="70707"/>
              <a:buFont typeface="Roboto"/>
              <a:buNone/>
            </a:pPr>
            <a:r>
              <a:rPr lang="en-US"/>
              <a:t>Transcript Info Captured by Each Technology</a:t>
            </a:r>
            <a:endParaRPr/>
          </a:p>
        </p:txBody>
      </p:sp>
      <p:pic>
        <p:nvPicPr>
          <p:cNvPr id="822" name="Google Shape;822;p47"/>
          <p:cNvPicPr preferRelativeResize="0"/>
          <p:nvPr/>
        </p:nvPicPr>
        <p:blipFill rotWithShape="1">
          <a:blip r:embed="rId3">
            <a:alphaModFix/>
          </a:blip>
          <a:srcRect b="76119"/>
          <a:stretch/>
        </p:blipFill>
        <p:spPr>
          <a:xfrm>
            <a:off x="2374367" y="1536201"/>
            <a:ext cx="7443268" cy="1222667"/>
          </a:xfrm>
          <a:prstGeom prst="rect">
            <a:avLst/>
          </a:prstGeom>
          <a:noFill/>
          <a:ln>
            <a:noFill/>
          </a:ln>
        </p:spPr>
      </p:pic>
      <p:pic>
        <p:nvPicPr>
          <p:cNvPr id="823" name="Google Shape;823;p47"/>
          <p:cNvPicPr preferRelativeResize="0"/>
          <p:nvPr/>
        </p:nvPicPr>
        <p:blipFill rotWithShape="1">
          <a:blip r:embed="rId3">
            <a:alphaModFix/>
          </a:blip>
          <a:srcRect t="23880" b="58084"/>
          <a:stretch/>
        </p:blipFill>
        <p:spPr>
          <a:xfrm>
            <a:off x="2374367" y="2758868"/>
            <a:ext cx="7443268" cy="923401"/>
          </a:xfrm>
          <a:prstGeom prst="rect">
            <a:avLst/>
          </a:prstGeom>
          <a:noFill/>
          <a:ln>
            <a:noFill/>
          </a:ln>
        </p:spPr>
      </p:pic>
      <p:pic>
        <p:nvPicPr>
          <p:cNvPr id="824" name="Google Shape;824;p47"/>
          <p:cNvPicPr preferRelativeResize="0"/>
          <p:nvPr/>
        </p:nvPicPr>
        <p:blipFill rotWithShape="1">
          <a:blip r:embed="rId3">
            <a:alphaModFix/>
          </a:blip>
          <a:srcRect t="60807" b="24278"/>
          <a:stretch/>
        </p:blipFill>
        <p:spPr>
          <a:xfrm>
            <a:off x="2374367" y="4649700"/>
            <a:ext cx="7443268" cy="763601"/>
          </a:xfrm>
          <a:prstGeom prst="rect">
            <a:avLst/>
          </a:prstGeom>
          <a:noFill/>
          <a:ln>
            <a:noFill/>
          </a:ln>
        </p:spPr>
      </p:pic>
      <p:pic>
        <p:nvPicPr>
          <p:cNvPr id="825" name="Google Shape;825;p47"/>
          <p:cNvPicPr preferRelativeResize="0"/>
          <p:nvPr/>
        </p:nvPicPr>
        <p:blipFill rotWithShape="1">
          <a:blip r:embed="rId3">
            <a:alphaModFix/>
          </a:blip>
          <a:srcRect t="75721"/>
          <a:stretch/>
        </p:blipFill>
        <p:spPr>
          <a:xfrm>
            <a:off x="2374367" y="5413302"/>
            <a:ext cx="7443268" cy="1243133"/>
          </a:xfrm>
          <a:prstGeom prst="rect">
            <a:avLst/>
          </a:prstGeom>
          <a:noFill/>
          <a:ln>
            <a:noFill/>
          </a:ln>
        </p:spPr>
      </p:pic>
      <p:pic>
        <p:nvPicPr>
          <p:cNvPr id="826" name="Google Shape;826;p47"/>
          <p:cNvPicPr preferRelativeResize="0"/>
          <p:nvPr/>
        </p:nvPicPr>
        <p:blipFill rotWithShape="1">
          <a:blip r:embed="rId3">
            <a:alphaModFix/>
          </a:blip>
          <a:srcRect t="41914" b="39404"/>
          <a:stretch/>
        </p:blipFill>
        <p:spPr>
          <a:xfrm>
            <a:off x="2374367" y="3682268"/>
            <a:ext cx="7443268" cy="956465"/>
          </a:xfrm>
          <a:prstGeom prst="rect">
            <a:avLst/>
          </a:prstGeom>
          <a:noFill/>
          <a:ln>
            <a:noFill/>
          </a:ln>
        </p:spPr>
      </p:pic>
      <p:sp>
        <p:nvSpPr>
          <p:cNvPr id="827" name="Google Shape;827;p47"/>
          <p:cNvSpPr txBox="1"/>
          <p:nvPr/>
        </p:nvSpPr>
        <p:spPr>
          <a:xfrm>
            <a:off x="7443217" y="6602519"/>
            <a:ext cx="4645152" cy="246221"/>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1000">
                <a:solidFill>
                  <a:schemeClr val="dk1"/>
                </a:solidFill>
                <a:latin typeface="Arial"/>
                <a:ea typeface="Arial"/>
                <a:cs typeface="Arial"/>
                <a:sym typeface="Arial"/>
              </a:rPr>
              <a:t>Stark et al 2019, Nat Rev Genetics 20, 631-956</a:t>
            </a:r>
            <a:endParaRPr/>
          </a:p>
        </p:txBody>
      </p:sp>
      <p:sp>
        <p:nvSpPr>
          <p:cNvPr id="3" name="Google Shape;719;p34">
            <a:extLst>
              <a:ext uri="{FF2B5EF4-FFF2-40B4-BE49-F238E27FC236}">
                <a16:creationId xmlns:a16="http://schemas.microsoft.com/office/drawing/2014/main" id="{6956AB5C-4BC6-9329-91E8-60975CC048F0}"/>
              </a:ext>
            </a:extLst>
          </p:cNvPr>
          <p:cNvSpPr txBox="1"/>
          <p:nvPr/>
        </p:nvSpPr>
        <p:spPr>
          <a:xfrm>
            <a:off x="0" y="6547655"/>
            <a:ext cx="1701800" cy="31432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a:solidFill>
                  <a:srgbClr val="757070"/>
                </a:solidFill>
                <a:latin typeface="Calibri"/>
                <a:ea typeface="Arial"/>
                <a:cs typeface="Arial"/>
                <a:sym typeface="Arial"/>
              </a:rPr>
              <a:t>BNFO 262 Winter 2026​</a:t>
            </a:r>
            <a:endParaRPr>
              <a:latin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23"/>
                                        </p:tgtEl>
                                        <p:attrNameLst>
                                          <p:attrName>style.visibility</p:attrName>
                                        </p:attrNameLst>
                                      </p:cBhvr>
                                      <p:to>
                                        <p:strVal val="visible"/>
                                      </p:to>
                                    </p:set>
                                    <p:animEffect transition="in" filter="fade">
                                      <p:cBhvr>
                                        <p:cTn id="7" dur="1"/>
                                        <p:tgtEl>
                                          <p:spTgt spid="82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24"/>
                                        </p:tgtEl>
                                        <p:attrNameLst>
                                          <p:attrName>style.visibility</p:attrName>
                                        </p:attrNameLst>
                                      </p:cBhvr>
                                      <p:to>
                                        <p:strVal val="visible"/>
                                      </p:to>
                                    </p:set>
                                    <p:animEffect transition="in" filter="fade">
                                      <p:cBhvr>
                                        <p:cTn id="12" dur="1"/>
                                        <p:tgtEl>
                                          <p:spTgt spid="82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25"/>
                                        </p:tgtEl>
                                        <p:attrNameLst>
                                          <p:attrName>style.visibility</p:attrName>
                                        </p:attrNameLst>
                                      </p:cBhvr>
                                      <p:to>
                                        <p:strVal val="visible"/>
                                      </p:to>
                                    </p:set>
                                    <p:animEffect transition="in" filter="fade">
                                      <p:cBhvr>
                                        <p:cTn id="17" dur="1"/>
                                        <p:tgtEl>
                                          <p:spTgt spid="8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832"/>
        <p:cNvGrpSpPr/>
        <p:nvPr/>
      </p:nvGrpSpPr>
      <p:grpSpPr>
        <a:xfrm>
          <a:off x="0" y="0"/>
          <a:ext cx="0" cy="0"/>
          <a:chOff x="0" y="0"/>
          <a:chExt cx="0" cy="0"/>
        </a:xfrm>
      </p:grpSpPr>
      <p:sp>
        <p:nvSpPr>
          <p:cNvPr id="833" name="Google Shape;833;p48"/>
          <p:cNvSpPr txBox="1">
            <a:spLocks noGrp="1"/>
          </p:cNvSpPr>
          <p:nvPr>
            <p:ph type="title"/>
          </p:nvPr>
        </p:nvSpPr>
        <p:spPr>
          <a:xfrm>
            <a:off x="279779"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000"/>
              <a:buFont typeface="Arial"/>
              <a:buNone/>
            </a:pPr>
            <a:r>
              <a:rPr lang="en-US" sz="4000">
                <a:latin typeface="Arial"/>
                <a:ea typeface="Arial"/>
                <a:cs typeface="Arial"/>
                <a:sym typeface="Arial"/>
              </a:rPr>
              <a:t>Workflows for DGE</a:t>
            </a:r>
            <a:endParaRPr/>
          </a:p>
        </p:txBody>
      </p:sp>
      <p:pic>
        <p:nvPicPr>
          <p:cNvPr id="834" name="Google Shape;834;p48"/>
          <p:cNvPicPr preferRelativeResize="0"/>
          <p:nvPr/>
        </p:nvPicPr>
        <p:blipFill rotWithShape="1">
          <a:blip r:embed="rId3">
            <a:alphaModFix/>
          </a:blip>
          <a:srcRect/>
          <a:stretch/>
        </p:blipFill>
        <p:spPr>
          <a:xfrm>
            <a:off x="1711747" y="1211817"/>
            <a:ext cx="9083632" cy="5281058"/>
          </a:xfrm>
          <a:prstGeom prst="rect">
            <a:avLst/>
          </a:prstGeom>
          <a:noFill/>
          <a:ln>
            <a:noFill/>
          </a:ln>
        </p:spPr>
      </p:pic>
      <p:sp>
        <p:nvSpPr>
          <p:cNvPr id="4" name="Google Shape;719;p34">
            <a:extLst>
              <a:ext uri="{FF2B5EF4-FFF2-40B4-BE49-F238E27FC236}">
                <a16:creationId xmlns:a16="http://schemas.microsoft.com/office/drawing/2014/main" id="{2132E554-ACF3-A4B3-6432-73F9EA1B7E95}"/>
              </a:ext>
            </a:extLst>
          </p:cNvPr>
          <p:cNvSpPr txBox="1"/>
          <p:nvPr/>
        </p:nvSpPr>
        <p:spPr>
          <a:xfrm>
            <a:off x="0" y="6547655"/>
            <a:ext cx="1701800" cy="31432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a:solidFill>
                  <a:srgbClr val="757070"/>
                </a:solidFill>
                <a:latin typeface="Calibri"/>
                <a:ea typeface="Arial"/>
                <a:cs typeface="Arial"/>
                <a:sym typeface="Arial"/>
              </a:rPr>
              <a:t>BNFO 262 Winter 2026​</a:t>
            </a:r>
            <a:endParaRPr>
              <a:latin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4A9F93-E900-950A-A996-649A7179760F}"/>
              </a:ext>
            </a:extLst>
          </p:cNvPr>
          <p:cNvSpPr>
            <a:spLocks noGrp="1"/>
          </p:cNvSpPr>
          <p:nvPr>
            <p:ph type="title"/>
          </p:nvPr>
        </p:nvSpPr>
        <p:spPr/>
        <p:txBody>
          <a:bodyPr/>
          <a:lstStyle/>
          <a:p>
            <a:r>
              <a:rPr lang="en-US" sz="4400" b="0" i="0" u="none" strike="noStrike" baseline="0">
                <a:solidFill>
                  <a:srgbClr val="000000"/>
                </a:solidFill>
                <a:latin typeface="Calibri"/>
                <a:ea typeface="Calibri"/>
                <a:cs typeface="Calibri"/>
              </a:rPr>
              <a:t>RNA-seq – the three main technologies</a:t>
            </a:r>
            <a:endParaRPr lang="en-US"/>
          </a:p>
        </p:txBody>
      </p:sp>
      <p:grpSp>
        <p:nvGrpSpPr>
          <p:cNvPr id="8" name="Group 7">
            <a:extLst>
              <a:ext uri="{FF2B5EF4-FFF2-40B4-BE49-F238E27FC236}">
                <a16:creationId xmlns:a16="http://schemas.microsoft.com/office/drawing/2014/main" id="{C8B7CD2E-C6EA-2CE4-66F1-08B2CEDD3870}"/>
              </a:ext>
            </a:extLst>
          </p:cNvPr>
          <p:cNvGrpSpPr/>
          <p:nvPr/>
        </p:nvGrpSpPr>
        <p:grpSpPr>
          <a:xfrm>
            <a:off x="2766165" y="1774519"/>
            <a:ext cx="6654619" cy="4509371"/>
            <a:chOff x="2766165" y="1774519"/>
            <a:chExt cx="6654619" cy="4509371"/>
          </a:xfrm>
        </p:grpSpPr>
        <p:pic>
          <p:nvPicPr>
            <p:cNvPr id="5" name="Picture 4">
              <a:extLst>
                <a:ext uri="{FF2B5EF4-FFF2-40B4-BE49-F238E27FC236}">
                  <a16:creationId xmlns:a16="http://schemas.microsoft.com/office/drawing/2014/main" id="{F3CE307B-8C03-EA9C-6B9F-53DB1D061B61}"/>
                </a:ext>
              </a:extLst>
            </p:cNvPr>
            <p:cNvPicPr>
              <a:picLocks noChangeAspect="1"/>
            </p:cNvPicPr>
            <p:nvPr/>
          </p:nvPicPr>
          <p:blipFill>
            <a:blip r:embed="rId3"/>
            <a:stretch>
              <a:fillRect/>
            </a:stretch>
          </p:blipFill>
          <p:spPr>
            <a:xfrm>
              <a:off x="2771219" y="1774519"/>
              <a:ext cx="6649565" cy="4509371"/>
            </a:xfrm>
            <a:prstGeom prst="rect">
              <a:avLst/>
            </a:prstGeom>
          </p:spPr>
        </p:pic>
        <p:sp>
          <p:nvSpPr>
            <p:cNvPr id="7" name="Rectangle 6">
              <a:extLst>
                <a:ext uri="{FF2B5EF4-FFF2-40B4-BE49-F238E27FC236}">
                  <a16:creationId xmlns:a16="http://schemas.microsoft.com/office/drawing/2014/main" id="{0AA9AEA6-FB24-6970-5DE2-694CEFE5EF57}"/>
                </a:ext>
              </a:extLst>
            </p:cNvPr>
            <p:cNvSpPr/>
            <p:nvPr/>
          </p:nvSpPr>
          <p:spPr>
            <a:xfrm>
              <a:off x="2766165" y="1774521"/>
              <a:ext cx="250520" cy="26095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Google Shape;95;p1">
            <a:extLst>
              <a:ext uri="{FF2B5EF4-FFF2-40B4-BE49-F238E27FC236}">
                <a16:creationId xmlns:a16="http://schemas.microsoft.com/office/drawing/2014/main" id="{04864A8B-F883-4686-C5FC-402EDB0FFCF0}"/>
              </a:ext>
            </a:extLst>
          </p:cNvPr>
          <p:cNvSpPr txBox="1">
            <a:spLocks/>
          </p:cNvSpPr>
          <p:nvPr/>
        </p:nvSpPr>
        <p:spPr>
          <a:xfrm>
            <a:off x="12331" y="6539170"/>
            <a:ext cx="2353734" cy="331259"/>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a:solidFill>
                  <a:schemeClr val="bg1">
                    <a:lumMod val="49000"/>
                  </a:schemeClr>
                </a:solidFill>
                <a:latin typeface="Calibri"/>
              </a:rPr>
              <a:t>BNFO 262 Winter 2026​</a:t>
            </a:r>
          </a:p>
        </p:txBody>
      </p:sp>
    </p:spTree>
    <p:extLst>
      <p:ext uri="{BB962C8B-B14F-4D97-AF65-F5344CB8AC3E}">
        <p14:creationId xmlns:p14="http://schemas.microsoft.com/office/powerpoint/2010/main" val="13044663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5"/>
          <p:cNvSpPr txBox="1">
            <a:spLocks noGrp="1"/>
          </p:cNvSpPr>
          <p:nvPr>
            <p:ph type="title"/>
          </p:nvPr>
        </p:nvSpPr>
        <p:spPr>
          <a:xfrm>
            <a:off x="838200" y="365126"/>
            <a:ext cx="10515600" cy="983856"/>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600"/>
              <a:buFont typeface="Arial"/>
              <a:buNone/>
            </a:pPr>
            <a:r>
              <a:rPr lang="en-US" sz="3600">
                <a:latin typeface="Arial"/>
                <a:ea typeface="Arial"/>
                <a:cs typeface="Arial"/>
                <a:sym typeface="Arial"/>
              </a:rPr>
              <a:t>RNA-Seq: Workflow Overview Part 1</a:t>
            </a:r>
            <a:endParaRPr/>
          </a:p>
        </p:txBody>
      </p:sp>
      <p:sp>
        <p:nvSpPr>
          <p:cNvPr id="159" name="Google Shape;159;p5"/>
          <p:cNvSpPr txBox="1"/>
          <p:nvPr/>
        </p:nvSpPr>
        <p:spPr>
          <a:xfrm>
            <a:off x="541020" y="3054689"/>
            <a:ext cx="1760220" cy="706934"/>
          </a:xfrm>
          <a:prstGeom prst="rect">
            <a:avLst/>
          </a:prstGeom>
          <a:solidFill>
            <a:srgbClr val="75A5AF"/>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a:solidFill>
                  <a:schemeClr val="lt1"/>
                </a:solidFill>
                <a:latin typeface="Arial"/>
                <a:ea typeface="Arial"/>
                <a:cs typeface="Arial"/>
                <a:sym typeface="Arial"/>
              </a:rPr>
              <a:t>Experimental design</a:t>
            </a:r>
            <a:endParaRPr/>
          </a:p>
        </p:txBody>
      </p:sp>
      <p:sp>
        <p:nvSpPr>
          <p:cNvPr id="160" name="Google Shape;160;p5"/>
          <p:cNvSpPr txBox="1"/>
          <p:nvPr/>
        </p:nvSpPr>
        <p:spPr>
          <a:xfrm>
            <a:off x="3421380" y="3055665"/>
            <a:ext cx="2674620" cy="707886"/>
          </a:xfrm>
          <a:prstGeom prst="rect">
            <a:avLst/>
          </a:prstGeom>
          <a:solidFill>
            <a:srgbClr val="75A5AF"/>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a:solidFill>
                  <a:schemeClr val="lt1"/>
                </a:solidFill>
                <a:latin typeface="Arial"/>
                <a:ea typeface="Arial"/>
                <a:cs typeface="Arial"/>
                <a:sym typeface="Arial"/>
              </a:rPr>
              <a:t>RNA extraction/enrichment </a:t>
            </a:r>
            <a:endParaRPr/>
          </a:p>
        </p:txBody>
      </p:sp>
      <p:sp>
        <p:nvSpPr>
          <p:cNvPr id="161" name="Google Shape;161;p5"/>
          <p:cNvSpPr txBox="1"/>
          <p:nvPr/>
        </p:nvSpPr>
        <p:spPr>
          <a:xfrm>
            <a:off x="7218745" y="3026666"/>
            <a:ext cx="1859280" cy="1015663"/>
          </a:xfrm>
          <a:prstGeom prst="rect">
            <a:avLst/>
          </a:prstGeom>
          <a:solidFill>
            <a:srgbClr val="75A5AF"/>
          </a:solid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chemeClr val="lt1"/>
              </a:buClr>
              <a:buSzPts val="2000"/>
              <a:buFont typeface="Arial"/>
              <a:buChar char="•"/>
            </a:pPr>
            <a:r>
              <a:rPr lang="en-US" sz="2000">
                <a:solidFill>
                  <a:schemeClr val="lt1"/>
                </a:solidFill>
                <a:latin typeface="Arial"/>
                <a:ea typeface="Arial"/>
                <a:cs typeface="Arial"/>
                <a:sym typeface="Arial"/>
              </a:rPr>
              <a:t>Library preparation</a:t>
            </a:r>
            <a:endParaRPr/>
          </a:p>
          <a:p>
            <a:pPr marL="342900" marR="0" lvl="0" indent="-342900" algn="l" rtl="0">
              <a:spcBef>
                <a:spcPts val="0"/>
              </a:spcBef>
              <a:spcAft>
                <a:spcPts val="0"/>
              </a:spcAft>
              <a:buClr>
                <a:schemeClr val="lt1"/>
              </a:buClr>
              <a:buSzPts val="2000"/>
              <a:buFont typeface="Arial"/>
              <a:buChar char="•"/>
            </a:pPr>
            <a:r>
              <a:rPr lang="en-US" sz="2000">
                <a:solidFill>
                  <a:schemeClr val="lt1"/>
                </a:solidFill>
                <a:latin typeface="Arial"/>
                <a:ea typeface="Arial"/>
                <a:cs typeface="Arial"/>
                <a:sym typeface="Arial"/>
              </a:rPr>
              <a:t>QC</a:t>
            </a:r>
            <a:endParaRPr/>
          </a:p>
        </p:txBody>
      </p:sp>
      <p:sp>
        <p:nvSpPr>
          <p:cNvPr id="162" name="Google Shape;162;p5"/>
          <p:cNvSpPr txBox="1"/>
          <p:nvPr/>
        </p:nvSpPr>
        <p:spPr>
          <a:xfrm>
            <a:off x="9895872" y="3149627"/>
            <a:ext cx="1859280" cy="400110"/>
          </a:xfrm>
          <a:prstGeom prst="rect">
            <a:avLst/>
          </a:prstGeom>
          <a:solidFill>
            <a:srgbClr val="75A5AF"/>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a:solidFill>
                  <a:schemeClr val="lt1"/>
                </a:solidFill>
                <a:latin typeface="Arial"/>
                <a:ea typeface="Arial"/>
                <a:cs typeface="Arial"/>
                <a:sym typeface="Arial"/>
              </a:rPr>
              <a:t>Sequencing</a:t>
            </a:r>
            <a:endParaRPr/>
          </a:p>
        </p:txBody>
      </p:sp>
      <p:sp>
        <p:nvSpPr>
          <p:cNvPr id="163" name="Google Shape;163;p5"/>
          <p:cNvSpPr txBox="1"/>
          <p:nvPr/>
        </p:nvSpPr>
        <p:spPr>
          <a:xfrm>
            <a:off x="4897538" y="1748441"/>
            <a:ext cx="2396924" cy="400110"/>
          </a:xfrm>
          <a:prstGeom prst="rect">
            <a:avLst/>
          </a:prstGeom>
          <a:solidFill>
            <a:srgbClr val="75A5AF"/>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a:solidFill>
                  <a:schemeClr val="lt1"/>
                </a:solidFill>
                <a:latin typeface="Arial"/>
                <a:ea typeface="Arial"/>
                <a:cs typeface="Arial"/>
                <a:sym typeface="Arial"/>
              </a:rPr>
              <a:t>1. Data generation</a:t>
            </a:r>
            <a:endParaRPr/>
          </a:p>
        </p:txBody>
      </p:sp>
      <p:cxnSp>
        <p:nvCxnSpPr>
          <p:cNvPr id="164" name="Google Shape;164;p5"/>
          <p:cNvCxnSpPr>
            <a:stCxn id="159" idx="3"/>
            <a:endCxn id="160" idx="1"/>
          </p:cNvCxnSpPr>
          <p:nvPr/>
        </p:nvCxnSpPr>
        <p:spPr>
          <a:xfrm>
            <a:off x="2301240" y="3408156"/>
            <a:ext cx="1120200" cy="1500"/>
          </a:xfrm>
          <a:prstGeom prst="straightConnector1">
            <a:avLst/>
          </a:prstGeom>
          <a:noFill/>
          <a:ln w="9525" cap="flat" cmpd="sng">
            <a:solidFill>
              <a:schemeClr val="accent1"/>
            </a:solidFill>
            <a:prstDash val="solid"/>
            <a:miter lim="800000"/>
            <a:headEnd type="none" w="sm" len="sm"/>
            <a:tailEnd type="triangle" w="med" len="med"/>
          </a:ln>
        </p:spPr>
      </p:cxnSp>
      <p:cxnSp>
        <p:nvCxnSpPr>
          <p:cNvPr id="165" name="Google Shape;165;p5"/>
          <p:cNvCxnSpPr/>
          <p:nvPr/>
        </p:nvCxnSpPr>
        <p:spPr>
          <a:xfrm>
            <a:off x="6096000" y="3408156"/>
            <a:ext cx="1120140" cy="1452"/>
          </a:xfrm>
          <a:prstGeom prst="straightConnector1">
            <a:avLst/>
          </a:prstGeom>
          <a:noFill/>
          <a:ln w="9525" cap="flat" cmpd="sng">
            <a:solidFill>
              <a:schemeClr val="accent1"/>
            </a:solidFill>
            <a:prstDash val="solid"/>
            <a:miter lim="800000"/>
            <a:headEnd type="none" w="sm" len="sm"/>
            <a:tailEnd type="triangle" w="med" len="med"/>
          </a:ln>
        </p:spPr>
      </p:cxnSp>
      <p:cxnSp>
        <p:nvCxnSpPr>
          <p:cNvPr id="166" name="Google Shape;166;p5"/>
          <p:cNvCxnSpPr>
            <a:endCxn id="162" idx="1"/>
          </p:cNvCxnSpPr>
          <p:nvPr/>
        </p:nvCxnSpPr>
        <p:spPr>
          <a:xfrm>
            <a:off x="9103572" y="3348182"/>
            <a:ext cx="792300" cy="1500"/>
          </a:xfrm>
          <a:prstGeom prst="straightConnector1">
            <a:avLst/>
          </a:prstGeom>
          <a:noFill/>
          <a:ln w="9525" cap="flat" cmpd="sng">
            <a:solidFill>
              <a:schemeClr val="accent1"/>
            </a:solidFill>
            <a:prstDash val="solid"/>
            <a:miter lim="800000"/>
            <a:headEnd type="none" w="sm" len="sm"/>
            <a:tailEnd type="triangle" w="med" len="med"/>
          </a:ln>
        </p:spPr>
      </p:cxnSp>
      <p:sp>
        <p:nvSpPr>
          <p:cNvPr id="168" name="Google Shape;168;p5"/>
          <p:cNvSpPr txBox="1"/>
          <p:nvPr/>
        </p:nvSpPr>
        <p:spPr>
          <a:xfrm>
            <a:off x="3986626" y="2329986"/>
            <a:ext cx="4309479" cy="400110"/>
          </a:xfrm>
          <a:prstGeom prst="rect">
            <a:avLst/>
          </a:prstGeom>
          <a:solidFill>
            <a:srgbClr val="75A5AF"/>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a:solidFill>
                  <a:schemeClr val="lt1"/>
                </a:solidFill>
                <a:latin typeface="Arial"/>
                <a:ea typeface="Arial"/>
                <a:cs typeface="Arial"/>
                <a:sym typeface="Arial"/>
              </a:rPr>
              <a:t>Illumina short reads workflow</a:t>
            </a:r>
            <a:endParaRPr/>
          </a:p>
        </p:txBody>
      </p:sp>
      <p:sp>
        <p:nvSpPr>
          <p:cNvPr id="3" name="Google Shape;95;p1">
            <a:extLst>
              <a:ext uri="{FF2B5EF4-FFF2-40B4-BE49-F238E27FC236}">
                <a16:creationId xmlns:a16="http://schemas.microsoft.com/office/drawing/2014/main" id="{041152BA-29FD-2199-B30B-73C613DD6EE9}"/>
              </a:ext>
            </a:extLst>
          </p:cNvPr>
          <p:cNvSpPr txBox="1">
            <a:spLocks/>
          </p:cNvSpPr>
          <p:nvPr/>
        </p:nvSpPr>
        <p:spPr>
          <a:xfrm>
            <a:off x="12331" y="6539170"/>
            <a:ext cx="2353734" cy="331259"/>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a:solidFill>
                  <a:schemeClr val="bg1">
                    <a:lumMod val="49000"/>
                  </a:schemeClr>
                </a:solidFill>
                <a:latin typeface="Calibri"/>
              </a:rPr>
              <a:t>BNFO 262 Winter 2026​</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6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6"/>
          <p:cNvSpPr txBox="1">
            <a:spLocks noGrp="1"/>
          </p:cNvSpPr>
          <p:nvPr>
            <p:ph type="title"/>
          </p:nvPr>
        </p:nvSpPr>
        <p:spPr>
          <a:xfrm>
            <a:off x="838200" y="365126"/>
            <a:ext cx="10515600" cy="983856"/>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600"/>
              <a:buFont typeface="Arial"/>
              <a:buNone/>
            </a:pPr>
            <a:r>
              <a:rPr lang="en-US" sz="3600">
                <a:latin typeface="Arial"/>
                <a:ea typeface="Arial"/>
                <a:cs typeface="Arial"/>
                <a:sym typeface="Arial"/>
              </a:rPr>
              <a:t>RNA-Seq: Workflow Overview Part 2</a:t>
            </a:r>
            <a:endParaRPr/>
          </a:p>
        </p:txBody>
      </p:sp>
      <p:sp>
        <p:nvSpPr>
          <p:cNvPr id="174" name="Google Shape;174;p6"/>
          <p:cNvSpPr txBox="1"/>
          <p:nvPr/>
        </p:nvSpPr>
        <p:spPr>
          <a:xfrm>
            <a:off x="4586370" y="1245246"/>
            <a:ext cx="2225910" cy="400110"/>
          </a:xfrm>
          <a:prstGeom prst="rect">
            <a:avLst/>
          </a:prstGeom>
          <a:solidFill>
            <a:schemeClr val="lt2"/>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a:solidFill>
                  <a:schemeClr val="dk1"/>
                </a:solidFill>
                <a:latin typeface="Arial"/>
                <a:ea typeface="Arial"/>
                <a:cs typeface="Arial"/>
                <a:sym typeface="Arial"/>
              </a:rPr>
              <a:t>2. Data analysis</a:t>
            </a:r>
            <a:endParaRPr/>
          </a:p>
        </p:txBody>
      </p:sp>
      <p:sp>
        <p:nvSpPr>
          <p:cNvPr id="175" name="Google Shape;175;p6"/>
          <p:cNvSpPr txBox="1"/>
          <p:nvPr/>
        </p:nvSpPr>
        <p:spPr>
          <a:xfrm>
            <a:off x="2457015" y="2525155"/>
            <a:ext cx="1859280" cy="400110"/>
          </a:xfrm>
          <a:prstGeom prst="rect">
            <a:avLst/>
          </a:prstGeom>
          <a:solidFill>
            <a:schemeClr val="lt2"/>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a:solidFill>
                  <a:schemeClr val="dk1"/>
                </a:solidFill>
                <a:latin typeface="Arial"/>
                <a:ea typeface="Arial"/>
                <a:cs typeface="Arial"/>
                <a:sym typeface="Arial"/>
              </a:rPr>
              <a:t>Read counts</a:t>
            </a:r>
            <a:endParaRPr/>
          </a:p>
        </p:txBody>
      </p:sp>
      <p:sp>
        <p:nvSpPr>
          <p:cNvPr id="176" name="Google Shape;176;p6"/>
          <p:cNvSpPr txBox="1"/>
          <p:nvPr/>
        </p:nvSpPr>
        <p:spPr>
          <a:xfrm>
            <a:off x="4590325" y="2525155"/>
            <a:ext cx="1859280" cy="400110"/>
          </a:xfrm>
          <a:prstGeom prst="rect">
            <a:avLst/>
          </a:prstGeom>
          <a:solidFill>
            <a:schemeClr val="accent4">
              <a:lumMod val="75000"/>
            </a:schemeClr>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a:solidFill>
                  <a:schemeClr val="dk1"/>
                </a:solidFill>
                <a:latin typeface="Arial"/>
                <a:ea typeface="Arial"/>
                <a:cs typeface="Arial"/>
                <a:sym typeface="Arial"/>
              </a:rPr>
              <a:t>QC</a:t>
            </a:r>
            <a:endParaRPr/>
          </a:p>
        </p:txBody>
      </p:sp>
      <p:sp>
        <p:nvSpPr>
          <p:cNvPr id="177" name="Google Shape;177;p6"/>
          <p:cNvSpPr txBox="1"/>
          <p:nvPr/>
        </p:nvSpPr>
        <p:spPr>
          <a:xfrm>
            <a:off x="6731255" y="2199111"/>
            <a:ext cx="3185160" cy="1323439"/>
          </a:xfrm>
          <a:prstGeom prst="rect">
            <a:avLst/>
          </a:prstGeom>
          <a:solidFill>
            <a:schemeClr val="accent6">
              <a:lumMod val="75000"/>
            </a:schemeClr>
          </a:solid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chemeClr val="dk1"/>
              </a:buClr>
              <a:buSzPts val="2000"/>
              <a:buFont typeface="Arial"/>
              <a:buChar char="•"/>
            </a:pPr>
            <a:r>
              <a:rPr lang="en-US" sz="2000">
                <a:solidFill>
                  <a:schemeClr val="dk1"/>
                </a:solidFill>
                <a:latin typeface="Arial"/>
                <a:ea typeface="Arial"/>
                <a:cs typeface="Arial"/>
                <a:sym typeface="Arial"/>
              </a:rPr>
              <a:t>Filtering</a:t>
            </a:r>
            <a:endParaRPr/>
          </a:p>
          <a:p>
            <a:pPr marL="342900" marR="0" lvl="0" indent="-342900" algn="l" rtl="0">
              <a:spcBef>
                <a:spcPts val="0"/>
              </a:spcBef>
              <a:spcAft>
                <a:spcPts val="0"/>
              </a:spcAft>
              <a:buClr>
                <a:schemeClr val="dk1"/>
              </a:buClr>
              <a:buSzPts val="2000"/>
              <a:buFont typeface="Arial"/>
              <a:buChar char="•"/>
            </a:pPr>
            <a:r>
              <a:rPr lang="en-US" sz="2000">
                <a:solidFill>
                  <a:schemeClr val="dk1"/>
                </a:solidFill>
                <a:latin typeface="Arial"/>
                <a:ea typeface="Arial"/>
                <a:cs typeface="Arial"/>
                <a:sym typeface="Arial"/>
              </a:rPr>
              <a:t>Normalization</a:t>
            </a:r>
            <a:endParaRPr/>
          </a:p>
          <a:p>
            <a:pPr marL="342900" marR="0" lvl="0" indent="-342900" algn="l" rtl="0">
              <a:spcBef>
                <a:spcPts val="0"/>
              </a:spcBef>
              <a:spcAft>
                <a:spcPts val="0"/>
              </a:spcAft>
              <a:buClr>
                <a:schemeClr val="dk1"/>
              </a:buClr>
              <a:buSzPts val="2000"/>
              <a:buFont typeface="Arial"/>
              <a:buChar char="•"/>
            </a:pPr>
            <a:r>
              <a:rPr lang="en-US" sz="2000">
                <a:solidFill>
                  <a:schemeClr val="dk1"/>
                </a:solidFill>
                <a:latin typeface="Arial"/>
                <a:ea typeface="Arial"/>
                <a:cs typeface="Arial"/>
                <a:sym typeface="Arial"/>
              </a:rPr>
              <a:t>Statistical Analysis</a:t>
            </a:r>
            <a:endParaRPr/>
          </a:p>
          <a:p>
            <a:pPr marL="342900" marR="0" lvl="0" indent="-342900" algn="l" rtl="0">
              <a:spcBef>
                <a:spcPts val="0"/>
              </a:spcBef>
              <a:spcAft>
                <a:spcPts val="0"/>
              </a:spcAft>
              <a:buClr>
                <a:schemeClr val="dk1"/>
              </a:buClr>
              <a:buSzPts val="2000"/>
              <a:buFont typeface="Arial"/>
              <a:buChar char="•"/>
            </a:pPr>
            <a:r>
              <a:rPr lang="en-US" sz="2000">
                <a:solidFill>
                  <a:schemeClr val="dk1"/>
                </a:solidFill>
                <a:latin typeface="Arial"/>
                <a:ea typeface="Arial"/>
                <a:cs typeface="Arial"/>
                <a:sym typeface="Arial"/>
              </a:rPr>
              <a:t>Data Mining</a:t>
            </a:r>
            <a:endParaRPr/>
          </a:p>
        </p:txBody>
      </p:sp>
      <p:sp>
        <p:nvSpPr>
          <p:cNvPr id="178" name="Google Shape;178;p6"/>
          <p:cNvSpPr txBox="1"/>
          <p:nvPr/>
        </p:nvSpPr>
        <p:spPr>
          <a:xfrm>
            <a:off x="10195560" y="2393354"/>
            <a:ext cx="1859280" cy="707886"/>
          </a:xfrm>
          <a:prstGeom prst="rect">
            <a:avLst/>
          </a:prstGeom>
          <a:solidFill>
            <a:schemeClr val="accent2">
              <a:lumMod val="60000"/>
              <a:lumOff val="40000"/>
            </a:schemeClr>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a:solidFill>
                  <a:schemeClr val="dk1"/>
                </a:solidFill>
                <a:latin typeface="Arial"/>
                <a:ea typeface="Arial"/>
                <a:cs typeface="Arial"/>
                <a:sym typeface="Arial"/>
              </a:rPr>
              <a:t>Biological interpretation</a:t>
            </a:r>
            <a:endParaRPr/>
          </a:p>
        </p:txBody>
      </p:sp>
      <p:sp>
        <p:nvSpPr>
          <p:cNvPr id="179" name="Google Shape;179;p6"/>
          <p:cNvSpPr txBox="1"/>
          <p:nvPr/>
        </p:nvSpPr>
        <p:spPr>
          <a:xfrm>
            <a:off x="327660" y="2371267"/>
            <a:ext cx="1859280" cy="707886"/>
          </a:xfrm>
          <a:prstGeom prst="rect">
            <a:avLst/>
          </a:prstGeom>
          <a:solidFill>
            <a:schemeClr val="accent1">
              <a:lumMod val="60000"/>
              <a:lumOff val="40000"/>
            </a:schemeClr>
          </a:solid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chemeClr val="dk1"/>
              </a:buClr>
              <a:buSzPts val="2000"/>
              <a:buFont typeface="Arial"/>
              <a:buChar char="•"/>
            </a:pPr>
            <a:r>
              <a:rPr lang="en-US" sz="2000" dirty="0">
                <a:solidFill>
                  <a:schemeClr val="dk1"/>
                </a:solidFill>
                <a:latin typeface="Arial"/>
                <a:ea typeface="Arial"/>
                <a:cs typeface="Arial"/>
                <a:sym typeface="Arial"/>
              </a:rPr>
              <a:t>Trimming</a:t>
            </a:r>
            <a:endParaRPr dirty="0">
              <a:solidFill>
                <a:schemeClr val="dk1"/>
              </a:solidFill>
            </a:endParaRPr>
          </a:p>
          <a:p>
            <a:pPr marL="342900" marR="0" lvl="0" indent="-342900" algn="l" rtl="0">
              <a:spcBef>
                <a:spcPts val="0"/>
              </a:spcBef>
              <a:spcAft>
                <a:spcPts val="0"/>
              </a:spcAft>
              <a:buClr>
                <a:schemeClr val="dk1"/>
              </a:buClr>
              <a:buSzPts val="2000"/>
              <a:buFont typeface="Arial"/>
              <a:buChar char="•"/>
            </a:pPr>
            <a:r>
              <a:rPr lang="en-US" sz="2000" dirty="0">
                <a:solidFill>
                  <a:schemeClr val="dk1"/>
                </a:solidFill>
                <a:latin typeface="Arial"/>
                <a:ea typeface="Arial"/>
                <a:cs typeface="Arial"/>
                <a:sym typeface="Arial"/>
              </a:rPr>
              <a:t>Alignment</a:t>
            </a:r>
            <a:endParaRPr dirty="0">
              <a:solidFill>
                <a:schemeClr val="dk1"/>
              </a:solidFill>
            </a:endParaRPr>
          </a:p>
        </p:txBody>
      </p:sp>
      <p:cxnSp>
        <p:nvCxnSpPr>
          <p:cNvPr id="180" name="Google Shape;180;p6"/>
          <p:cNvCxnSpPr>
            <a:endCxn id="175" idx="1"/>
          </p:cNvCxnSpPr>
          <p:nvPr/>
        </p:nvCxnSpPr>
        <p:spPr>
          <a:xfrm>
            <a:off x="2175315" y="2723710"/>
            <a:ext cx="281700" cy="1500"/>
          </a:xfrm>
          <a:prstGeom prst="straightConnector1">
            <a:avLst/>
          </a:prstGeom>
          <a:noFill/>
          <a:ln w="9525" cap="flat" cmpd="sng">
            <a:solidFill>
              <a:schemeClr val="accent1"/>
            </a:solidFill>
            <a:prstDash val="solid"/>
            <a:miter lim="800000"/>
            <a:headEnd type="none" w="sm" len="sm"/>
            <a:tailEnd type="triangle" w="med" len="med"/>
          </a:ln>
        </p:spPr>
      </p:cxnSp>
      <p:cxnSp>
        <p:nvCxnSpPr>
          <p:cNvPr id="181" name="Google Shape;181;p6"/>
          <p:cNvCxnSpPr/>
          <p:nvPr/>
        </p:nvCxnSpPr>
        <p:spPr>
          <a:xfrm>
            <a:off x="4304720" y="2722306"/>
            <a:ext cx="281650" cy="1452"/>
          </a:xfrm>
          <a:prstGeom prst="straightConnector1">
            <a:avLst/>
          </a:prstGeom>
          <a:noFill/>
          <a:ln w="9525" cap="flat" cmpd="sng">
            <a:solidFill>
              <a:schemeClr val="accent1"/>
            </a:solidFill>
            <a:prstDash val="solid"/>
            <a:miter lim="800000"/>
            <a:headEnd type="none" w="sm" len="sm"/>
            <a:tailEnd type="triangle" w="med" len="med"/>
          </a:ln>
        </p:spPr>
      </p:cxnSp>
      <p:cxnSp>
        <p:nvCxnSpPr>
          <p:cNvPr id="182" name="Google Shape;182;p6"/>
          <p:cNvCxnSpPr/>
          <p:nvPr/>
        </p:nvCxnSpPr>
        <p:spPr>
          <a:xfrm>
            <a:off x="6448445" y="2715042"/>
            <a:ext cx="281650" cy="1452"/>
          </a:xfrm>
          <a:prstGeom prst="straightConnector1">
            <a:avLst/>
          </a:prstGeom>
          <a:noFill/>
          <a:ln w="9525" cap="flat" cmpd="sng">
            <a:solidFill>
              <a:schemeClr val="accent1"/>
            </a:solidFill>
            <a:prstDash val="solid"/>
            <a:miter lim="800000"/>
            <a:headEnd type="none" w="sm" len="sm"/>
            <a:tailEnd type="triangle" w="med" len="med"/>
          </a:ln>
        </p:spPr>
      </p:cxnSp>
      <p:cxnSp>
        <p:nvCxnSpPr>
          <p:cNvPr id="183" name="Google Shape;183;p6"/>
          <p:cNvCxnSpPr/>
          <p:nvPr/>
        </p:nvCxnSpPr>
        <p:spPr>
          <a:xfrm>
            <a:off x="9919022" y="2770447"/>
            <a:ext cx="281650" cy="1452"/>
          </a:xfrm>
          <a:prstGeom prst="straightConnector1">
            <a:avLst/>
          </a:prstGeom>
          <a:noFill/>
          <a:ln w="9525" cap="flat" cmpd="sng">
            <a:solidFill>
              <a:schemeClr val="accent1"/>
            </a:solidFill>
            <a:prstDash val="solid"/>
            <a:miter lim="800000"/>
            <a:headEnd type="none" w="sm" len="sm"/>
            <a:tailEnd type="triangle" w="med" len="med"/>
          </a:ln>
        </p:spPr>
      </p:cxnSp>
      <p:sp>
        <p:nvSpPr>
          <p:cNvPr id="185" name="Google Shape;185;p6"/>
          <p:cNvSpPr txBox="1"/>
          <p:nvPr/>
        </p:nvSpPr>
        <p:spPr>
          <a:xfrm>
            <a:off x="4390301" y="3181891"/>
            <a:ext cx="2638616" cy="1284915"/>
          </a:xfrm>
          <a:prstGeom prst="rect">
            <a:avLst/>
          </a:prstGeom>
          <a:noFill/>
          <a:ln>
            <a:noFill/>
          </a:ln>
        </p:spPr>
        <p:txBody>
          <a:bodyPr spcFirstLastPara="1" wrap="square" lIns="121900" tIns="121900" rIns="121900" bIns="121900" anchor="t" anchorCtr="0">
            <a:noAutofit/>
          </a:bodyPr>
          <a:lstStyle/>
          <a:p>
            <a:pPr marL="228600" marR="0" lvl="0" indent="-228600" algn="l" rtl="0">
              <a:lnSpc>
                <a:spcPct val="100000"/>
              </a:lnSpc>
              <a:spcBef>
                <a:spcPts val="1000"/>
              </a:spcBef>
              <a:spcAft>
                <a:spcPts val="0"/>
              </a:spcAft>
              <a:buClr>
                <a:srgbClr val="000000"/>
              </a:buClr>
              <a:buSzPts val="2000"/>
              <a:buFont typeface="Arial"/>
              <a:buChar char="•"/>
            </a:pPr>
            <a:r>
              <a:rPr lang="en-US" sz="2000" err="1">
                <a:solidFill>
                  <a:schemeClr val="accent4">
                    <a:lumMod val="76000"/>
                  </a:schemeClr>
                </a:solidFill>
                <a:latin typeface="Arial"/>
                <a:ea typeface="Arial"/>
                <a:cs typeface="Arial"/>
                <a:sym typeface="Arial"/>
              </a:rPr>
              <a:t>FastQC</a:t>
            </a:r>
            <a:r>
              <a:rPr lang="en-US" sz="2000" dirty="0">
                <a:solidFill>
                  <a:schemeClr val="accent4">
                    <a:lumMod val="76000"/>
                  </a:schemeClr>
                </a:solidFill>
                <a:latin typeface="Arial"/>
                <a:ea typeface="Arial"/>
                <a:cs typeface="Arial"/>
                <a:sym typeface="Arial"/>
              </a:rPr>
              <a:t>, </a:t>
            </a:r>
            <a:r>
              <a:rPr lang="en-US" sz="2000" err="1">
                <a:solidFill>
                  <a:schemeClr val="accent4">
                    <a:lumMod val="76000"/>
                  </a:schemeClr>
                </a:solidFill>
                <a:latin typeface="Arial"/>
                <a:ea typeface="Arial"/>
                <a:cs typeface="Arial"/>
                <a:sym typeface="Arial"/>
              </a:rPr>
              <a:t>MultiQC</a:t>
            </a:r>
            <a:endParaRPr lang="en-US" sz="2000">
              <a:solidFill>
                <a:schemeClr val="accent4">
                  <a:lumMod val="76000"/>
                </a:schemeClr>
              </a:solidFill>
              <a:latin typeface="Arial"/>
              <a:ea typeface="Arial"/>
              <a:cs typeface="Arial"/>
            </a:endParaRPr>
          </a:p>
          <a:p>
            <a:pPr marL="228600" marR="0" lvl="0" indent="-228600" algn="l" rtl="0">
              <a:lnSpc>
                <a:spcPct val="100000"/>
              </a:lnSpc>
              <a:spcBef>
                <a:spcPts val="1000"/>
              </a:spcBef>
              <a:spcAft>
                <a:spcPts val="0"/>
              </a:spcAft>
              <a:buClr>
                <a:srgbClr val="000000"/>
              </a:buClr>
              <a:buSzPts val="2000"/>
              <a:buFont typeface="Arial"/>
              <a:buChar char="•"/>
            </a:pPr>
            <a:r>
              <a:rPr lang="en-US" sz="2000" err="1">
                <a:solidFill>
                  <a:schemeClr val="accent4">
                    <a:lumMod val="76000"/>
                  </a:schemeClr>
                </a:solidFill>
                <a:latin typeface="Arial"/>
                <a:ea typeface="Arial"/>
                <a:cs typeface="Arial"/>
                <a:sym typeface="Arial"/>
              </a:rPr>
              <a:t>Samtools</a:t>
            </a:r>
            <a:endParaRPr sz="2000" err="1">
              <a:solidFill>
                <a:schemeClr val="accent4">
                  <a:lumMod val="76000"/>
                </a:schemeClr>
              </a:solidFill>
              <a:latin typeface="Arial"/>
              <a:ea typeface="Arial"/>
              <a:cs typeface="Arial"/>
              <a:sym typeface="Arial"/>
            </a:endParaRPr>
          </a:p>
        </p:txBody>
      </p:sp>
      <p:sp>
        <p:nvSpPr>
          <p:cNvPr id="186" name="Google Shape;186;p6"/>
          <p:cNvSpPr txBox="1"/>
          <p:nvPr/>
        </p:nvSpPr>
        <p:spPr>
          <a:xfrm>
            <a:off x="274320" y="3255926"/>
            <a:ext cx="2238101" cy="1961790"/>
          </a:xfrm>
          <a:prstGeom prst="rect">
            <a:avLst/>
          </a:prstGeom>
          <a:noFill/>
          <a:ln>
            <a:noFill/>
          </a:ln>
        </p:spPr>
        <p:txBody>
          <a:bodyPr spcFirstLastPara="1" wrap="square" lIns="121900" tIns="121900" rIns="121900" bIns="121900" anchor="t" anchorCtr="0">
            <a:noAutofit/>
          </a:bodyPr>
          <a:lstStyle/>
          <a:p>
            <a:pPr marL="228600" marR="0" lvl="0" indent="-228600" algn="l" rtl="0">
              <a:lnSpc>
                <a:spcPct val="100000"/>
              </a:lnSpc>
              <a:spcBef>
                <a:spcPts val="1000"/>
              </a:spcBef>
              <a:spcAft>
                <a:spcPts val="0"/>
              </a:spcAft>
              <a:buClr>
                <a:srgbClr val="000000"/>
              </a:buClr>
              <a:buSzPts val="2000"/>
              <a:buFont typeface="Arial"/>
              <a:buChar char="•"/>
            </a:pPr>
            <a:r>
              <a:rPr lang="en-US" sz="2000" err="1">
                <a:solidFill>
                  <a:schemeClr val="accent1">
                    <a:lumMod val="60000"/>
                    <a:lumOff val="40000"/>
                  </a:schemeClr>
                </a:solidFill>
                <a:latin typeface="Arial"/>
                <a:ea typeface="Arial"/>
                <a:cs typeface="Arial"/>
                <a:sym typeface="Arial"/>
              </a:rPr>
              <a:t>Trimmomatic</a:t>
            </a:r>
            <a:endParaRPr lang="en-US" sz="2000">
              <a:solidFill>
                <a:schemeClr val="accent1">
                  <a:lumMod val="60000"/>
                  <a:lumOff val="40000"/>
                </a:schemeClr>
              </a:solidFill>
              <a:latin typeface="Arial"/>
              <a:ea typeface="Arial"/>
              <a:cs typeface="Arial"/>
            </a:endParaRPr>
          </a:p>
          <a:p>
            <a:pPr marL="228600" marR="0" lvl="0" indent="-228600" algn="l" rtl="0">
              <a:lnSpc>
                <a:spcPct val="100000"/>
              </a:lnSpc>
              <a:spcBef>
                <a:spcPts val="1000"/>
              </a:spcBef>
              <a:spcAft>
                <a:spcPts val="0"/>
              </a:spcAft>
              <a:buClr>
                <a:srgbClr val="000000"/>
              </a:buClr>
              <a:buSzPts val="2000"/>
              <a:buFont typeface="Arial"/>
              <a:buChar char="•"/>
            </a:pPr>
            <a:r>
              <a:rPr lang="en-US" sz="2000" err="1">
                <a:solidFill>
                  <a:schemeClr val="accent1">
                    <a:lumMod val="60000"/>
                    <a:lumOff val="40000"/>
                  </a:schemeClr>
                </a:solidFill>
                <a:latin typeface="Arial"/>
                <a:ea typeface="Arial"/>
                <a:cs typeface="Arial"/>
                <a:sym typeface="Arial"/>
              </a:rPr>
              <a:t>cutAdapt</a:t>
            </a:r>
            <a:endParaRPr sz="2000">
              <a:solidFill>
                <a:schemeClr val="accent1">
                  <a:lumMod val="60000"/>
                  <a:lumOff val="40000"/>
                </a:schemeClr>
              </a:solidFill>
              <a:latin typeface="Arial"/>
              <a:ea typeface="Arial"/>
              <a:cs typeface="Arial"/>
            </a:endParaRPr>
          </a:p>
          <a:p>
            <a:pPr marL="228600" marR="0" lvl="0" indent="-228600" algn="l" rtl="0">
              <a:lnSpc>
                <a:spcPct val="100000"/>
              </a:lnSpc>
              <a:spcBef>
                <a:spcPts val="1000"/>
              </a:spcBef>
              <a:spcAft>
                <a:spcPts val="0"/>
              </a:spcAft>
              <a:buClr>
                <a:srgbClr val="000000"/>
              </a:buClr>
              <a:buSzPts val="2000"/>
              <a:buFont typeface="Arial"/>
              <a:buChar char="•"/>
            </a:pPr>
            <a:r>
              <a:rPr lang="en-US" sz="2000" dirty="0">
                <a:solidFill>
                  <a:schemeClr val="accent1">
                    <a:lumMod val="60000"/>
                    <a:lumOff val="40000"/>
                  </a:schemeClr>
                </a:solidFill>
                <a:latin typeface="Arial"/>
                <a:ea typeface="Arial"/>
                <a:cs typeface="Arial"/>
                <a:sym typeface="Arial"/>
              </a:rPr>
              <a:t>STAR</a:t>
            </a:r>
            <a:endParaRPr lang="en-US" sz="2000" dirty="0">
              <a:solidFill>
                <a:schemeClr val="accent1">
                  <a:lumMod val="60000"/>
                  <a:lumOff val="40000"/>
                </a:schemeClr>
              </a:solidFill>
              <a:latin typeface="Arial"/>
              <a:ea typeface="Arial"/>
              <a:cs typeface="Arial"/>
            </a:endParaRPr>
          </a:p>
          <a:p>
            <a:pPr marL="228600" indent="-228600">
              <a:spcBef>
                <a:spcPts val="1000"/>
              </a:spcBef>
              <a:buSzPts val="2000"/>
              <a:buFont typeface="Arial"/>
              <a:buChar char="•"/>
            </a:pPr>
            <a:r>
              <a:rPr lang="en-US" sz="2000" dirty="0">
                <a:solidFill>
                  <a:schemeClr val="accent1">
                    <a:lumMod val="60000"/>
                    <a:lumOff val="40000"/>
                  </a:schemeClr>
                </a:solidFill>
              </a:rPr>
              <a:t>Salmon/Kallisto (alignment-free)</a:t>
            </a:r>
          </a:p>
        </p:txBody>
      </p:sp>
      <p:sp>
        <p:nvSpPr>
          <p:cNvPr id="187" name="Google Shape;187;p6"/>
          <p:cNvSpPr txBox="1"/>
          <p:nvPr/>
        </p:nvSpPr>
        <p:spPr>
          <a:xfrm>
            <a:off x="2276891" y="3251345"/>
            <a:ext cx="2113410" cy="1975644"/>
          </a:xfrm>
          <a:prstGeom prst="rect">
            <a:avLst/>
          </a:prstGeom>
          <a:noFill/>
          <a:ln>
            <a:noFill/>
          </a:ln>
        </p:spPr>
        <p:txBody>
          <a:bodyPr spcFirstLastPara="1" wrap="square" lIns="121900" tIns="121900" rIns="121900" bIns="121900" anchor="t" anchorCtr="0">
            <a:noAutofit/>
          </a:bodyPr>
          <a:lstStyle/>
          <a:p>
            <a:pPr marL="228600" marR="0" lvl="0" indent="-228600" algn="l" rtl="0">
              <a:lnSpc>
                <a:spcPct val="100000"/>
              </a:lnSpc>
              <a:spcBef>
                <a:spcPts val="1000"/>
              </a:spcBef>
              <a:spcAft>
                <a:spcPts val="0"/>
              </a:spcAft>
              <a:buClr>
                <a:schemeClr val="dk1"/>
              </a:buClr>
              <a:buSzPts val="2000"/>
              <a:buFont typeface="Arial"/>
              <a:buChar char="•"/>
            </a:pPr>
            <a:r>
              <a:rPr lang="en-US" sz="2000" err="1">
                <a:solidFill>
                  <a:schemeClr val="dk1"/>
                </a:solidFill>
                <a:latin typeface="Arial"/>
                <a:ea typeface="Arial"/>
                <a:cs typeface="Arial"/>
                <a:sym typeface="Arial"/>
              </a:rPr>
              <a:t>featureCounts</a:t>
            </a:r>
            <a:r>
              <a:rPr lang="en-US" sz="2000">
                <a:solidFill>
                  <a:schemeClr val="dk1"/>
                </a:solidFill>
                <a:latin typeface="Arial"/>
                <a:ea typeface="Arial"/>
                <a:cs typeface="Arial"/>
                <a:sym typeface="Arial"/>
              </a:rPr>
              <a:t> (subread)</a:t>
            </a:r>
          </a:p>
          <a:p>
            <a:pPr marL="228600" indent="-228600">
              <a:spcBef>
                <a:spcPts val="1000"/>
              </a:spcBef>
              <a:buClr>
                <a:schemeClr val="dk1"/>
              </a:buClr>
              <a:buSzPts val="2000"/>
              <a:buFont typeface="Arial"/>
              <a:buChar char="•"/>
            </a:pPr>
            <a:r>
              <a:rPr lang="en-US" sz="2000">
                <a:solidFill>
                  <a:schemeClr val="dk1"/>
                </a:solidFill>
              </a:rPr>
              <a:t>RSEM</a:t>
            </a:r>
          </a:p>
          <a:p>
            <a:pPr marL="228600" indent="-228600">
              <a:spcBef>
                <a:spcPts val="1000"/>
              </a:spcBef>
              <a:buClr>
                <a:schemeClr val="dk1"/>
              </a:buClr>
              <a:buSzPts val="2000"/>
              <a:buFont typeface="Arial"/>
              <a:buChar char="•"/>
            </a:pPr>
            <a:r>
              <a:rPr lang="en-US" sz="2000" err="1">
                <a:solidFill>
                  <a:schemeClr val="dk1"/>
                </a:solidFill>
              </a:rPr>
              <a:t>HTSeq</a:t>
            </a:r>
            <a:endParaRPr lang="en-US" sz="2000">
              <a:solidFill>
                <a:schemeClr val="dk1"/>
              </a:solidFill>
            </a:endParaRPr>
          </a:p>
        </p:txBody>
      </p:sp>
      <p:sp>
        <p:nvSpPr>
          <p:cNvPr id="5" name="Google Shape;95;p1">
            <a:extLst>
              <a:ext uri="{FF2B5EF4-FFF2-40B4-BE49-F238E27FC236}">
                <a16:creationId xmlns:a16="http://schemas.microsoft.com/office/drawing/2014/main" id="{78F5E2A6-58AE-FDAE-35D9-0B3E1AFF0D4F}"/>
              </a:ext>
            </a:extLst>
          </p:cNvPr>
          <p:cNvSpPr txBox="1">
            <a:spLocks/>
          </p:cNvSpPr>
          <p:nvPr/>
        </p:nvSpPr>
        <p:spPr>
          <a:xfrm>
            <a:off x="12331" y="6539170"/>
            <a:ext cx="2353734" cy="331259"/>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a:solidFill>
                  <a:schemeClr val="bg1">
                    <a:lumMod val="49000"/>
                  </a:schemeClr>
                </a:solidFill>
                <a:latin typeface="Calibri"/>
              </a:rPr>
              <a:t>BNFO 262 Winter 2026​</a:t>
            </a:r>
          </a:p>
        </p:txBody>
      </p:sp>
      <p:sp>
        <p:nvSpPr>
          <p:cNvPr id="4" name="Arrow: Curved Down 3">
            <a:extLst>
              <a:ext uri="{FF2B5EF4-FFF2-40B4-BE49-F238E27FC236}">
                <a16:creationId xmlns:a16="http://schemas.microsoft.com/office/drawing/2014/main" id="{CF192C82-074D-1424-CA8A-B42E08B0CAC7}"/>
              </a:ext>
            </a:extLst>
          </p:cNvPr>
          <p:cNvSpPr/>
          <p:nvPr/>
        </p:nvSpPr>
        <p:spPr>
          <a:xfrm flipH="1">
            <a:off x="-58203" y="1514521"/>
            <a:ext cx="5587164" cy="982542"/>
          </a:xfrm>
          <a:prstGeom prst="curved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8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7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8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7"/>
          <p:cNvSpPr txBox="1">
            <a:spLocks noGrp="1"/>
          </p:cNvSpPr>
          <p:nvPr>
            <p:ph type="title"/>
          </p:nvPr>
        </p:nvSpPr>
        <p:spPr>
          <a:xfrm>
            <a:off x="2909454" y="2766218"/>
            <a:ext cx="6633556" cy="1325563"/>
          </a:xfrm>
          <a:prstGeom prst="rect">
            <a:avLst/>
          </a:prstGeom>
          <a:solidFill>
            <a:srgbClr val="74A5B0"/>
          </a:solid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lt1"/>
              </a:buClr>
              <a:buSzPts val="4400"/>
              <a:buFont typeface="Arial"/>
              <a:buNone/>
            </a:pPr>
            <a:r>
              <a:rPr lang="en-US">
                <a:solidFill>
                  <a:schemeClr val="lt1"/>
                </a:solidFill>
                <a:latin typeface="Arial"/>
                <a:ea typeface="Arial"/>
                <a:cs typeface="Arial"/>
                <a:sym typeface="Arial"/>
              </a:rPr>
              <a:t>Part 1: Data Generation</a:t>
            </a:r>
            <a:endParaRPr/>
          </a:p>
        </p:txBody>
      </p:sp>
      <p:sp>
        <p:nvSpPr>
          <p:cNvPr id="3" name="Google Shape;95;p1">
            <a:extLst>
              <a:ext uri="{FF2B5EF4-FFF2-40B4-BE49-F238E27FC236}">
                <a16:creationId xmlns:a16="http://schemas.microsoft.com/office/drawing/2014/main" id="{C262BD42-2483-743C-92E4-9FEF94C0E653}"/>
              </a:ext>
            </a:extLst>
          </p:cNvPr>
          <p:cNvSpPr txBox="1">
            <a:spLocks/>
          </p:cNvSpPr>
          <p:nvPr/>
        </p:nvSpPr>
        <p:spPr>
          <a:xfrm>
            <a:off x="12331" y="6539170"/>
            <a:ext cx="2353734" cy="331259"/>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a:solidFill>
                  <a:schemeClr val="bg1">
                    <a:lumMod val="49000"/>
                  </a:schemeClr>
                </a:solidFill>
                <a:latin typeface="Calibri"/>
              </a:rPr>
              <a:t>BNFO 262 Winter 2026​</a:t>
            </a: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57</Slides>
  <Notes>52</Notes>
  <HiddenSlides>0</HiddenSlides>
  <ScaleCrop>false</ScaleCrop>
  <HeadingPairs>
    <vt:vector size="4" baseType="variant">
      <vt:variant>
        <vt:lpstr>Theme</vt:lpstr>
      </vt:variant>
      <vt:variant>
        <vt:i4>1</vt:i4>
      </vt:variant>
      <vt:variant>
        <vt:lpstr>Slide Titles</vt:lpstr>
      </vt:variant>
      <vt:variant>
        <vt:i4>57</vt:i4>
      </vt:variant>
    </vt:vector>
  </HeadingPairs>
  <TitlesOfParts>
    <vt:vector size="58" baseType="lpstr">
      <vt:lpstr>Office Theme</vt:lpstr>
      <vt:lpstr>BNFO 262 Module 4: Lecture 1  RNA-seq: Introduction</vt:lpstr>
      <vt:lpstr>RNA-Seq: Studying Gene Expression</vt:lpstr>
      <vt:lpstr>RNA-Seq: Sequencing the Transcriptome</vt:lpstr>
      <vt:lpstr>RNA-seq</vt:lpstr>
      <vt:lpstr>RNA-seq – the three main technologies</vt:lpstr>
      <vt:lpstr>RNA-seq – the three main technologies</vt:lpstr>
      <vt:lpstr>RNA-Seq: Workflow Overview Part 1</vt:lpstr>
      <vt:lpstr>RNA-Seq: Workflow Overview Part 2</vt:lpstr>
      <vt:lpstr>Part 1: Data Generation</vt:lpstr>
      <vt:lpstr>RNA Extraction/Enrichment</vt:lpstr>
      <vt:lpstr>Library Preparation – preparing the RNA</vt:lpstr>
      <vt:lpstr>Library Preparation – Reverse transcribing RNA to cDNA</vt:lpstr>
      <vt:lpstr>Library Preparation – Amplifying and sequencing</vt:lpstr>
      <vt:lpstr>PowerPoint Presentation</vt:lpstr>
      <vt:lpstr>Illumina SBS: Sequencing by Synthesis</vt:lpstr>
      <vt:lpstr>Common Terminology: Read Length</vt:lpstr>
      <vt:lpstr>PowerPoint Presentation</vt:lpstr>
      <vt:lpstr>Break: 5 min</vt:lpstr>
      <vt:lpstr>Part 2: Data Analysis</vt:lpstr>
      <vt:lpstr>RNA-Seq: Workflow Overview Part 2</vt:lpstr>
      <vt:lpstr>File types</vt:lpstr>
      <vt:lpstr>Common tools</vt:lpstr>
      <vt:lpstr>FASTQ File Format</vt:lpstr>
      <vt:lpstr>Fastq File – Phred Quality Score </vt:lpstr>
      <vt:lpstr>Example Fastqc Output: Lower Quality Scores at the End of Reads</vt:lpstr>
      <vt:lpstr>Workflow: Read Mapping</vt:lpstr>
      <vt:lpstr>Common Tools</vt:lpstr>
      <vt:lpstr>What is Mapping/Alignment?</vt:lpstr>
      <vt:lpstr>Short Read Alignment is Complicated</vt:lpstr>
      <vt:lpstr>Splice-aware mapping with STAR Aligner</vt:lpstr>
      <vt:lpstr>STAR Alignment Strategy</vt:lpstr>
      <vt:lpstr>STAR Alignment Strategy​</vt:lpstr>
      <vt:lpstr>STAR Alignment Strategy</vt:lpstr>
      <vt:lpstr>Quasi-alignment – alignment-free (pseudocounts)</vt:lpstr>
      <vt:lpstr>Quasi-alignment – how does it work?</vt:lpstr>
      <vt:lpstr>SAM/BAM Files</vt:lpstr>
      <vt:lpstr>SAM/BAM Files: What Does it all Mean?!</vt:lpstr>
      <vt:lpstr>SAM/BAM file – Getting Information about a Specific Read </vt:lpstr>
      <vt:lpstr>CIGAR Score </vt:lpstr>
      <vt:lpstr>Workflow: Read Quantification</vt:lpstr>
      <vt:lpstr>Read Quantification: Counting Reads per Gene</vt:lpstr>
      <vt:lpstr>Subread: featureCounts</vt:lpstr>
      <vt:lpstr>Interactive Genomics Viewer (IGV)</vt:lpstr>
      <vt:lpstr>Functional Analysis</vt:lpstr>
      <vt:lpstr>RNA-seq Workflow Summary</vt:lpstr>
      <vt:lpstr>Break: 10 min</vt:lpstr>
      <vt:lpstr>Exercise: RNA-Seq Differential Expression Data Preparation Part 1: FASTQ file quality control</vt:lpstr>
      <vt:lpstr>FASTQC interpretation</vt:lpstr>
      <vt:lpstr>FASTQC interpretation</vt:lpstr>
      <vt:lpstr>FASTQC interpretation</vt:lpstr>
      <vt:lpstr>Exercise: RNA-Seq Differential Expression Data Preparation Part 2: STAR Alignment and QC</vt:lpstr>
      <vt:lpstr>Thank You!</vt:lpstr>
      <vt:lpstr>Supplemental Slides</vt:lpstr>
      <vt:lpstr>Illumina SBS</vt:lpstr>
      <vt:lpstr>Illumina SBS</vt:lpstr>
      <vt:lpstr>Transcript Info Captured by Each Technology</vt:lpstr>
      <vt:lpstr>Workflows for DGE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CMM 262 Module 7: Lecture 1  RNA-seq: Introduction</dc:title>
  <dc:creator>Pantham, Priyadarshini</dc:creator>
  <cp:revision>254</cp:revision>
  <dcterms:created xsi:type="dcterms:W3CDTF">2021-11-01T21:20:42Z</dcterms:created>
  <dcterms:modified xsi:type="dcterms:W3CDTF">2026-01-25T23:28:07Z</dcterms:modified>
</cp:coreProperties>
</file>